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61" r:id="rId3"/>
    <p:sldId id="262" r:id="rId4"/>
    <p:sldId id="257" r:id="rId5"/>
    <p:sldId id="264" r:id="rId6"/>
    <p:sldId id="260" r:id="rId7"/>
    <p:sldId id="265"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05E0FB-4953-434C-A4E2-4FDD232DD3EA}" type="datetimeFigureOut">
              <a:rPr lang="en-US" smtClean="0"/>
              <a:t>3/11/2020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839E9-1390-4746-9BF2-1A3E682A4E55}" type="slidenum">
              <a:rPr lang="en-US" smtClean="0"/>
              <a:t>‹#›</a:t>
            </a:fld>
            <a:endParaRPr lang="en-US"/>
          </a:p>
        </p:txBody>
      </p:sp>
    </p:spTree>
    <p:extLst>
      <p:ext uri="{BB962C8B-B14F-4D97-AF65-F5344CB8AC3E}">
        <p14:creationId xmlns:p14="http://schemas.microsoft.com/office/powerpoint/2010/main" val="1041611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Poll Title: What from Adam Olsen's talk resonated most with you?
https://www.polleverywhere.com/free_text_polls/LxBBIGiy5HeNoWm3M0vuE</a:t>
            </a:r>
            <a:endParaRPr lang="en-US"/>
          </a:p>
        </p:txBody>
      </p:sp>
      <p:sp>
        <p:nvSpPr>
          <p:cNvPr id="4" name="Slide Number Placeholder 3"/>
          <p:cNvSpPr>
            <a:spLocks noGrp="1"/>
          </p:cNvSpPr>
          <p:nvPr>
            <p:ph type="sldNum" sz="quarter" idx="10"/>
          </p:nvPr>
        </p:nvSpPr>
        <p:spPr/>
        <p:txBody>
          <a:bodyPr/>
          <a:lstStyle/>
          <a:p>
            <a:fld id="{56B839E9-1390-4746-9BF2-1A3E682A4E55}" type="slidenum">
              <a:rPr lang="en-US" smtClean="0"/>
              <a:t>5</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42856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Poll Title: What does the Wet'su'we'ten dispute signal about the current state of reconciliation efforts?
https://www.polleverywhere.com/free_text_polls/g7ZtKJ9SUWUrl4MssRTFY</a:t>
            </a:r>
            <a:endParaRPr lang="en-US"/>
          </a:p>
        </p:txBody>
      </p:sp>
      <p:sp>
        <p:nvSpPr>
          <p:cNvPr id="4" name="Slide Number Placeholder 3"/>
          <p:cNvSpPr>
            <a:spLocks noGrp="1"/>
          </p:cNvSpPr>
          <p:nvPr>
            <p:ph type="sldNum" sz="quarter" idx="10"/>
          </p:nvPr>
        </p:nvSpPr>
        <p:spPr/>
        <p:txBody>
          <a:bodyPr/>
          <a:lstStyle/>
          <a:p>
            <a:fld id="{56B839E9-1390-4746-9BF2-1A3E682A4E55}" type="slidenum">
              <a:rPr lang="en-US" smtClean="0"/>
              <a:t>7</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77696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EBAEBE-11D7-493E-879D-768D5B24AA4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1895473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BAEBE-11D7-493E-879D-768D5B24AA4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196080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BAEBE-11D7-493E-879D-768D5B24AA4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363173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BAEBE-11D7-493E-879D-768D5B24AA4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7915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EBAEBE-11D7-493E-879D-768D5B24AA4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309715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EBAEBE-11D7-493E-879D-768D5B24AA4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2190770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EBAEBE-11D7-493E-879D-768D5B24AA43}"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55425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EBAEBE-11D7-493E-879D-768D5B24AA43}"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315219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BAEBE-11D7-493E-879D-768D5B24AA43}"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282652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EBAEBE-11D7-493E-879D-768D5B24AA4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226916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EBAEBE-11D7-493E-879D-768D5B24AA4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1A7A0-D674-4F65-91C1-26B14604235B}" type="slidenum">
              <a:rPr lang="en-US" smtClean="0"/>
              <a:t>‹#›</a:t>
            </a:fld>
            <a:endParaRPr lang="en-US"/>
          </a:p>
        </p:txBody>
      </p:sp>
    </p:spTree>
    <p:extLst>
      <p:ext uri="{BB962C8B-B14F-4D97-AF65-F5344CB8AC3E}">
        <p14:creationId xmlns:p14="http://schemas.microsoft.com/office/powerpoint/2010/main" val="283093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BAEBE-11D7-493E-879D-768D5B24AA43}"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1A7A0-D674-4F65-91C1-26B14604235B}" type="slidenum">
              <a:rPr lang="en-US" smtClean="0"/>
              <a:t>‹#›</a:t>
            </a:fld>
            <a:endParaRPr lang="en-US"/>
          </a:p>
        </p:txBody>
      </p:sp>
    </p:spTree>
    <p:extLst>
      <p:ext uri="{BB962C8B-B14F-4D97-AF65-F5344CB8AC3E}">
        <p14:creationId xmlns:p14="http://schemas.microsoft.com/office/powerpoint/2010/main" val="4017553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hWM6qb63A4c" TargetMode="External"/><Relationship Id="rId2" Type="http://schemas.openxmlformats.org/officeDocument/2006/relationships/hyperlink" Target="https://www.youtube.com/watch?v=iBVC3uXu4js"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theguardian.com/us-news/2019/nov/04/donald-trump-climate-crisis-exit-paris-agreemen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curio.ca/en/collection/womens-rights-and-feminism-2565/?page=3&amp;order=alpha" TargetMode="External"/><Relationship Id="rId2" Type="http://schemas.openxmlformats.org/officeDocument/2006/relationships/hyperlink" Target="https://curio.ca/en/collection/womens-rights-and-feminism-2565/"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Tq7Mnlavqs" TargetMode="External"/><Relationship Id="rId2" Type="http://schemas.openxmlformats.org/officeDocument/2006/relationships/hyperlink" Target="https://www.youtube.com/watch?v=2zuRQmwaREY" TargetMode="External"/><Relationship Id="rId1" Type="http://schemas.openxmlformats.org/officeDocument/2006/relationships/slideLayout" Target="../slideLayouts/slideLayout7.xml"/><Relationship Id="rId6" Type="http://schemas.openxmlformats.org/officeDocument/2006/relationships/hyperlink" Target="https://aptnnews.ca/2019/11/29/b-c-makes-undrip-law-in-canada/" TargetMode="External"/><Relationship Id="rId5" Type="http://schemas.openxmlformats.org/officeDocument/2006/relationships/image" Target="../media/image7.jpeg"/><Relationship Id="rId4" Type="http://schemas.openxmlformats.org/officeDocument/2006/relationships/hyperlink" Target="https://www.un.org/development/desa/indigenouspeoples/declaration-on-the-rights-of-indigenous-peoples.html"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077700" cy="7294305"/>
          </a:xfrm>
          <a:prstGeom prst="rect">
            <a:avLst/>
          </a:prstGeom>
          <a:noFill/>
        </p:spPr>
        <p:txBody>
          <a:bodyPr wrap="square" rtlCol="0">
            <a:spAutoFit/>
          </a:bodyPr>
          <a:lstStyle/>
          <a:p>
            <a:r>
              <a:rPr lang="en-US" b="1" dirty="0" smtClean="0"/>
              <a:t>Environmentalism</a:t>
            </a:r>
          </a:p>
          <a:p>
            <a:pPr marL="742950" lvl="1" indent="-285750" algn="r">
              <a:buFont typeface="Arial" panose="020B0604020202020204" pitchFamily="34" charset="0"/>
              <a:buChar char="•"/>
            </a:pPr>
            <a:r>
              <a:rPr lang="en-US" dirty="0" smtClean="0"/>
              <a:t>What are the most pressing environmental issues of our age?</a:t>
            </a:r>
          </a:p>
          <a:p>
            <a:r>
              <a:rPr lang="en-US" dirty="0" smtClean="0"/>
              <a:t>…..a distinct perspective based on the idea that humanity needs</a:t>
            </a:r>
          </a:p>
          <a:p>
            <a:r>
              <a:rPr lang="en-US" dirty="0" smtClean="0"/>
              <a:t>to change its relationship to nature……there are fundamental </a:t>
            </a:r>
          </a:p>
          <a:p>
            <a:r>
              <a:rPr lang="en-US" dirty="0" smtClean="0"/>
              <a:t>environmental problems…..a vision for a ‘sustainable’ world?</a:t>
            </a:r>
          </a:p>
          <a:p>
            <a:endParaRPr lang="en-US" dirty="0"/>
          </a:p>
          <a:p>
            <a:pPr marL="2571750" lvl="5" indent="-285750">
              <a:buFont typeface="Arial" panose="020B0604020202020204" pitchFamily="34" charset="0"/>
              <a:buChar char="•"/>
            </a:pPr>
            <a:r>
              <a:rPr lang="en-US" dirty="0" smtClean="0"/>
              <a:t>Are there limits to economic growth?</a:t>
            </a:r>
          </a:p>
          <a:p>
            <a:pPr marL="1200150" lvl="2" indent="-285750">
              <a:buFont typeface="Arial" panose="020B0604020202020204" pitchFamily="34" charset="0"/>
              <a:buChar char="•"/>
            </a:pPr>
            <a:r>
              <a:rPr lang="en-US" dirty="0" smtClean="0"/>
              <a:t>What is the ‘value’ of nature? Is it but a commodity? </a:t>
            </a:r>
          </a:p>
          <a:p>
            <a:pPr marL="285750" indent="-285750">
              <a:buFont typeface="Arial" panose="020B0604020202020204" pitchFamily="34" charset="0"/>
              <a:buChar char="•"/>
            </a:pPr>
            <a:endParaRPr lang="en-US" dirty="0"/>
          </a:p>
          <a:p>
            <a:r>
              <a:rPr lang="en-US" b="1" dirty="0" smtClean="0"/>
              <a:t>Rise of Environmentalism</a:t>
            </a:r>
            <a:r>
              <a:rPr lang="en-US" dirty="0" smtClean="0"/>
              <a:t>			</a:t>
            </a:r>
            <a:endParaRPr lang="en-US" dirty="0"/>
          </a:p>
          <a:p>
            <a:pPr marL="285750" indent="-285750">
              <a:buFont typeface="Arial" panose="020B0604020202020204" pitchFamily="34" charset="0"/>
              <a:buChar char="•"/>
            </a:pPr>
            <a:r>
              <a:rPr lang="en-US" i="1" dirty="0" smtClean="0">
                <a:hlinkClick r:id="rId2"/>
              </a:rPr>
              <a:t>Silent Spring</a:t>
            </a:r>
            <a:r>
              <a:rPr lang="en-US" dirty="0" smtClean="0">
                <a:hlinkClick r:id="rId2"/>
              </a:rPr>
              <a:t> (1962) by Rachel Carson</a:t>
            </a:r>
            <a:endParaRPr lang="en-US" dirty="0" smtClean="0"/>
          </a:p>
          <a:p>
            <a:pPr marL="742950" lvl="1" indent="-285750">
              <a:buFont typeface="Arial" panose="020B0604020202020204" pitchFamily="34" charset="0"/>
              <a:buChar char="•"/>
            </a:pPr>
            <a:r>
              <a:rPr lang="en-US" dirty="0" smtClean="0"/>
              <a:t>science as evidence of environmental degradation (pesticides)</a:t>
            </a:r>
          </a:p>
          <a:p>
            <a:pPr marL="285750" indent="-285750">
              <a:buFont typeface="Arial" panose="020B0604020202020204" pitchFamily="34" charset="0"/>
              <a:buChar char="•"/>
            </a:pPr>
            <a:r>
              <a:rPr lang="en-US" dirty="0"/>
              <a:t>anti-capitalist movement of the 1960s…..protest movement</a:t>
            </a:r>
          </a:p>
          <a:p>
            <a:pPr marL="285750" indent="-285750">
              <a:buFont typeface="Arial" panose="020B0604020202020204" pitchFamily="34" charset="0"/>
              <a:buChar char="•"/>
            </a:pPr>
            <a:r>
              <a:rPr lang="en-US" dirty="0" smtClean="0"/>
              <a:t>1970s - more focus on enviro problems, still not mainstream….</a:t>
            </a:r>
          </a:p>
          <a:p>
            <a:pPr lvl="1"/>
            <a:r>
              <a:rPr lang="en-US" dirty="0" smtClean="0"/>
              <a:t>	air pollution		use of pesticides in agriculture</a:t>
            </a:r>
          </a:p>
          <a:p>
            <a:pPr lvl="1"/>
            <a:r>
              <a:rPr lang="en-US" dirty="0"/>
              <a:t>	</a:t>
            </a:r>
            <a:r>
              <a:rPr lang="en-US" dirty="0" smtClean="0"/>
              <a:t>depletion of non-renewable resources		extinction of plants and animals		ozone depletion</a:t>
            </a:r>
          </a:p>
          <a:p>
            <a:pPr marL="285750" indent="-285750">
              <a:buFont typeface="Arial" panose="020B0604020202020204" pitchFamily="34" charset="0"/>
              <a:buChar char="•"/>
            </a:pPr>
            <a:r>
              <a:rPr lang="en-US" dirty="0" smtClean="0"/>
              <a:t>1980s – Environment goes mainstream…</a:t>
            </a:r>
            <a:r>
              <a:rPr lang="en-US" dirty="0"/>
              <a:t>	</a:t>
            </a:r>
            <a:endParaRPr lang="en-US" dirty="0" smtClean="0"/>
          </a:p>
          <a:p>
            <a:pPr lvl="1"/>
            <a:r>
              <a:rPr lang="en-US" dirty="0" smtClean="0"/>
              <a:t>			something changes…..</a:t>
            </a:r>
          </a:p>
          <a:p>
            <a:pPr marL="3028950" lvl="6" indent="-285750">
              <a:buFont typeface="Arial" panose="020B0604020202020204" pitchFamily="34" charset="0"/>
              <a:buChar char="•"/>
            </a:pPr>
            <a:r>
              <a:rPr lang="en-US" dirty="0"/>
              <a:t>s</a:t>
            </a:r>
            <a:r>
              <a:rPr lang="en-US" dirty="0" smtClean="0"/>
              <a:t>ymbolism of </a:t>
            </a:r>
            <a:r>
              <a:rPr lang="en-US" b="1" dirty="0" smtClean="0">
                <a:hlinkClick r:id="rId3"/>
              </a:rPr>
              <a:t>Greenpeace</a:t>
            </a:r>
            <a:r>
              <a:rPr lang="en-US" dirty="0" smtClean="0"/>
              <a:t> activists risking there lives to protect whales was powerful</a:t>
            </a:r>
          </a:p>
          <a:p>
            <a:pPr lvl="6"/>
            <a:r>
              <a:rPr lang="en-US" b="1" dirty="0" smtClean="0">
                <a:hlinkClick r:id="rId3"/>
              </a:rPr>
              <a:t>Exxon Valdes Oil Spill (1989)</a:t>
            </a:r>
            <a:endParaRPr lang="en-US" b="1" dirty="0" smtClean="0"/>
          </a:p>
          <a:p>
            <a:pPr marL="3028950" lvl="6" indent="-285750">
              <a:buFont typeface="Arial" panose="020B0604020202020204" pitchFamily="34" charset="0"/>
              <a:buChar char="•"/>
            </a:pPr>
            <a:r>
              <a:rPr lang="en-US" dirty="0" smtClean="0"/>
              <a:t>the imagery is powerful - citizens question previously thought of environmental ethics….</a:t>
            </a:r>
            <a:endParaRPr lang="en-US" dirty="0"/>
          </a:p>
          <a:p>
            <a:pPr lvl="7"/>
            <a:r>
              <a:rPr lang="en-US" dirty="0" smtClean="0"/>
              <a:t>the emergence of an </a:t>
            </a:r>
            <a:r>
              <a:rPr lang="en-US" b="1" dirty="0" err="1" smtClean="0"/>
              <a:t>ecocentric</a:t>
            </a:r>
            <a:r>
              <a:rPr lang="en-US" dirty="0" smtClean="0"/>
              <a:t> ethic…..goes beyond our view of nature as ‘extrinsic’</a:t>
            </a:r>
          </a:p>
          <a:p>
            <a:pPr lvl="7"/>
            <a:r>
              <a:rPr lang="en-US" dirty="0"/>
              <a:t>t</a:t>
            </a:r>
            <a:r>
              <a:rPr lang="en-US" dirty="0" smtClean="0"/>
              <a:t>he idea of ‘sentiency’….the capacity to experience pain and pleasure….forests, for example? </a:t>
            </a:r>
          </a:p>
          <a:p>
            <a:pPr lvl="7"/>
            <a:r>
              <a:rPr lang="en-US" dirty="0" smtClean="0"/>
              <a:t>…..thus, (some? all?) economic growth incompatible with environmental protection?</a:t>
            </a:r>
            <a:endParaRPr lang="en-US" dirty="0"/>
          </a:p>
          <a:p>
            <a:pPr marL="285750" indent="-285750">
              <a:buFont typeface="Arial" panose="020B0604020202020204" pitchFamily="34" charset="0"/>
              <a:buChar char="•"/>
            </a:pPr>
            <a:endParaRPr lang="en-US" dirty="0" smtClean="0"/>
          </a:p>
          <a:p>
            <a:pPr lvl="5"/>
            <a:endParaRPr lang="en-US" dirty="0"/>
          </a:p>
        </p:txBody>
      </p:sp>
      <p:pic>
        <p:nvPicPr>
          <p:cNvPr id="3074" name="Picture 2" descr="Image result for the environmental move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5190" y="735110"/>
            <a:ext cx="4888180" cy="26309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466114" y="0"/>
            <a:ext cx="5611586" cy="369332"/>
          </a:xfrm>
          <a:prstGeom prst="rect">
            <a:avLst/>
          </a:prstGeom>
          <a:noFill/>
        </p:spPr>
        <p:txBody>
          <a:bodyPr wrap="square" rtlCol="0">
            <a:spAutoFit/>
          </a:bodyPr>
          <a:lstStyle/>
          <a:p>
            <a:pPr marL="285750" indent="-285750" algn="r">
              <a:buFont typeface="Arial" panose="020B0604020202020204" pitchFamily="34" charset="0"/>
              <a:buChar char="•"/>
            </a:pPr>
            <a:r>
              <a:rPr lang="en-US" dirty="0" smtClean="0"/>
              <a:t>Is Environmentalism an ideology?</a:t>
            </a:r>
            <a:endParaRPr lang="en-US" dirty="0"/>
          </a:p>
        </p:txBody>
      </p:sp>
      <p:pic>
        <p:nvPicPr>
          <p:cNvPr id="1026" name="Picture 2" descr="Image result for whal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024859"/>
            <a:ext cx="2444187" cy="183314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444187" y="6522154"/>
            <a:ext cx="918841" cy="369332"/>
          </a:xfrm>
          <a:prstGeom prst="rect">
            <a:avLst/>
          </a:prstGeom>
        </p:spPr>
        <p:txBody>
          <a:bodyPr wrap="none">
            <a:spAutoFit/>
          </a:bodyPr>
          <a:lstStyle/>
          <a:p>
            <a:r>
              <a:rPr lang="en-US" dirty="0"/>
              <a:t>whaling</a:t>
            </a:r>
          </a:p>
        </p:txBody>
      </p:sp>
    </p:spTree>
    <p:extLst>
      <p:ext uri="{BB962C8B-B14F-4D97-AF65-F5344CB8AC3E}">
        <p14:creationId xmlns:p14="http://schemas.microsoft.com/office/powerpoint/2010/main" val="377206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5003"/>
            <a:ext cx="12192000" cy="6463308"/>
          </a:xfrm>
          <a:prstGeom prst="rect">
            <a:avLst/>
          </a:prstGeom>
          <a:noFill/>
        </p:spPr>
        <p:txBody>
          <a:bodyPr wrap="square" rtlCol="0">
            <a:spAutoFit/>
          </a:bodyPr>
          <a:lstStyle/>
          <a:p>
            <a:r>
              <a:rPr lang="en-US" b="1" dirty="0" smtClean="0"/>
              <a:t>Environmentalism			</a:t>
            </a:r>
            <a:r>
              <a:rPr lang="en-US" b="1" dirty="0"/>
              <a:t> </a:t>
            </a:r>
            <a:r>
              <a:rPr lang="en-US" b="1" dirty="0" smtClean="0"/>
              <a:t>        Is it necessary to establish an </a:t>
            </a:r>
            <a:r>
              <a:rPr lang="en-US" b="1" dirty="0" err="1" smtClean="0"/>
              <a:t>ecocentric</a:t>
            </a:r>
            <a:r>
              <a:rPr lang="en-US" b="1" dirty="0" smtClean="0"/>
              <a:t> ethic in order to protect the environment?</a:t>
            </a:r>
          </a:p>
          <a:p>
            <a:r>
              <a:rPr lang="en-US" dirty="0"/>
              <a:t> </a:t>
            </a:r>
            <a:r>
              <a:rPr lang="en-US" dirty="0" smtClean="0"/>
              <a:t>          ex. should forests be protected? Why? – sinks for carbon dioxide? </a:t>
            </a:r>
            <a:r>
              <a:rPr lang="en-US" dirty="0"/>
              <a:t>c</a:t>
            </a:r>
            <a:r>
              <a:rPr lang="en-US" dirty="0" smtClean="0"/>
              <a:t>ontrols rise of temperatures…is intrinsic value relevant?</a:t>
            </a:r>
            <a:endParaRPr lang="en-US" dirty="0"/>
          </a:p>
          <a:p>
            <a:r>
              <a:rPr lang="en-US" b="1" dirty="0" smtClean="0"/>
              <a:t>‘sustainable development’</a:t>
            </a:r>
          </a:p>
          <a:p>
            <a:pPr marL="742950" lvl="1" indent="-285750">
              <a:buFont typeface="Arial" panose="020B0604020202020204" pitchFamily="34" charset="0"/>
              <a:buChar char="•"/>
            </a:pPr>
            <a:r>
              <a:rPr lang="en-US" dirty="0" smtClean="0"/>
              <a:t>‘meets the needs of the present generation w/o compromising the ability of future generations to meet their own needs’</a:t>
            </a:r>
          </a:p>
          <a:p>
            <a:pPr lvl="2" algn="r"/>
            <a:r>
              <a:rPr lang="en-US" dirty="0" smtClean="0"/>
              <a:t>World Commission of Environmental Development, 1987</a:t>
            </a:r>
          </a:p>
          <a:p>
            <a:r>
              <a:rPr lang="en-US" dirty="0" smtClean="0"/>
              <a:t>				Do you find this definition vague? Unhelpful? Why?</a:t>
            </a:r>
            <a:endParaRPr lang="en-US" dirty="0"/>
          </a:p>
          <a:p>
            <a:r>
              <a:rPr lang="en-US" b="1" dirty="0" smtClean="0"/>
              <a:t>Ecological Moderation?</a:t>
            </a:r>
          </a:p>
          <a:p>
            <a:pPr marL="742950" lvl="1" indent="-285750">
              <a:buFont typeface="Arial" panose="020B0604020202020204" pitchFamily="34" charset="0"/>
              <a:buChar char="•"/>
            </a:pPr>
            <a:r>
              <a:rPr lang="en-US" dirty="0" smtClean="0"/>
              <a:t>econ. </a:t>
            </a:r>
            <a:r>
              <a:rPr lang="en-US" dirty="0"/>
              <a:t>g</a:t>
            </a:r>
            <a:r>
              <a:rPr lang="en-US" dirty="0" smtClean="0"/>
              <a:t>rowth need not depend on non-renewable resources (such as coal &amp; gas)</a:t>
            </a:r>
          </a:p>
          <a:p>
            <a:pPr marL="742950" lvl="1" indent="-285750">
              <a:buFont typeface="Arial" panose="020B0604020202020204" pitchFamily="34" charset="0"/>
              <a:buChar char="•"/>
            </a:pPr>
            <a:r>
              <a:rPr lang="en-US" dirty="0" smtClean="0"/>
              <a:t>production of environmental goods (solar panels, </a:t>
            </a:r>
            <a:r>
              <a:rPr lang="en-US" dirty="0" err="1" smtClean="0"/>
              <a:t>etc</a:t>
            </a:r>
            <a:r>
              <a:rPr lang="en-US" dirty="0" smtClean="0"/>
              <a:t>) can be a source of econ. growth</a:t>
            </a:r>
          </a:p>
          <a:p>
            <a:pPr marL="742950" lvl="1" indent="-285750">
              <a:buFont typeface="Arial" panose="020B0604020202020204" pitchFamily="34" charset="0"/>
              <a:buChar char="•"/>
            </a:pPr>
            <a:r>
              <a:rPr lang="en-US" dirty="0"/>
              <a:t>e</a:t>
            </a:r>
            <a:r>
              <a:rPr lang="en-US" dirty="0" smtClean="0"/>
              <a:t>nviro damage is not cost-free economically…..strong econ. reasons to protect enviro?</a:t>
            </a:r>
          </a:p>
          <a:p>
            <a:pPr marL="742950" lvl="1" indent="-285750">
              <a:buFont typeface="Arial" panose="020B0604020202020204" pitchFamily="34" charset="0"/>
              <a:buChar char="•"/>
            </a:pPr>
            <a:endParaRPr lang="en-US" dirty="0"/>
          </a:p>
          <a:p>
            <a:endParaRPr lang="en-US" dirty="0" smtClean="0"/>
          </a:p>
          <a:p>
            <a:pPr algn="r"/>
            <a:r>
              <a:rPr lang="en-US" b="1" dirty="0" smtClean="0">
                <a:hlinkClick r:id="rId2"/>
              </a:rPr>
              <a:t>Can environmental problems be solved within existing political structures?</a:t>
            </a:r>
            <a:endParaRPr lang="en-US" b="1" dirty="0" smtClean="0"/>
          </a:p>
          <a:p>
            <a:endParaRPr lang="en-US" dirty="0" smtClean="0"/>
          </a:p>
          <a:p>
            <a:r>
              <a:rPr lang="en-US" b="1" dirty="0" smtClean="0"/>
              <a:t>Paris Climate Agreement (2015) </a:t>
            </a:r>
          </a:p>
          <a:p>
            <a:pPr marL="742950" lvl="1" indent="-285750">
              <a:buFont typeface="Arial" panose="020B0604020202020204" pitchFamily="34" charset="0"/>
              <a:buChar char="•"/>
            </a:pPr>
            <a:r>
              <a:rPr lang="en-US" dirty="0" smtClean="0"/>
              <a:t>Int’l agreements are difficult enough to achieve in the existing state system, event though they are essential…..</a:t>
            </a:r>
          </a:p>
          <a:p>
            <a:pPr lvl="1"/>
            <a:r>
              <a:rPr lang="en-US" dirty="0" smtClean="0"/>
              <a:t>				  	Let’s not forget…..</a:t>
            </a:r>
            <a:r>
              <a:rPr lang="en-US" b="1" dirty="0" smtClean="0"/>
              <a:t>Rio de Janeiro (1992), Kyoto (1997), Copenhagen (2009)</a:t>
            </a:r>
          </a:p>
          <a:p>
            <a:pPr lvl="1"/>
            <a:r>
              <a:rPr lang="en-US" dirty="0"/>
              <a:t>	</a:t>
            </a:r>
            <a:r>
              <a:rPr lang="en-US" dirty="0" smtClean="0"/>
              <a:t>	none of the above conferences resulted a definitive agreement among developed and developing nations</a:t>
            </a:r>
          </a:p>
          <a:p>
            <a:pPr marL="742950" lvl="1" indent="-285750">
              <a:buFont typeface="Arial" panose="020B0604020202020204" pitchFamily="34" charset="0"/>
              <a:buChar char="•"/>
            </a:pPr>
            <a:r>
              <a:rPr lang="en-US" dirty="0" smtClean="0"/>
              <a:t>Optimism existed and negotiations were different – nations set their own targets and money transferred to poor nations</a:t>
            </a:r>
          </a:p>
          <a:p>
            <a:pPr marL="742950" lvl="1" indent="-285750">
              <a:buFont typeface="Arial" panose="020B0604020202020204" pitchFamily="34" charset="0"/>
              <a:buChar char="•"/>
            </a:pPr>
            <a:r>
              <a:rPr lang="en-US" dirty="0" smtClean="0"/>
              <a:t>US is now withdrawing from the Paris Agreement…Obama was supporter, Trump is not...does US involvement matter?</a:t>
            </a:r>
          </a:p>
          <a:p>
            <a:endParaRPr lang="en-US" dirty="0"/>
          </a:p>
          <a:p>
            <a:pPr algn="r"/>
            <a:r>
              <a:rPr lang="en-US" dirty="0" smtClean="0"/>
              <a:t>Who is likely to bring about change?</a:t>
            </a:r>
          </a:p>
          <a:p>
            <a:pPr algn="r"/>
            <a:r>
              <a:rPr lang="en-US" dirty="0" smtClean="0"/>
              <a:t>Which social class or grouping is more likely to bring about change?</a:t>
            </a:r>
          </a:p>
        </p:txBody>
      </p:sp>
      <p:pic>
        <p:nvPicPr>
          <p:cNvPr id="2050" name="Picture 2" descr="Image result for greta thunber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56211" y="1531914"/>
            <a:ext cx="3335789" cy="1896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64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0629"/>
            <a:ext cx="8660675" cy="6463308"/>
          </a:xfrm>
          <a:prstGeom prst="rect">
            <a:avLst/>
          </a:prstGeom>
          <a:noFill/>
        </p:spPr>
        <p:txBody>
          <a:bodyPr wrap="square" rtlCol="0">
            <a:spAutoFit/>
          </a:bodyPr>
          <a:lstStyle/>
          <a:p>
            <a:r>
              <a:rPr lang="en-US" dirty="0" smtClean="0"/>
              <a:t>Challenges to Traditional Ideologies…..</a:t>
            </a:r>
          </a:p>
          <a:p>
            <a:endParaRPr lang="en-US" dirty="0" smtClean="0"/>
          </a:p>
          <a:p>
            <a:r>
              <a:rPr lang="en-US" b="1" dirty="0" smtClean="0"/>
              <a:t>Feminism</a:t>
            </a:r>
            <a:endParaRPr lang="en-US" b="1" dirty="0"/>
          </a:p>
          <a:p>
            <a:pPr marL="285750" indent="-285750">
              <a:buFont typeface="Arial" panose="020B0604020202020204" pitchFamily="34" charset="0"/>
              <a:buChar char="•"/>
            </a:pPr>
            <a:r>
              <a:rPr lang="en-US" dirty="0" smtClean="0"/>
              <a:t>Paradigm Shift?</a:t>
            </a:r>
          </a:p>
          <a:p>
            <a:pPr marL="742950" lvl="1" indent="-285750">
              <a:buFont typeface="Arial" panose="020B0604020202020204" pitchFamily="34" charset="0"/>
              <a:buChar char="•"/>
            </a:pPr>
            <a:r>
              <a:rPr lang="en-US" dirty="0" smtClean="0"/>
              <a:t>gender roles?</a:t>
            </a:r>
          </a:p>
          <a:p>
            <a:pPr marL="742950" lvl="1" indent="-285750">
              <a:buFont typeface="Arial" panose="020B0604020202020204" pitchFamily="34" charset="0"/>
              <a:buChar char="•"/>
            </a:pPr>
            <a:r>
              <a:rPr lang="en-US" dirty="0" smtClean="0"/>
              <a:t>work?</a:t>
            </a:r>
          </a:p>
          <a:p>
            <a:pPr marL="742950" lvl="1" indent="-285750">
              <a:buFont typeface="Arial" panose="020B0604020202020204" pitchFamily="34" charset="0"/>
              <a:buChar char="•"/>
            </a:pPr>
            <a:r>
              <a:rPr lang="en-US" dirty="0"/>
              <a:t>s</a:t>
            </a:r>
            <a:r>
              <a:rPr lang="en-US" dirty="0" smtClean="0"/>
              <a:t>ocietal organization?</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Patriarchy</a:t>
            </a:r>
          </a:p>
          <a:p>
            <a:pPr marL="742950" lvl="1" indent="-285750">
              <a:buFont typeface="Arial" panose="020B0604020202020204" pitchFamily="34" charset="0"/>
              <a:buChar char="•"/>
            </a:pPr>
            <a:r>
              <a:rPr lang="en-US" dirty="0"/>
              <a:t>s</a:t>
            </a:r>
            <a:r>
              <a:rPr lang="en-US" dirty="0" smtClean="0"/>
              <a:t>ystem of power that has been dominated by men</a:t>
            </a:r>
          </a:p>
          <a:p>
            <a:pPr marL="742950" lvl="1" indent="-285750">
              <a:buFont typeface="Arial" panose="020B0604020202020204" pitchFamily="34" charset="0"/>
              <a:buChar char="•"/>
            </a:pPr>
            <a:endParaRPr lang="en-US" dirty="0" smtClean="0"/>
          </a:p>
          <a:p>
            <a:pPr marL="1657350" lvl="3" indent="-285750">
              <a:buFont typeface="Arial" panose="020B0604020202020204" pitchFamily="34" charset="0"/>
              <a:buChar char="•"/>
            </a:pPr>
            <a:r>
              <a:rPr lang="en-US" dirty="0" smtClean="0"/>
              <a:t>decision-making</a:t>
            </a:r>
          </a:p>
          <a:p>
            <a:pPr marL="1657350" lvl="3" indent="-285750">
              <a:buFont typeface="Arial" panose="020B0604020202020204" pitchFamily="34" charset="0"/>
              <a:buChar char="•"/>
            </a:pPr>
            <a:r>
              <a:rPr lang="en-US" dirty="0"/>
              <a:t>l</a:t>
            </a:r>
            <a:r>
              <a:rPr lang="en-US" dirty="0" smtClean="0"/>
              <a:t>aws</a:t>
            </a:r>
          </a:p>
          <a:p>
            <a:pPr marL="1657350" lvl="3" indent="-285750">
              <a:buFont typeface="Arial" panose="020B0604020202020204" pitchFamily="34" charset="0"/>
              <a:buChar char="•"/>
            </a:pPr>
            <a:r>
              <a:rPr lang="en-US" dirty="0"/>
              <a:t>a</a:t>
            </a:r>
            <a:r>
              <a:rPr lang="en-US" dirty="0" smtClean="0"/>
              <a:t>genda setting</a:t>
            </a:r>
          </a:p>
          <a:p>
            <a:pPr marL="1657350" lvl="3" indent="-285750">
              <a:buFont typeface="Arial" panose="020B0604020202020204" pitchFamily="34" charset="0"/>
              <a:buChar char="•"/>
            </a:pPr>
            <a:r>
              <a:rPr lang="en-US" dirty="0" smtClean="0"/>
              <a:t>history-making</a:t>
            </a:r>
          </a:p>
          <a:p>
            <a:pPr marL="1657350" lvl="3" indent="-285750">
              <a:buFont typeface="Arial" panose="020B0604020202020204" pitchFamily="34" charset="0"/>
              <a:buChar char="•"/>
            </a:pPr>
            <a:r>
              <a:rPr lang="en-US" dirty="0"/>
              <a:t>g</a:t>
            </a:r>
            <a:r>
              <a:rPr lang="en-US" dirty="0" smtClean="0"/>
              <a:t>endering….</a:t>
            </a:r>
          </a:p>
          <a:p>
            <a:pPr marL="1657350" lvl="3"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Do men and women learn gender roles or are differences inherited from nature</a:t>
            </a:r>
            <a:r>
              <a:rPr lang="en-US" dirty="0" smtClean="0"/>
              <a:t>?</a:t>
            </a:r>
            <a:endParaRPr lang="en-US" dirty="0"/>
          </a:p>
          <a:p>
            <a:pPr marL="285750" indent="-285750" algn="r">
              <a:buFont typeface="Arial" panose="020B0604020202020204" pitchFamily="34" charset="0"/>
              <a:buChar char="•"/>
            </a:pPr>
            <a:r>
              <a:rPr lang="en-US" dirty="0" smtClean="0"/>
              <a:t>Examples?</a:t>
            </a:r>
          </a:p>
          <a:p>
            <a:pPr marL="285750" indent="-285750">
              <a:buFont typeface="Arial" panose="020B0604020202020204" pitchFamily="34" charset="0"/>
              <a:buChar char="•"/>
            </a:pPr>
            <a:r>
              <a:rPr lang="en-US" b="1" dirty="0" smtClean="0"/>
              <a:t>Results</a:t>
            </a:r>
          </a:p>
          <a:p>
            <a:pPr marL="742950" lvl="1" indent="-285750">
              <a:buFont typeface="Arial" panose="020B0604020202020204" pitchFamily="34" charset="0"/>
              <a:buChar char="•"/>
            </a:pPr>
            <a:r>
              <a:rPr lang="en-US" dirty="0"/>
              <a:t>w</a:t>
            </a:r>
            <a:r>
              <a:rPr lang="en-US" dirty="0" smtClean="0"/>
              <a:t>omen’s lives controlled by patriarchal system….</a:t>
            </a:r>
          </a:p>
          <a:p>
            <a:pPr marL="742950" lvl="1" indent="-285750">
              <a:buFont typeface="Arial" panose="020B0604020202020204" pitchFamily="34" charset="0"/>
              <a:buChar char="•"/>
            </a:pPr>
            <a:r>
              <a:rPr lang="en-US" dirty="0"/>
              <a:t>w</a:t>
            </a:r>
            <a:r>
              <a:rPr lang="en-US" dirty="0" smtClean="0"/>
              <a:t>omen suffer worse outcomes – wealth, employment, health, physical security </a:t>
            </a:r>
          </a:p>
          <a:p>
            <a:pPr lvl="1"/>
            <a:endParaRPr lang="en-US" dirty="0"/>
          </a:p>
        </p:txBody>
      </p:sp>
      <p:pic>
        <p:nvPicPr>
          <p:cNvPr id="1026" name="Picture 2" descr="https://encrypted-tbn2.gstatic.com/images?q=tbn:ANd9GcSirZIMOXy4n_S0DcGg3BXblzmHus2RaEx1b9Kt8UGj-E-8q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0675" y="944426"/>
            <a:ext cx="2946400" cy="381386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040880" y="130629"/>
            <a:ext cx="5151120"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What does the word ‘</a:t>
            </a:r>
            <a:r>
              <a:rPr lang="en-US" b="1" dirty="0" smtClean="0"/>
              <a:t>feminism</a:t>
            </a:r>
            <a:r>
              <a:rPr lang="en-US" dirty="0" smtClean="0"/>
              <a:t>’ mean to you?</a:t>
            </a:r>
            <a:endParaRPr lang="en-US" dirty="0"/>
          </a:p>
        </p:txBody>
      </p:sp>
      <p:sp>
        <p:nvSpPr>
          <p:cNvPr id="4" name="TextBox 3"/>
          <p:cNvSpPr txBox="1"/>
          <p:nvPr/>
        </p:nvSpPr>
        <p:spPr>
          <a:xfrm>
            <a:off x="8660675" y="4911634"/>
            <a:ext cx="3531325" cy="923330"/>
          </a:xfrm>
          <a:prstGeom prst="rect">
            <a:avLst/>
          </a:prstGeom>
          <a:noFill/>
        </p:spPr>
        <p:txBody>
          <a:bodyPr wrap="square" rtlCol="0">
            <a:spAutoFit/>
          </a:bodyPr>
          <a:lstStyle/>
          <a:p>
            <a:endParaRPr lang="en-US" dirty="0" smtClean="0"/>
          </a:p>
          <a:p>
            <a:endParaRPr lang="en-US" dirty="0"/>
          </a:p>
          <a:p>
            <a:pPr marL="285750" indent="-285750" algn="r">
              <a:buFont typeface="Arial" panose="020B0604020202020204" pitchFamily="34" charset="0"/>
              <a:buChar char="•"/>
            </a:pPr>
            <a:r>
              <a:rPr lang="en-US" dirty="0" smtClean="0"/>
              <a:t>Basic goal of feminism?</a:t>
            </a:r>
            <a:endParaRPr lang="en-US" dirty="0"/>
          </a:p>
        </p:txBody>
      </p:sp>
    </p:spTree>
    <p:extLst>
      <p:ext uri="{BB962C8B-B14F-4D97-AF65-F5344CB8AC3E}">
        <p14:creationId xmlns:p14="http://schemas.microsoft.com/office/powerpoint/2010/main" val="1717424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7017306"/>
          </a:xfrm>
          <a:prstGeom prst="rect">
            <a:avLst/>
          </a:prstGeom>
          <a:noFill/>
        </p:spPr>
        <p:txBody>
          <a:bodyPr wrap="square" rtlCol="0">
            <a:spAutoFit/>
          </a:bodyPr>
          <a:lstStyle/>
          <a:p>
            <a:r>
              <a:rPr lang="en-US" b="1" dirty="0" smtClean="0"/>
              <a:t>Feminism</a:t>
            </a:r>
          </a:p>
          <a:p>
            <a:pPr marL="285750" indent="-285750" algn="r">
              <a:buFont typeface="Arial" panose="020B0604020202020204" pitchFamily="34" charset="0"/>
              <a:buChar char="•"/>
            </a:pPr>
            <a:r>
              <a:rPr lang="en-US" dirty="0" smtClean="0"/>
              <a:t>Are fundamental changes needed to improve the position of women in society?</a:t>
            </a:r>
          </a:p>
          <a:p>
            <a:pPr marL="285750" indent="-285750" algn="r">
              <a:buFont typeface="Arial" panose="020B0604020202020204" pitchFamily="34" charset="0"/>
              <a:buChar char="•"/>
            </a:pPr>
            <a:r>
              <a:rPr lang="en-US" dirty="0" smtClean="0">
                <a:hlinkClick r:id="rId2"/>
              </a:rPr>
              <a:t>Has feminism achieved its objectives?</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 a perspective that views society as patriarchal….and challenges traditional views held about women……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Liberal Feminism</a:t>
            </a:r>
            <a:r>
              <a:rPr lang="en-US" dirty="0" smtClean="0"/>
              <a:t>……also referred to as </a:t>
            </a:r>
            <a:r>
              <a:rPr lang="en-US" u="sng" dirty="0" smtClean="0"/>
              <a:t>‘first-wave’ feminism</a:t>
            </a:r>
          </a:p>
          <a:p>
            <a:pPr marL="742950" lvl="1" indent="-285750">
              <a:buFont typeface="Arial" panose="020B0604020202020204" pitchFamily="34" charset="0"/>
              <a:buChar char="•"/>
            </a:pPr>
            <a:r>
              <a:rPr lang="en-US" dirty="0" smtClean="0"/>
              <a:t>late 19</a:t>
            </a:r>
            <a:r>
              <a:rPr lang="en-US" baseline="30000" dirty="0" smtClean="0"/>
              <a:t>th</a:t>
            </a:r>
            <a:r>
              <a:rPr lang="en-US" dirty="0" smtClean="0"/>
              <a:t> century – mid 20</a:t>
            </a:r>
            <a:r>
              <a:rPr lang="en-US" baseline="30000" dirty="0" smtClean="0"/>
              <a:t>th</a:t>
            </a:r>
            <a:r>
              <a:rPr lang="en-US" dirty="0" smtClean="0"/>
              <a:t> century</a:t>
            </a:r>
          </a:p>
          <a:p>
            <a:pPr marL="742950" lvl="1" indent="-285750">
              <a:buFont typeface="Arial" panose="020B0604020202020204" pitchFamily="34" charset="0"/>
              <a:buChar char="•"/>
            </a:pPr>
            <a:r>
              <a:rPr lang="en-US" dirty="0" smtClean="0"/>
              <a:t>political, legal rights – </a:t>
            </a:r>
            <a:endParaRPr lang="en-US" dirty="0"/>
          </a:p>
          <a:p>
            <a:pPr marL="1200150" lvl="2" indent="-285750">
              <a:buFont typeface="Arial" panose="020B0604020202020204" pitchFamily="34" charset="0"/>
              <a:buChar char="•"/>
            </a:pPr>
            <a:r>
              <a:rPr lang="en-US" dirty="0"/>
              <a:t>s</a:t>
            </a:r>
            <a:r>
              <a:rPr lang="en-US" dirty="0" smtClean="0"/>
              <a:t>uffragette movement</a:t>
            </a:r>
          </a:p>
          <a:p>
            <a:pPr marL="1200150" lvl="2" indent="-285750">
              <a:buFont typeface="Arial" panose="020B0604020202020204" pitchFamily="34" charset="0"/>
              <a:buChar char="•"/>
            </a:pPr>
            <a:r>
              <a:rPr lang="en-US" dirty="0" smtClean="0"/>
              <a:t>marriage laws</a:t>
            </a:r>
          </a:p>
          <a:p>
            <a:pPr marL="1200150" lvl="2" indent="-285750">
              <a:buFont typeface="Arial" panose="020B0604020202020204" pitchFamily="34" charset="0"/>
              <a:buChar char="•"/>
            </a:pPr>
            <a:r>
              <a:rPr lang="en-US" dirty="0" smtClean="0"/>
              <a:t>equal rights = equal opportunities?</a:t>
            </a:r>
          </a:p>
          <a:p>
            <a:pPr marL="742950" lvl="1" indent="-285750">
              <a:buFont typeface="Arial" panose="020B0604020202020204" pitchFamily="34" charset="0"/>
              <a:buChar char="•"/>
            </a:pPr>
            <a:r>
              <a:rPr lang="en-US" dirty="0" smtClean="0"/>
              <a:t>Economic rights – </a:t>
            </a:r>
          </a:p>
          <a:p>
            <a:pPr marL="1200150" lvl="2" indent="-285750">
              <a:buFont typeface="Arial" panose="020B0604020202020204" pitchFamily="34" charset="0"/>
              <a:buChar char="•"/>
            </a:pPr>
            <a:r>
              <a:rPr lang="en-US" dirty="0" smtClean="0">
                <a:hlinkClick r:id="rId3"/>
              </a:rPr>
              <a:t>closing the wage gap?</a:t>
            </a:r>
            <a:endParaRPr lang="en-US" dirty="0" smtClean="0"/>
          </a:p>
          <a:p>
            <a:pPr marL="1657350" lvl="3" indent="-285750">
              <a:buFont typeface="Arial" panose="020B0604020202020204" pitchFamily="34" charset="0"/>
              <a:buChar char="•"/>
            </a:pPr>
            <a:r>
              <a:rPr lang="en-US" dirty="0" smtClean="0"/>
              <a:t>equal pay legislation</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the focus by ‘first-wave’ feminists had been on increasing access and representation for women in the world as it was….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‘Radical’ Feminists/ Second Wave Feminists</a:t>
            </a:r>
          </a:p>
          <a:p>
            <a:pPr marL="742950" lvl="1" indent="-285750">
              <a:buFont typeface="Arial" panose="020B0604020202020204" pitchFamily="34" charset="0"/>
              <a:buChar char="•"/>
            </a:pPr>
            <a:r>
              <a:rPr lang="en-US" dirty="0" smtClean="0"/>
              <a:t>Postwar (1960s) </a:t>
            </a:r>
          </a:p>
          <a:p>
            <a:pPr marL="742950" lvl="1" indent="-285750">
              <a:buFont typeface="Arial" panose="020B0604020202020204" pitchFamily="34" charset="0"/>
              <a:buChar char="•"/>
            </a:pPr>
            <a:r>
              <a:rPr lang="en-US" dirty="0" smtClean="0"/>
              <a:t>problem is not merely ‘inequality’ – but the nature of the public realm itself – ‘patriarchal’ – as well as in family life </a:t>
            </a:r>
          </a:p>
          <a:p>
            <a:pPr marL="742950" lvl="1" indent="-285750">
              <a:buFont typeface="Arial" panose="020B0604020202020204" pitchFamily="34" charset="0"/>
              <a:buChar char="•"/>
            </a:pPr>
            <a:r>
              <a:rPr lang="en-US" dirty="0" smtClean="0"/>
              <a:t>Its not ‘equality’ that women want, but ‘liberation’.......</a:t>
            </a:r>
          </a:p>
          <a:p>
            <a:pPr marL="1200150" lvl="2" indent="-285750">
              <a:buFont typeface="Arial" panose="020B0604020202020204" pitchFamily="34" charset="0"/>
              <a:buChar char="•"/>
            </a:pPr>
            <a:r>
              <a:rPr lang="en-US" i="1" dirty="0" smtClean="0"/>
              <a:t>The Feminine Mystique </a:t>
            </a:r>
            <a:r>
              <a:rPr lang="en-US" dirty="0" smtClean="0"/>
              <a:t>(1963)</a:t>
            </a:r>
            <a:endParaRPr lang="en-US" i="1" dirty="0" smtClean="0"/>
          </a:p>
          <a:p>
            <a:pPr marL="1200150" lvl="2" indent="-285750">
              <a:buFont typeface="Arial" panose="020B0604020202020204" pitchFamily="34" charset="0"/>
              <a:buChar char="•"/>
            </a:pPr>
            <a:r>
              <a:rPr lang="en-US" i="1" dirty="0" smtClean="0"/>
              <a:t>The Female Eunuch</a:t>
            </a:r>
            <a:r>
              <a:rPr lang="en-US" dirty="0" smtClean="0"/>
              <a:t> (1970)</a:t>
            </a:r>
          </a:p>
          <a:p>
            <a:pPr marL="1200150" lvl="2" indent="-285750">
              <a:buFont typeface="Arial" panose="020B0604020202020204" pitchFamily="34" charset="0"/>
              <a:buChar char="•"/>
            </a:pPr>
            <a:endParaRPr lang="en-US" dirty="0" smtClean="0"/>
          </a:p>
        </p:txBody>
      </p:sp>
      <p:pic>
        <p:nvPicPr>
          <p:cNvPr id="2050" name="Picture 2" descr="Image result for Feminis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81205" y="1580537"/>
            <a:ext cx="5516880" cy="288702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087291" y="6048103"/>
            <a:ext cx="6104709"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oppression of women through fundamental transformation of social institutions, values, relationships</a:t>
            </a:r>
            <a:endParaRPr lang="en-US" dirty="0"/>
          </a:p>
        </p:txBody>
      </p:sp>
    </p:spTree>
    <p:extLst>
      <p:ext uri="{BB962C8B-B14F-4D97-AF65-F5344CB8AC3E}">
        <p14:creationId xmlns:p14="http://schemas.microsoft.com/office/powerpoint/2010/main" val="1369347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935524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6609"/>
            <a:ext cx="7906043" cy="6186309"/>
          </a:xfrm>
          <a:prstGeom prst="rect">
            <a:avLst/>
          </a:prstGeom>
          <a:noFill/>
        </p:spPr>
        <p:txBody>
          <a:bodyPr wrap="square" rtlCol="0">
            <a:spAutoFit/>
          </a:bodyPr>
          <a:lstStyle/>
          <a:p>
            <a:r>
              <a:rPr lang="en-US" dirty="0" smtClean="0"/>
              <a:t>Indigenous Relations</a:t>
            </a:r>
          </a:p>
          <a:p>
            <a:r>
              <a:rPr lang="en-US" b="1" dirty="0" smtClean="0">
                <a:hlinkClick r:id="rId2"/>
              </a:rPr>
              <a:t>‘Reconciliation?’</a:t>
            </a:r>
            <a:endParaRPr lang="en-US" dirty="0" smtClean="0"/>
          </a:p>
          <a:p>
            <a:r>
              <a:rPr lang="en-US" i="1" dirty="0" smtClean="0"/>
              <a:t>....reconciliation is about establishing and maintaining a mutually respectful relationship between Aboriginal and non-Aboriginal peoples in this country. In order for that to happen, there has to be awareness of the past, acknowledgment of the harm that has been inflicted, atonement for the causes, and action to change </a:t>
            </a:r>
            <a:r>
              <a:rPr lang="en-US" i="1" dirty="0" err="1" smtClean="0"/>
              <a:t>behaviour</a:t>
            </a:r>
            <a:r>
              <a:rPr lang="en-US" i="1" dirty="0" smtClean="0"/>
              <a:t>….	             Truth and Reconciliation Commission, 2015</a:t>
            </a:r>
          </a:p>
          <a:p>
            <a:endParaRPr lang="en-US" i="1" dirty="0"/>
          </a:p>
          <a:p>
            <a:pPr marL="742950" lvl="1" indent="-285750">
              <a:buFont typeface="Arial" panose="020B0604020202020204" pitchFamily="34" charset="0"/>
              <a:buChar char="•"/>
            </a:pPr>
            <a:r>
              <a:rPr lang="en-US" dirty="0" smtClean="0"/>
              <a:t>Indian Act, 1876</a:t>
            </a:r>
          </a:p>
          <a:p>
            <a:pPr marL="742950" lvl="1" indent="-285750">
              <a:buFont typeface="Arial" panose="020B0604020202020204" pitchFamily="34" charset="0"/>
              <a:buChar char="•"/>
            </a:pPr>
            <a:r>
              <a:rPr lang="en-US" dirty="0" smtClean="0"/>
              <a:t>Residential Schools</a:t>
            </a:r>
            <a:endParaRPr lang="en-US" dirty="0"/>
          </a:p>
          <a:p>
            <a:endParaRPr lang="en-US" dirty="0" smtClean="0"/>
          </a:p>
          <a:p>
            <a:r>
              <a:rPr lang="en-US" b="1" dirty="0" smtClean="0">
                <a:hlinkClick r:id="rId3"/>
              </a:rPr>
              <a:t>United Nations Declaration of Rights of Indigenous Peoples (UNDRIP)</a:t>
            </a:r>
            <a:r>
              <a:rPr lang="en-US" b="1" dirty="0" smtClean="0"/>
              <a:t> (2007)</a:t>
            </a:r>
          </a:p>
          <a:p>
            <a:pPr marL="285750" indent="-285750">
              <a:buFont typeface="Arial" panose="020B0604020202020204" pitchFamily="34" charset="0"/>
              <a:buChar char="•"/>
            </a:pPr>
            <a:r>
              <a:rPr lang="en-US" dirty="0" smtClean="0"/>
              <a:t>Major clauses and articles refer to:</a:t>
            </a:r>
          </a:p>
          <a:p>
            <a:pPr marL="742950" lvl="1" indent="-285750">
              <a:buFont typeface="Arial" panose="020B0604020202020204" pitchFamily="34" charset="0"/>
              <a:buChar char="•"/>
            </a:pPr>
            <a:r>
              <a:rPr lang="en-US" dirty="0" smtClean="0"/>
              <a:t>rights of self-determination</a:t>
            </a:r>
          </a:p>
          <a:p>
            <a:pPr marL="742950" lvl="1" indent="-285750">
              <a:buFont typeface="Arial" panose="020B0604020202020204" pitchFamily="34" charset="0"/>
              <a:buChar char="•"/>
            </a:pPr>
            <a:r>
              <a:rPr lang="en-US" dirty="0" smtClean="0"/>
              <a:t>rights of individuals and people to protect their culture through practices, languages, education, media, and religion</a:t>
            </a:r>
          </a:p>
          <a:p>
            <a:pPr marL="742950" lvl="1" indent="-285750">
              <a:buFont typeface="Arial" panose="020B0604020202020204" pitchFamily="34" charset="0"/>
              <a:buChar char="•"/>
            </a:pPr>
            <a:r>
              <a:rPr lang="en-US" dirty="0"/>
              <a:t>a</a:t>
            </a:r>
            <a:r>
              <a:rPr lang="en-US" dirty="0" smtClean="0"/>
              <a:t>sserts peoples’ right to own type of governance and to econ development</a:t>
            </a:r>
            <a:endParaRPr lang="en-US" dirty="0"/>
          </a:p>
          <a:p>
            <a:pPr marL="742950" lvl="1" indent="-285750">
              <a:buFont typeface="Arial" panose="020B0604020202020204" pitchFamily="34" charset="0"/>
              <a:buChar char="•"/>
            </a:pPr>
            <a:r>
              <a:rPr lang="en-US" dirty="0" smtClean="0"/>
              <a:t>health rights</a:t>
            </a:r>
          </a:p>
          <a:p>
            <a:pPr marL="742950" lvl="1" indent="-285750">
              <a:buFont typeface="Arial" panose="020B0604020202020204" pitchFamily="34" charset="0"/>
              <a:buChar char="•"/>
            </a:pPr>
            <a:r>
              <a:rPr lang="en-US" dirty="0"/>
              <a:t>p</a:t>
            </a:r>
            <a:r>
              <a:rPr lang="en-US" dirty="0" smtClean="0"/>
              <a:t>rotection of subgroups – ex. elderly, women and children</a:t>
            </a:r>
          </a:p>
          <a:p>
            <a:pPr marL="742950" lvl="1" indent="-285750">
              <a:buFont typeface="Arial" panose="020B0604020202020204" pitchFamily="34" charset="0"/>
              <a:buChar char="•"/>
            </a:pPr>
            <a:r>
              <a:rPr lang="en-US" dirty="0"/>
              <a:t>l</a:t>
            </a:r>
            <a:r>
              <a:rPr lang="en-US" dirty="0" smtClean="0"/>
              <a:t>and rights from ownership (including reparation, or return of land) to environmental issues</a:t>
            </a:r>
          </a:p>
          <a:p>
            <a:r>
              <a:rPr lang="en-US" dirty="0" smtClean="0"/>
              <a:t>For a closer look - </a:t>
            </a:r>
            <a:r>
              <a:rPr lang="en-US" dirty="0" smtClean="0">
                <a:hlinkClick r:id="rId4"/>
              </a:rPr>
              <a:t>UNDRIP</a:t>
            </a:r>
            <a:endParaRPr lang="en-US" dirty="0" smtClean="0"/>
          </a:p>
        </p:txBody>
      </p:sp>
      <p:pic>
        <p:nvPicPr>
          <p:cNvPr id="1026" name="Picture 2" descr="Image result for residential schoo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3968" y="309097"/>
            <a:ext cx="4400565" cy="330042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43968" y="3609521"/>
            <a:ext cx="4400565" cy="523220"/>
          </a:xfrm>
          <a:prstGeom prst="rect">
            <a:avLst/>
          </a:prstGeom>
          <a:noFill/>
        </p:spPr>
        <p:txBody>
          <a:bodyPr wrap="square" rtlCol="0">
            <a:spAutoFit/>
          </a:bodyPr>
          <a:lstStyle/>
          <a:p>
            <a:r>
              <a:rPr lang="en-US" sz="1400" b="1" dirty="0" smtClean="0"/>
              <a:t>‘Thomas Moore’ before and after his entrance into Regina Indian Residential School, Saskatchewan 1874</a:t>
            </a:r>
            <a:endParaRPr lang="en-US" sz="1400" b="1" dirty="0"/>
          </a:p>
        </p:txBody>
      </p:sp>
      <p:sp>
        <p:nvSpPr>
          <p:cNvPr id="5" name="TextBox 4"/>
          <p:cNvSpPr txBox="1"/>
          <p:nvPr/>
        </p:nvSpPr>
        <p:spPr>
          <a:xfrm>
            <a:off x="2869809" y="2504050"/>
            <a:ext cx="4774159" cy="461665"/>
          </a:xfrm>
          <a:prstGeom prst="rect">
            <a:avLst/>
          </a:prstGeom>
          <a:noFill/>
        </p:spPr>
        <p:txBody>
          <a:bodyPr wrap="square" rtlCol="0">
            <a:spAutoFit/>
          </a:bodyPr>
          <a:lstStyle/>
          <a:p>
            <a:r>
              <a:rPr lang="en-US" sz="1200" dirty="0" smtClean="0"/>
              <a:t>To suggest these were examples of assimilationist policies is incorrect……</a:t>
            </a:r>
          </a:p>
          <a:p>
            <a:r>
              <a:rPr lang="en-US" sz="1200" dirty="0" smtClean="0"/>
              <a:t>	       …..such policies were designed to ‘kill the Indian’….</a:t>
            </a:r>
          </a:p>
        </p:txBody>
      </p:sp>
      <p:sp>
        <p:nvSpPr>
          <p:cNvPr id="6" name="TextBox 5"/>
          <p:cNvSpPr txBox="1"/>
          <p:nvPr/>
        </p:nvSpPr>
        <p:spPr>
          <a:xfrm>
            <a:off x="7849773" y="4253327"/>
            <a:ext cx="4251031" cy="2308324"/>
          </a:xfrm>
          <a:prstGeom prst="rect">
            <a:avLst/>
          </a:prstGeom>
          <a:noFill/>
        </p:spPr>
        <p:txBody>
          <a:bodyPr wrap="square" rtlCol="0">
            <a:spAutoFit/>
          </a:bodyPr>
          <a:lstStyle/>
          <a:p>
            <a:r>
              <a:rPr lang="en-US" dirty="0" smtClean="0">
                <a:hlinkClick r:id="rId6"/>
              </a:rPr>
              <a:t>BC NDP make UNDRIP law in Canada (2019)</a:t>
            </a:r>
            <a:endParaRPr lang="en-US" dirty="0" smtClean="0"/>
          </a:p>
          <a:p>
            <a:pPr marL="285750" indent="-285750">
              <a:buFont typeface="Arial" panose="020B0604020202020204" pitchFamily="34" charset="0"/>
              <a:buChar char="•"/>
            </a:pPr>
            <a:r>
              <a:rPr lang="en-US" dirty="0" smtClean="0"/>
              <a:t>BC is first jurisdiction in Canada to </a:t>
            </a:r>
            <a:r>
              <a:rPr lang="en-US" dirty="0"/>
              <a:t>e</a:t>
            </a:r>
            <a:r>
              <a:rPr lang="en-US" dirty="0" smtClean="0"/>
              <a:t>nshrine UNDRIP as law…..</a:t>
            </a:r>
          </a:p>
          <a:p>
            <a:endParaRPr lang="en-US" dirty="0" smtClean="0"/>
          </a:p>
          <a:p>
            <a:pPr marL="285750" indent="-285750">
              <a:buFont typeface="Arial" panose="020B0604020202020204" pitchFamily="34" charset="0"/>
              <a:buChar char="•"/>
            </a:pPr>
            <a:r>
              <a:rPr lang="en-US" dirty="0" smtClean="0"/>
              <a:t>Self-determination equates to self-government, but there remain complexities to these ideas…..</a:t>
            </a:r>
          </a:p>
          <a:p>
            <a:pPr marL="285750" indent="-285750">
              <a:buFont typeface="Arial" panose="020B0604020202020204" pitchFamily="34" charset="0"/>
              <a:buChar char="•"/>
            </a:pPr>
            <a:r>
              <a:rPr lang="en-US" dirty="0" smtClean="0"/>
              <a:t>Example – </a:t>
            </a:r>
            <a:r>
              <a:rPr lang="en-US" dirty="0" err="1" smtClean="0"/>
              <a:t>Wet’su’we’ten</a:t>
            </a:r>
            <a:r>
              <a:rPr lang="en-US" dirty="0" smtClean="0"/>
              <a:t> Dispute</a:t>
            </a:r>
          </a:p>
        </p:txBody>
      </p:sp>
    </p:spTree>
    <p:extLst>
      <p:ext uri="{BB962C8B-B14F-4D97-AF65-F5344CB8AC3E}">
        <p14:creationId xmlns:p14="http://schemas.microsoft.com/office/powerpoint/2010/main" val="1067815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230044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0437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edd0094f-e771-4fc3-ad1a-a0bcc2cd28e7"/>
</p:tagLst>
</file>

<file path=ppt/tags/tag2.xml><?xml version="1.0" encoding="utf-8"?>
<p:tagLst xmlns:a="http://schemas.openxmlformats.org/drawingml/2006/main" xmlns:r="http://schemas.openxmlformats.org/officeDocument/2006/relationships" xmlns:p="http://schemas.openxmlformats.org/presentationml/2006/main">
  <p:tag name="__PE_POLL_EMBED_ID" val="a9ef0323-20bb-4a1f-beae-fc0326f220e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8376</TotalTime>
  <Words>1074</Words>
  <Application>Microsoft Office PowerPoint</Application>
  <PresentationFormat>Widescreen</PresentationFormat>
  <Paragraphs>128</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Greater Victoria School District 61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Campbell, Scott</dc:creator>
  <cp:lastModifiedBy>Campbell, Scott</cp:lastModifiedBy>
  <cp:revision>54</cp:revision>
  <dcterms:created xsi:type="dcterms:W3CDTF">2018-03-08T06:38:36Z</dcterms:created>
  <dcterms:modified xsi:type="dcterms:W3CDTF">2020-03-11T22:44:09Z</dcterms:modified>
</cp:coreProperties>
</file>