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75" r:id="rId4"/>
    <p:sldId id="276" r:id="rId5"/>
    <p:sldId id="282" r:id="rId6"/>
    <p:sldId id="278" r:id="rId7"/>
    <p:sldId id="279" r:id="rId8"/>
    <p:sldId id="280" r:id="rId9"/>
    <p:sldId id="281" r:id="rId10"/>
    <p:sldId id="277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63" autoAdjust="0"/>
    <p:restoredTop sz="94660"/>
  </p:normalViewPr>
  <p:slideViewPr>
    <p:cSldViewPr>
      <p:cViewPr varScale="1">
        <p:scale>
          <a:sx n="121" d="100"/>
          <a:sy n="121" d="100"/>
        </p:scale>
        <p:origin x="-9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DE17-B861-4CF6-904A-CCDF72B9F9BE}" type="datetimeFigureOut">
              <a:rPr lang="en-US" smtClean="0"/>
              <a:t>16/12/12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D5D9B-4F67-4555-B6B5-903592895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3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D5D9B-4F67-4555-B6B5-90359289543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A1EB-83F5-4D7D-9194-A77960BBD05A}" type="datetimeFigureOut">
              <a:rPr lang="en-US" smtClean="0"/>
              <a:pPr/>
              <a:t>16/12/12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CBDD-0FC1-421E-AC8D-E4801E11572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A1EB-83F5-4D7D-9194-A77960BBD05A}" type="datetimeFigureOut">
              <a:rPr lang="en-US" smtClean="0"/>
              <a:pPr/>
              <a:t>16/12/12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CBDD-0FC1-421E-AC8D-E4801E11572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A1EB-83F5-4D7D-9194-A77960BBD05A}" type="datetimeFigureOut">
              <a:rPr lang="en-US" smtClean="0"/>
              <a:pPr/>
              <a:t>16/12/12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CBDD-0FC1-421E-AC8D-E4801E11572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A1EB-83F5-4D7D-9194-A77960BBD05A}" type="datetimeFigureOut">
              <a:rPr lang="en-US" smtClean="0"/>
              <a:pPr/>
              <a:t>16/12/12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CBDD-0FC1-421E-AC8D-E4801E11572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A1EB-83F5-4D7D-9194-A77960BBD05A}" type="datetimeFigureOut">
              <a:rPr lang="en-US" smtClean="0"/>
              <a:pPr/>
              <a:t>16/12/12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CBDD-0FC1-421E-AC8D-E4801E11572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A1EB-83F5-4D7D-9194-A77960BBD05A}" type="datetimeFigureOut">
              <a:rPr lang="en-US" smtClean="0"/>
              <a:pPr/>
              <a:t>16/12/12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CBDD-0FC1-421E-AC8D-E4801E11572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A1EB-83F5-4D7D-9194-A77960BBD05A}" type="datetimeFigureOut">
              <a:rPr lang="en-US" smtClean="0"/>
              <a:pPr/>
              <a:t>16/12/12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CBDD-0FC1-421E-AC8D-E4801E11572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A1EB-83F5-4D7D-9194-A77960BBD05A}" type="datetimeFigureOut">
              <a:rPr lang="en-US" smtClean="0"/>
              <a:pPr/>
              <a:t>16/12/12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CBDD-0FC1-421E-AC8D-E4801E11572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A1EB-83F5-4D7D-9194-A77960BBD05A}" type="datetimeFigureOut">
              <a:rPr lang="en-US" smtClean="0"/>
              <a:pPr/>
              <a:t>16/12/12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CBDD-0FC1-421E-AC8D-E4801E11572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A1EB-83F5-4D7D-9194-A77960BBD05A}" type="datetimeFigureOut">
              <a:rPr lang="en-US" smtClean="0"/>
              <a:pPr/>
              <a:t>16/12/12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CBDD-0FC1-421E-AC8D-E4801E11572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A1EB-83F5-4D7D-9194-A77960BBD05A}" type="datetimeFigureOut">
              <a:rPr lang="en-US" smtClean="0"/>
              <a:pPr/>
              <a:t>16/12/12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CBDD-0FC1-421E-AC8D-E4801E11572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FA1EB-83F5-4D7D-9194-A77960BBD05A}" type="datetimeFigureOut">
              <a:rPr lang="en-US" smtClean="0"/>
              <a:pPr/>
              <a:t>16/12/12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ACBDD-0FC1-421E-AC8D-E4801E11572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352800"/>
            <a:ext cx="7772400" cy="2667000"/>
          </a:xfrm>
        </p:spPr>
        <p:txBody>
          <a:bodyPr>
            <a:noAutofit/>
          </a:bodyPr>
          <a:lstStyle/>
          <a:p>
            <a:r>
              <a:rPr lang="en-CA" sz="6000" b="1" dirty="0" smtClean="0">
                <a:latin typeface="Bodoni MT Black" pitchFamily="18" charset="0"/>
              </a:rPr>
              <a:t>Chapter 13 </a:t>
            </a:r>
            <a:br>
              <a:rPr lang="en-CA" sz="6000" b="1" dirty="0" smtClean="0">
                <a:latin typeface="Bodoni MT Black" pitchFamily="18" charset="0"/>
              </a:rPr>
            </a:br>
            <a:r>
              <a:rPr lang="en-CA" sz="6000" b="1" i="1" dirty="0" smtClean="0">
                <a:latin typeface="Bodoni MT Black" pitchFamily="18" charset="0"/>
              </a:rPr>
              <a:t>Blood</a:t>
            </a:r>
            <a:endParaRPr lang="en-CA" sz="6000" b="1" i="1" dirty="0"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Blood Spatter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when something other than gravity apples force to a blood source.</a:t>
            </a:r>
          </a:p>
          <a:p>
            <a:pPr lvl="1"/>
            <a:r>
              <a:rPr lang="en-US" dirty="0" smtClean="0"/>
              <a:t>Naturally occurring: arterial bleeding, </a:t>
            </a:r>
            <a:r>
              <a:rPr lang="en-US" dirty="0" err="1" smtClean="0"/>
              <a:t>expirated</a:t>
            </a:r>
            <a:r>
              <a:rPr lang="en-US" dirty="0" smtClean="0"/>
              <a:t> blood (that which is expelled from lungs through exhaling)</a:t>
            </a:r>
          </a:p>
          <a:p>
            <a:pPr lvl="1"/>
            <a:r>
              <a:rPr lang="en-US" dirty="0" smtClean="0"/>
              <a:t>External force: gunshot or blunt-force trauma, cast-off,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7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Projected Blood Spatter – </a:t>
            </a:r>
            <a:br>
              <a:rPr lang="en-US" dirty="0" smtClean="0"/>
            </a:br>
            <a:r>
              <a:rPr lang="en-US" dirty="0" smtClean="0"/>
              <a:t>Point of Origin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00" t="6388" r="3700"/>
          <a:stretch/>
        </p:blipFill>
        <p:spPr>
          <a:xfrm>
            <a:off x="4572000" y="1905000"/>
            <a:ext cx="4191000" cy="4236835"/>
          </a:xfrm>
        </p:spPr>
      </p:pic>
      <p:sp>
        <p:nvSpPr>
          <p:cNvPr id="5" name="TextBox 4"/>
          <p:cNvSpPr txBox="1"/>
          <p:nvPr/>
        </p:nvSpPr>
        <p:spPr>
          <a:xfrm>
            <a:off x="457200" y="1981200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i="1" dirty="0" smtClean="0"/>
              <a:t>Impact angle </a:t>
            </a:r>
            <a:r>
              <a:rPr lang="en-US" sz="2800" dirty="0" smtClean="0"/>
              <a:t>and </a:t>
            </a:r>
            <a:r>
              <a:rPr lang="en-US" sz="2800" i="1" dirty="0" smtClean="0"/>
              <a:t>directionality </a:t>
            </a:r>
            <a:r>
              <a:rPr lang="en-US" sz="2800" dirty="0" smtClean="0"/>
              <a:t>of spatter is determined.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Strings are attached at calculated angle.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The location or origin of the blood source (victim) is where the strings converge.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626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Projected Blood Spatter – </a:t>
            </a:r>
            <a:br>
              <a:rPr lang="en-US" dirty="0" smtClean="0"/>
            </a:br>
            <a:r>
              <a:rPr lang="en-US" dirty="0" smtClean="0"/>
              <a:t>Void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absence of blood spatter where you’d otherwise expect to see them.</a:t>
            </a:r>
          </a:p>
          <a:p>
            <a:r>
              <a:rPr lang="en-US" dirty="0" smtClean="0"/>
              <a:t>Void often suggests where the attacker stood.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352800"/>
            <a:ext cx="4953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70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Classifying Projected Spatters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Velocity</a:t>
            </a:r>
          </a:p>
          <a:p>
            <a:pPr lvl="1"/>
            <a:r>
              <a:rPr lang="en-US" dirty="0" smtClean="0"/>
              <a:t>What was the velocity of the impacting object?</a:t>
            </a:r>
          </a:p>
          <a:p>
            <a:pPr lvl="1"/>
            <a:r>
              <a:rPr lang="en-US" dirty="0" smtClean="0"/>
              <a:t>What was the velocity of the blood as it left the source?</a:t>
            </a:r>
          </a:p>
          <a:p>
            <a:pPr lvl="1"/>
            <a:r>
              <a:rPr lang="en-US" dirty="0" smtClean="0"/>
              <a:t>Divides spatter into low, medium, and high velocity.</a:t>
            </a:r>
          </a:p>
          <a:p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Impact: when a foreign object impact the victim</a:t>
            </a:r>
          </a:p>
          <a:p>
            <a:pPr lvl="1"/>
            <a:r>
              <a:rPr lang="en-US" dirty="0" smtClean="0"/>
              <a:t>Projection: caused by arterial bleeding, cast-off, or </a:t>
            </a:r>
            <a:r>
              <a:rPr lang="en-US" dirty="0" err="1" smtClean="0"/>
              <a:t>expirated</a:t>
            </a:r>
            <a:r>
              <a:rPr lang="en-US" dirty="0"/>
              <a:t> </a:t>
            </a:r>
            <a:r>
              <a:rPr lang="en-US" dirty="0" smtClean="0"/>
              <a:t>blood.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96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 Velocity Blood Spatter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6019800" cy="4525963"/>
          </a:xfrm>
        </p:spPr>
        <p:txBody>
          <a:bodyPr/>
          <a:lstStyle/>
          <a:p>
            <a:r>
              <a:rPr lang="en-US" dirty="0" smtClean="0"/>
              <a:t>Object is moving at less than 5 </a:t>
            </a:r>
            <a:r>
              <a:rPr lang="en-US" dirty="0" err="1" smtClean="0"/>
              <a:t>ft</a:t>
            </a:r>
            <a:r>
              <a:rPr lang="en-US" dirty="0" smtClean="0"/>
              <a:t>/sec.</a:t>
            </a:r>
          </a:p>
          <a:p>
            <a:r>
              <a:rPr lang="en-US" dirty="0" smtClean="0"/>
              <a:t>Results in fairly large spatter.</a:t>
            </a:r>
          </a:p>
          <a:p>
            <a:pPr lvl="1"/>
            <a:r>
              <a:rPr lang="en-US" dirty="0" smtClean="0"/>
              <a:t>Arterial bleeding – blood that gushes or spurts from an artery</a:t>
            </a:r>
          </a:p>
          <a:p>
            <a:pPr lvl="1"/>
            <a:r>
              <a:rPr lang="en-US" dirty="0" smtClean="0"/>
              <a:t>Castoff – blood that is flung form an object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781" r="25680"/>
          <a:stretch/>
        </p:blipFill>
        <p:spPr>
          <a:xfrm>
            <a:off x="7086600" y="0"/>
            <a:ext cx="181568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038600"/>
            <a:ext cx="3883244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5100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Velocity Spatter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 is moving between 5-100ft/sec</a:t>
            </a:r>
          </a:p>
          <a:p>
            <a:r>
              <a:rPr lang="en-US" dirty="0" smtClean="0"/>
              <a:t>Smaller spatters – 1-4 mm in diameter</a:t>
            </a:r>
          </a:p>
          <a:p>
            <a:pPr lvl="1"/>
            <a:r>
              <a:rPr lang="en-US" dirty="0" smtClean="0"/>
              <a:t>Blunt force trauma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429000"/>
            <a:ext cx="370005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429000"/>
            <a:ext cx="35145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7139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Velocity Spatters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Object is moving faster than 100ft/sec</a:t>
            </a:r>
          </a:p>
          <a:p>
            <a:r>
              <a:rPr lang="en-US" dirty="0" smtClean="0"/>
              <a:t>Spatter tends to be very small – less than 1mm</a:t>
            </a:r>
          </a:p>
          <a:p>
            <a:pPr lvl="1"/>
            <a:r>
              <a:rPr lang="en-US" dirty="0" smtClean="0"/>
              <a:t>Gunshot wounds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429000"/>
            <a:ext cx="4114800" cy="296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5085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 object soaked in blood comes into contact with an unstained object.</a:t>
            </a:r>
          </a:p>
          <a:p>
            <a:pPr lvl="1"/>
            <a:r>
              <a:rPr lang="en-US" dirty="0" smtClean="0"/>
              <a:t>Fingerprints, shoeprints,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276600"/>
            <a:ext cx="4953000" cy="3162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4176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01"/>
            <a:ext cx="8229600" cy="1143000"/>
          </a:xfrm>
        </p:spPr>
        <p:txBody>
          <a:bodyPr/>
          <a:lstStyle/>
          <a:p>
            <a:r>
              <a:rPr lang="en-US" dirty="0" smtClean="0"/>
              <a:t>Revealing Latent Spatters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err="1" smtClean="0"/>
              <a:t>Luminol</a:t>
            </a:r>
            <a:endParaRPr lang="en-US" dirty="0" smtClean="0"/>
          </a:p>
          <a:p>
            <a:pPr lvl="1"/>
            <a:r>
              <a:rPr lang="en-US" dirty="0" smtClean="0"/>
              <a:t>Chemical the reacts with the hemoglobin in blood, and causes it to glow in a dark room.</a:t>
            </a:r>
          </a:p>
          <a:p>
            <a:pPr lvl="1"/>
            <a:r>
              <a:rPr lang="en-US" dirty="0" smtClean="0"/>
              <a:t>Extremely sensitive: detects blood in concentrations as low as one per 5 million.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581400"/>
            <a:ext cx="3581400" cy="287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17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Bloodstains are a key piece of evidence when investigating any type of violent crime.</a:t>
            </a:r>
          </a:p>
          <a:p>
            <a:r>
              <a:rPr lang="en-US" dirty="0" smtClean="0"/>
              <a:t>Shape and location of blood provide clues about where victim and suspect were located when crime took place.</a:t>
            </a:r>
          </a:p>
          <a:p>
            <a:r>
              <a:rPr lang="en-US" dirty="0" smtClean="0"/>
              <a:t>Blood also reveals presence of disease, drugs, or alcohol that can be used to determine the identify of the victim.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6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Bloodstain Patterns or Spatter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can leave your body in many ways – drip, ooze, flow, gush, spurt.</a:t>
            </a:r>
          </a:p>
          <a:p>
            <a:r>
              <a:rPr lang="en-US" dirty="0" smtClean="0"/>
              <a:t>Can divide into two main categories</a:t>
            </a:r>
          </a:p>
          <a:p>
            <a:pPr lvl="1"/>
            <a:r>
              <a:rPr lang="en-US" dirty="0" smtClean="0"/>
              <a:t>Passive: depends upon the action of gravity alone</a:t>
            </a:r>
          </a:p>
          <a:p>
            <a:pPr lvl="2"/>
            <a:r>
              <a:rPr lang="en-US" dirty="0" smtClean="0"/>
              <a:t>Oozes and drips</a:t>
            </a:r>
          </a:p>
          <a:p>
            <a:pPr lvl="1"/>
            <a:r>
              <a:rPr lang="en-US" dirty="0" smtClean="0"/>
              <a:t>Projected – when a person or object applies force.</a:t>
            </a:r>
          </a:p>
          <a:p>
            <a:pPr lvl="2"/>
            <a:r>
              <a:rPr lang="en-US" dirty="0" err="1" smtClean="0"/>
              <a:t>Aterial</a:t>
            </a:r>
            <a:r>
              <a:rPr lang="en-US" dirty="0" smtClean="0"/>
              <a:t> spurts, cast-off,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3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14"/>
            <a:ext cx="8229600" cy="1143000"/>
          </a:xfrm>
        </p:spPr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Bloodstains can provide a lot of information:</a:t>
            </a:r>
          </a:p>
          <a:p>
            <a:pPr lvl="1"/>
            <a:r>
              <a:rPr lang="en-US" dirty="0" smtClean="0"/>
              <a:t>Origin of bloodstains</a:t>
            </a:r>
          </a:p>
          <a:p>
            <a:pPr lvl="1"/>
            <a:r>
              <a:rPr lang="en-US" dirty="0" smtClean="0"/>
              <a:t>Type of instrument that caused the bloodstains</a:t>
            </a:r>
          </a:p>
          <a:p>
            <a:pPr lvl="1"/>
            <a:r>
              <a:rPr lang="en-US" dirty="0" smtClean="0"/>
              <a:t>Direction from which an object struck the victim</a:t>
            </a:r>
          </a:p>
          <a:p>
            <a:pPr lvl="1"/>
            <a:r>
              <a:rPr lang="en-US" dirty="0" smtClean="0"/>
              <a:t>The relative position of the victim, assailant(s) and bystanders</a:t>
            </a:r>
          </a:p>
          <a:p>
            <a:pPr lvl="1"/>
            <a:r>
              <a:rPr lang="en-US" dirty="0" smtClean="0"/>
              <a:t>The location and movement of the victim and assailant during the attack.</a:t>
            </a:r>
          </a:p>
          <a:p>
            <a:pPr lvl="1"/>
            <a:r>
              <a:rPr lang="en-US" dirty="0" smtClean="0"/>
              <a:t>Number of blows or gunshots the victim received</a:t>
            </a:r>
          </a:p>
          <a:p>
            <a:pPr lvl="1"/>
            <a:r>
              <a:rPr lang="en-US" dirty="0" smtClean="0"/>
              <a:t>Truthfulness of any suspects and witnesses.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9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Blood Spatter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Passive Bloodstains are drops created or formed by the force of gravity acting alone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</a:t>
            </a:r>
            <a:r>
              <a:rPr lang="en-US" dirty="0"/>
              <a:t>category can be further subdivided to include; </a:t>
            </a:r>
            <a:endParaRPr lang="en-US" dirty="0" smtClean="0"/>
          </a:p>
          <a:p>
            <a:pPr lvl="1"/>
            <a:r>
              <a:rPr lang="en-US" dirty="0" smtClean="0"/>
              <a:t>Drops, Drip patterns, Pools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429000"/>
            <a:ext cx="2657475" cy="232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423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Blood Spatter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when a falling drop of blood hits a surface.</a:t>
            </a:r>
          </a:p>
          <a:p>
            <a:r>
              <a:rPr lang="en-US" dirty="0" smtClean="0"/>
              <a:t>The shape and size of the spatter pattern depends upon:</a:t>
            </a:r>
          </a:p>
          <a:p>
            <a:pPr lvl="1"/>
            <a:r>
              <a:rPr lang="en-US" dirty="0" smtClean="0"/>
              <a:t>The size of the drop</a:t>
            </a:r>
          </a:p>
          <a:p>
            <a:pPr lvl="1"/>
            <a:r>
              <a:rPr lang="en-US" dirty="0" smtClean="0"/>
              <a:t>How fast it is falling</a:t>
            </a:r>
          </a:p>
          <a:p>
            <a:pPr lvl="1"/>
            <a:r>
              <a:rPr lang="en-US" dirty="0" smtClean="0"/>
              <a:t>At what angle it hits the surface</a:t>
            </a:r>
          </a:p>
          <a:p>
            <a:pPr lvl="1"/>
            <a:r>
              <a:rPr lang="en-US" dirty="0" smtClean="0"/>
              <a:t>The kind of surface it hits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3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Passive Blood Spatter – </a:t>
            </a:r>
            <a:br>
              <a:rPr lang="en-US" dirty="0" smtClean="0"/>
            </a:br>
            <a:r>
              <a:rPr lang="en-US" dirty="0" smtClean="0"/>
              <a:t>Distance and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terminal velocity </a:t>
            </a:r>
            <a:r>
              <a:rPr lang="en-US" dirty="0" smtClean="0"/>
              <a:t>of a drop of blood is roughly  25 </a:t>
            </a:r>
            <a:r>
              <a:rPr lang="en-US" dirty="0" err="1" smtClean="0"/>
              <a:t>ft</a:t>
            </a:r>
            <a:r>
              <a:rPr lang="en-US" dirty="0" smtClean="0"/>
              <a:t>/sec.</a:t>
            </a:r>
          </a:p>
          <a:p>
            <a:pPr lvl="1"/>
            <a:r>
              <a:rPr lang="en-US" dirty="0" smtClean="0"/>
              <a:t>Can reach this speed after falling 20-25 feet.</a:t>
            </a:r>
          </a:p>
          <a:p>
            <a:r>
              <a:rPr lang="en-US" dirty="0" smtClean="0"/>
              <a:t>The diameter of a blood spatter will increase in size as the drop increases from 1in – 7ft.</a:t>
            </a:r>
          </a:p>
          <a:p>
            <a:pPr lvl="1"/>
            <a:r>
              <a:rPr lang="en-US" dirty="0" smtClean="0"/>
              <a:t>Greater than 7ft and no change occurs.</a:t>
            </a:r>
          </a:p>
          <a:p>
            <a:pPr lvl="1"/>
            <a:r>
              <a:rPr lang="en-US" dirty="0" smtClean="0"/>
              <a:t>Diameter can range from 13mm to 22mm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8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Passive Blood Spatter -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90 degrees – spatter forms an even circle.</a:t>
            </a:r>
          </a:p>
          <a:p>
            <a:r>
              <a:rPr lang="en-US" dirty="0" smtClean="0"/>
              <a:t>Less than 90 degrees – spatter becomes elongated, or oval in shape.</a:t>
            </a:r>
          </a:p>
          <a:p>
            <a:pPr lvl="1"/>
            <a:r>
              <a:rPr lang="en-US" dirty="0" smtClean="0"/>
              <a:t>Will have a narrow or pointed end aiming in the drop’s direction of travel.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657600"/>
            <a:ext cx="49530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2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Blood Spatter -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smooth surfaces like glass, tile, polished marble create small, cause little distortion.</a:t>
            </a:r>
          </a:p>
          <a:p>
            <a:r>
              <a:rPr lang="en-US" dirty="0" smtClean="0"/>
              <a:t>Rough surfaces such as concrete or wood will cause greater distortion.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267200"/>
            <a:ext cx="13906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267200"/>
            <a:ext cx="21431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962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8424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730</Words>
  <Application>Microsoft Macintosh PowerPoint</Application>
  <PresentationFormat>On-screen Show (4:3)</PresentationFormat>
  <Paragraphs>85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Chapter 13  Blood</vt:lpstr>
      <vt:lpstr>Introduction</vt:lpstr>
      <vt:lpstr>Bloodstain Patterns or Spatter</vt:lpstr>
      <vt:lpstr>Information</vt:lpstr>
      <vt:lpstr>Passive Blood Spatter </vt:lpstr>
      <vt:lpstr>Passive Blood Spatter</vt:lpstr>
      <vt:lpstr>Passive Blood Spatter –  Distance and Speed</vt:lpstr>
      <vt:lpstr>Passive Blood Spatter - Angle</vt:lpstr>
      <vt:lpstr>Passive Blood Spatter - Surface</vt:lpstr>
      <vt:lpstr>Projected Blood Spatter </vt:lpstr>
      <vt:lpstr>Projected Blood Spatter –  Point of Origin</vt:lpstr>
      <vt:lpstr>Projected Blood Spatter –  Void Patterns</vt:lpstr>
      <vt:lpstr>Classifying Projected Spatters</vt:lpstr>
      <vt:lpstr>Low Velocity Blood Spatter</vt:lpstr>
      <vt:lpstr>Medium Velocity Spatter</vt:lpstr>
      <vt:lpstr>High Velocity Spatters</vt:lpstr>
      <vt:lpstr>Transfer Patterns</vt:lpstr>
      <vt:lpstr>Revealing Latent Spatters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 Blood</dc:title>
  <dc:creator>Corporate Edition</dc:creator>
  <cp:lastModifiedBy>Sean Wallace</cp:lastModifiedBy>
  <cp:revision>11</cp:revision>
  <dcterms:created xsi:type="dcterms:W3CDTF">2008-06-10T02:40:41Z</dcterms:created>
  <dcterms:modified xsi:type="dcterms:W3CDTF">2012-12-17T06:12:45Z</dcterms:modified>
</cp:coreProperties>
</file>