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58" r:id="rId5"/>
    <p:sldId id="261" r:id="rId6"/>
    <p:sldId id="262" r:id="rId7"/>
    <p:sldId id="263" r:id="rId8"/>
    <p:sldId id="265" r:id="rId9"/>
    <p:sldId id="264" r:id="rId10"/>
    <p:sldId id="266" r:id="rId11"/>
    <p:sldId id="267" r:id="rId12"/>
    <p:sldId id="268" r:id="rId13"/>
    <p:sldId id="269" r:id="rId14"/>
    <p:sldId id="270" r:id="rId15"/>
    <p:sldId id="271" r:id="rId16"/>
    <p:sldId id="272" r:id="rId17"/>
    <p:sldId id="280"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81BE1-A65A-43B1-95DA-423B965945EF}"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97B75-930F-46BC-8A5F-D61748665AB8}" type="slidenum">
              <a:rPr lang="en-US" smtClean="0"/>
              <a:t>‹#›</a:t>
            </a:fld>
            <a:endParaRPr lang="en-US"/>
          </a:p>
        </p:txBody>
      </p:sp>
    </p:spTree>
    <p:extLst>
      <p:ext uri="{BB962C8B-B14F-4D97-AF65-F5344CB8AC3E}">
        <p14:creationId xmlns:p14="http://schemas.microsoft.com/office/powerpoint/2010/main" val="304906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Justice – Everyone knows</a:t>
            </a:r>
            <a:r>
              <a:rPr lang="en-US" baseline="0" dirty="0"/>
              <a:t> what the law is not the same thing as ‘justice.’ Is the law fair? Justice is an elusive word…..’the point of view on a particular issue that I hold myself,’ as in what is fair to oneself, or party? It’s a bit like finding the ‘truth. Or, is it ‘righteousness,’ ‘equitableness,’ or moral rightness?’ how is it upheld?</a:t>
            </a:r>
            <a:endParaRPr lang="en-US" dirty="0"/>
          </a:p>
        </p:txBody>
      </p:sp>
      <p:sp>
        <p:nvSpPr>
          <p:cNvPr id="4" name="Slide Number Placeholder 3"/>
          <p:cNvSpPr>
            <a:spLocks noGrp="1"/>
          </p:cNvSpPr>
          <p:nvPr>
            <p:ph type="sldNum" sz="quarter" idx="10"/>
          </p:nvPr>
        </p:nvSpPr>
        <p:spPr/>
        <p:txBody>
          <a:bodyPr/>
          <a:lstStyle/>
          <a:p>
            <a:fld id="{59697B75-930F-46BC-8A5F-D61748665AB8}" type="slidenum">
              <a:rPr lang="en-US" smtClean="0"/>
              <a:t>16</a:t>
            </a:fld>
            <a:endParaRPr lang="en-US"/>
          </a:p>
        </p:txBody>
      </p:sp>
    </p:spTree>
    <p:extLst>
      <p:ext uri="{BB962C8B-B14F-4D97-AF65-F5344CB8AC3E}">
        <p14:creationId xmlns:p14="http://schemas.microsoft.com/office/powerpoint/2010/main" val="329750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2A1812-8D64-47B7-B5CC-EAE112ECE4C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323013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1812-8D64-47B7-B5CC-EAE112ECE4C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151983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1812-8D64-47B7-B5CC-EAE112ECE4C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323880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1812-8D64-47B7-B5CC-EAE112ECE4C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39263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A1812-8D64-47B7-B5CC-EAE112ECE4C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267607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A1812-8D64-47B7-B5CC-EAE112ECE4C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249961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A1812-8D64-47B7-B5CC-EAE112ECE4C4}"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428488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A1812-8D64-47B7-B5CC-EAE112ECE4C4}"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108683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1812-8D64-47B7-B5CC-EAE112ECE4C4}"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3623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A1812-8D64-47B7-B5CC-EAE112ECE4C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256268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A1812-8D64-47B7-B5CC-EAE112ECE4C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1EC5-11D1-45BF-8A9A-E07D5D8D2340}" type="slidenum">
              <a:rPr lang="en-US" smtClean="0"/>
              <a:t>‹#›</a:t>
            </a:fld>
            <a:endParaRPr lang="en-US"/>
          </a:p>
        </p:txBody>
      </p:sp>
    </p:spTree>
    <p:extLst>
      <p:ext uri="{BB962C8B-B14F-4D97-AF65-F5344CB8AC3E}">
        <p14:creationId xmlns:p14="http://schemas.microsoft.com/office/powerpoint/2010/main" val="317763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1812-8D64-47B7-B5CC-EAE112ECE4C4}"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1EC5-11D1-45BF-8A9A-E07D5D8D2340}" type="slidenum">
              <a:rPr lang="en-US" smtClean="0"/>
              <a:t>‹#›</a:t>
            </a:fld>
            <a:endParaRPr lang="en-US"/>
          </a:p>
        </p:txBody>
      </p:sp>
    </p:spTree>
    <p:extLst>
      <p:ext uri="{BB962C8B-B14F-4D97-AF65-F5344CB8AC3E}">
        <p14:creationId xmlns:p14="http://schemas.microsoft.com/office/powerpoint/2010/main" val="419730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laws-lois.justice.gc.ca/eng/acts/C-46/page-5.html#h-115879" TargetMode="External"/><Relationship Id="rId2" Type="http://schemas.openxmlformats.org/officeDocument/2006/relationships/hyperlink" Target="https://laws-lois.justice.gc.ca/eng/acts/C-46/page-5.html#h-11585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rovocation_(legal)" TargetMode="External"/><Relationship Id="rId2" Type="http://schemas.openxmlformats.org/officeDocument/2006/relationships/hyperlink" Target="https://www.cbc.ca/news/opinion/opinion-derek-chauvin-trial-george-floyd-police-1.5995218"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ctvnews.ca/canada/police-used-reasonable-force-in-arrest-that-broke-women-s-arm-1.1929977" TargetMode="External"/><Relationship Id="rId4" Type="http://schemas.openxmlformats.org/officeDocument/2006/relationships/hyperlink" Target="https://en.wikipedia.org/wiki/Henry_Morgental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books.org/wiki/Canadian_Criminal_Law/Defences/Intoxication" TargetMode="External"/><Relationship Id="rId2" Type="http://schemas.openxmlformats.org/officeDocument/2006/relationships/hyperlink" Target="https://www.cbc.ca/news/canada/manitoba/vince-li-gets-winnipeg-visitation-privileges-1.1326522"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cbc.ca/news/canada/manitoba/vince-li-gets-winnipeg-visitation-privileges-1.13265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jaapl.org/content/jaapl/30/4/541.full.pdf" TargetMode="External"/><Relationship Id="rId2" Type="http://schemas.openxmlformats.org/officeDocument/2006/relationships/hyperlink" Target="https://www.youtube.com/watch?v=AuWAkREjl6U" TargetMode="External"/><Relationship Id="rId1" Type="http://schemas.openxmlformats.org/officeDocument/2006/relationships/slideLayout" Target="../slideLayouts/slideLayout7.xml"/><Relationship Id="rId6" Type="http://schemas.openxmlformats.org/officeDocument/2006/relationships/hyperlink" Target="https://globalnews.ca/video/2599682/jian-ghomeshi-found-not-guilty-at-sex-assault-trial" TargetMode="External"/><Relationship Id="rId5" Type="http://schemas.openxmlformats.org/officeDocument/2006/relationships/image" Target="../media/image8.png"/><Relationship Id="rId4" Type="http://schemas.openxmlformats.org/officeDocument/2006/relationships/hyperlink" Target="http://www.slsedmonton.com/criminal/assaul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ightswatch.ca/2017/01/24/controversial-justice-mistake-of-fact-in-the-new-brunswick-python-case/" TargetMode="External"/><Relationship Id="rId2" Type="http://schemas.openxmlformats.org/officeDocument/2006/relationships/hyperlink" Target="https://www.youtube.com/watch?v=z3Pv4kSN5p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thestar.com/news/canada/2014/07/31/supreme_court_narrows_scope_of_evidence_allowed_from_police_sting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laws-lois.justice.gc.ca/eng/Const/page-15.html#h-4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hyperlink" Target="http://www.campbellswebsoup.weebly.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laws-lois.justice.gc.ca/eng/const/page-15.html" TargetMode="External"/><Relationship Id="rId1" Type="http://schemas.openxmlformats.org/officeDocument/2006/relationships/slideLayout" Target="../slideLayouts/slideLayout7.xml"/><Relationship Id="rId6" Type="http://schemas.openxmlformats.org/officeDocument/2006/relationships/hyperlink" Target="http://www.un.org/cyberschoolbus/humanrights/declaration/11.asp" TargetMode="External"/><Relationship Id="rId5" Type="http://schemas.openxmlformats.org/officeDocument/2006/relationships/image" Target="../media/image15.png"/><Relationship Id="rId4" Type="http://schemas.openxmlformats.org/officeDocument/2006/relationships/hyperlink" Target="http://www.justice.gc.ca/eng/dept-min/pub/just/06.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ed.com/talks/adam_foss_a_prosecutor_s_vision_for_a_better_justice_system?language=en"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rcn.org.uk/development/health_care_support_workers/professional_issues/accountability_and_delegation_film"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goodreads.com/author/show/4467789.Mahatma_Gandhi" TargetMode="External"/><Relationship Id="rId4" Type="http://schemas.openxmlformats.org/officeDocument/2006/relationships/hyperlink" Target="http://www.goodreads.com/author/show/57639.Thomas_Pain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washingtonpost.com/nation/2020/04/14/trump-power-constitution-coronavirus/" TargetMode="External"/><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hyperlink" Target="http://www.cbc.ca/news/canada/toronto/story/2012/05/17/g20-officers-discipline.html" TargetMode="Externa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youtu.be/kdB1_KFOhnU" TargetMode="External"/><Relationship Id="rId4" Type="http://schemas.openxmlformats.org/officeDocument/2006/relationships/image" Target="../media/image23.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www.responsibilitytoprotect.org/" TargetMode="External"/><Relationship Id="rId5" Type="http://schemas.openxmlformats.org/officeDocument/2006/relationships/image" Target="../media/image29.png"/><Relationship Id="rId4" Type="http://schemas.openxmlformats.org/officeDocument/2006/relationships/hyperlink" Target="http://www.un.org/apps/news/story.asp?NewsID=39791&amp;Cr=responsibility+to+protect&amp;Cr1#.UImZJY6RCS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aws-lois.justice.gc.ca/eng/acts/C-4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745"/>
            <a:ext cx="12192000" cy="6186309"/>
          </a:xfrm>
          <a:prstGeom prst="rect">
            <a:avLst/>
          </a:prstGeom>
          <a:noFill/>
        </p:spPr>
        <p:txBody>
          <a:bodyPr wrap="square" rtlCol="0">
            <a:spAutoFit/>
          </a:bodyPr>
          <a:lstStyle/>
          <a:p>
            <a:r>
              <a:rPr lang="en-US" b="1" dirty="0"/>
              <a:t>Criminology?</a:t>
            </a:r>
          </a:p>
          <a:p>
            <a:pPr marL="742950" lvl="1" indent="-285750">
              <a:buFont typeface="Arial" panose="020B0604020202020204" pitchFamily="34" charset="0"/>
              <a:buChar char="•"/>
            </a:pPr>
            <a:r>
              <a:rPr lang="en-US" dirty="0"/>
              <a:t>a multidisciplinary field – it draws on a variety of subject areas –</a:t>
            </a:r>
          </a:p>
          <a:p>
            <a:pPr marL="742950" lvl="1" indent="-285750">
              <a:buFont typeface="Arial" panose="020B0604020202020204" pitchFamily="34" charset="0"/>
              <a:buChar char="•"/>
            </a:pPr>
            <a:r>
              <a:rPr lang="en-US" dirty="0"/>
              <a:t>a scientific study of ‘</a:t>
            </a:r>
            <a:r>
              <a:rPr lang="en-US" b="1" dirty="0"/>
              <a:t>crime</a:t>
            </a:r>
            <a:r>
              <a:rPr lang="en-US" dirty="0"/>
              <a:t>’ and the ‘</a:t>
            </a:r>
            <a:r>
              <a:rPr lang="en-US" b="1" dirty="0"/>
              <a:t>criminal justice system</a:t>
            </a:r>
            <a:r>
              <a:rPr lang="en-US" dirty="0"/>
              <a:t>’?</a:t>
            </a:r>
          </a:p>
          <a:p>
            <a:endParaRPr lang="en-US" dirty="0"/>
          </a:p>
          <a:p>
            <a:r>
              <a:rPr lang="en-US" dirty="0"/>
              <a:t> Criminology:</a:t>
            </a:r>
          </a:p>
          <a:p>
            <a:pPr marL="742950" lvl="1" indent="-285750">
              <a:buFont typeface="Arial" panose="020B0604020202020204" pitchFamily="34" charset="0"/>
              <a:buChar char="•"/>
            </a:pPr>
            <a:r>
              <a:rPr lang="en-US" dirty="0"/>
              <a:t>the study of causes of crime and types of criminal activity</a:t>
            </a:r>
          </a:p>
          <a:p>
            <a:pPr marL="742950" lvl="1" indent="-285750">
              <a:buFont typeface="Arial" panose="020B0604020202020204" pitchFamily="34" charset="0"/>
              <a:buChar char="•"/>
            </a:pPr>
            <a:r>
              <a:rPr lang="en-US" dirty="0"/>
              <a:t>the study of statistics, patterns of crime and victimization</a:t>
            </a:r>
          </a:p>
          <a:p>
            <a:pPr marL="742950" lvl="1" indent="-285750">
              <a:buFont typeface="Arial" panose="020B0604020202020204" pitchFamily="34" charset="0"/>
              <a:buChar char="•"/>
            </a:pPr>
            <a:r>
              <a:rPr lang="en-US" dirty="0"/>
              <a:t>the study of law – in historical and contemporary contexts</a:t>
            </a:r>
          </a:p>
          <a:p>
            <a:pPr marL="742950" lvl="1" indent="-285750">
              <a:buFont typeface="Arial" panose="020B0604020202020204" pitchFamily="34" charset="0"/>
              <a:buChar char="•"/>
            </a:pPr>
            <a:r>
              <a:rPr lang="en-US" dirty="0"/>
              <a:t>the study of theories of crime causation</a:t>
            </a:r>
          </a:p>
          <a:p>
            <a:pPr marL="742950" lvl="1" indent="-285750">
              <a:buFont typeface="Arial" panose="020B0604020202020204" pitchFamily="34" charset="0"/>
              <a:buChar char="•"/>
            </a:pPr>
            <a:r>
              <a:rPr lang="en-US" dirty="0"/>
              <a:t>involves the investigation of </a:t>
            </a:r>
            <a:r>
              <a:rPr lang="en-US" b="1" dirty="0"/>
              <a:t>deviant</a:t>
            </a:r>
            <a:r>
              <a:rPr lang="en-US" dirty="0"/>
              <a:t> to </a:t>
            </a:r>
            <a:r>
              <a:rPr lang="en-US" b="1" dirty="0"/>
              <a:t>criminal</a:t>
            </a:r>
            <a:r>
              <a:rPr lang="en-US" dirty="0"/>
              <a:t> </a:t>
            </a:r>
            <a:r>
              <a:rPr lang="en-US" dirty="0" err="1"/>
              <a:t>behaviours</a:t>
            </a:r>
            <a:endParaRPr lang="en-US" dirty="0"/>
          </a:p>
          <a:p>
            <a:pPr marL="742950" lvl="1" indent="-285750">
              <a:buFont typeface="Arial" panose="020B0604020202020204" pitchFamily="34" charset="0"/>
              <a:buChar char="•"/>
            </a:pPr>
            <a:r>
              <a:rPr lang="en-US" dirty="0"/>
              <a:t>assessing laws and other measures of social control….</a:t>
            </a:r>
          </a:p>
          <a:p>
            <a:pPr marL="742950" lvl="1" indent="-285750">
              <a:buFont typeface="Arial" panose="020B0604020202020204" pitchFamily="34" charset="0"/>
              <a:buChar char="•"/>
            </a:pPr>
            <a:r>
              <a:rPr lang="en-US" dirty="0"/>
              <a:t>the study of criminal justice policy</a:t>
            </a:r>
          </a:p>
          <a:p>
            <a:pPr marL="742950" lvl="1" indent="-285750">
              <a:buFont typeface="Arial" panose="020B0604020202020204" pitchFamily="34" charset="0"/>
              <a:buChar char="•"/>
            </a:pPr>
            <a:r>
              <a:rPr lang="en-US" dirty="0"/>
              <a:t>involves the examination of agencies; such as….</a:t>
            </a:r>
          </a:p>
          <a:p>
            <a:pPr lvl="1"/>
            <a:r>
              <a:rPr lang="en-US" dirty="0"/>
              <a:t>      the police – the courts – correctional services, particularly </a:t>
            </a:r>
          </a:p>
          <a:p>
            <a:pPr lvl="1"/>
            <a:r>
              <a:rPr lang="en-US" dirty="0"/>
              <a:t>      in how they respond to criminal </a:t>
            </a:r>
            <a:r>
              <a:rPr lang="en-US" dirty="0" err="1"/>
              <a:t>behaviours</a:t>
            </a:r>
            <a:r>
              <a:rPr lang="en-US" dirty="0"/>
              <a:t>, prevent crime,</a:t>
            </a:r>
          </a:p>
          <a:p>
            <a:pPr lvl="1"/>
            <a:r>
              <a:rPr lang="en-US" dirty="0"/>
              <a:t>     protect society, punish or treat criminal offenders….</a:t>
            </a:r>
          </a:p>
          <a:p>
            <a:pPr marL="742950" lvl="1" indent="-285750">
              <a:buFont typeface="Arial" panose="020B0604020202020204" pitchFamily="34" charset="0"/>
              <a:buChar char="•"/>
            </a:pPr>
            <a:r>
              <a:rPr lang="en-US" dirty="0"/>
              <a:t>involves the study of particular groups of Canadians, for example, </a:t>
            </a:r>
          </a:p>
          <a:p>
            <a:pPr lvl="1"/>
            <a:r>
              <a:rPr lang="en-US" dirty="0"/>
              <a:t>     indigenous peoples, with the criminal justice system.</a:t>
            </a:r>
          </a:p>
          <a:p>
            <a:r>
              <a:rPr lang="en-US" dirty="0"/>
              <a:t>					this list is not exhaustive…..</a:t>
            </a:r>
          </a:p>
          <a:p>
            <a:endParaRPr lang="en-US" dirty="0"/>
          </a:p>
          <a:p>
            <a:r>
              <a:rPr lang="en-US" dirty="0"/>
              <a:t>***Although study of crime and the search for the causes of criminality are centuries old, it is only in the last 50 years that the field of ‘criminology’ has emerged in Canada. Criminology is defined by what it studies – ‘crime.’ Thus, it is diverse in its scope. </a:t>
            </a:r>
          </a:p>
        </p:txBody>
      </p:sp>
      <p:pic>
        <p:nvPicPr>
          <p:cNvPr id="1028" name="Picture 4" descr="Criminology &amp; Law - Criminology &amp; Law Subject Guide - Research Guides at  Douglas Colleg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214" y="894309"/>
            <a:ext cx="5762786" cy="3733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0966" y="154745"/>
            <a:ext cx="5205046" cy="1200329"/>
          </a:xfrm>
          <a:prstGeom prst="rect">
            <a:avLst/>
          </a:prstGeom>
          <a:noFill/>
        </p:spPr>
        <p:txBody>
          <a:bodyPr wrap="square" numCol="1" rtlCol="0">
            <a:spAutoFit/>
          </a:bodyPr>
          <a:lstStyle/>
          <a:p>
            <a:r>
              <a:rPr lang="en-US" dirty="0"/>
              <a:t>Law		Sociology</a:t>
            </a:r>
          </a:p>
          <a:p>
            <a:r>
              <a:rPr lang="en-US" dirty="0"/>
              <a:t>Economics	Anthropology	…..and more!</a:t>
            </a:r>
          </a:p>
          <a:p>
            <a:r>
              <a:rPr lang="en-US" dirty="0"/>
              <a:t>History		Archaeology</a:t>
            </a:r>
          </a:p>
          <a:p>
            <a:r>
              <a:rPr lang="en-US" dirty="0"/>
              <a:t>Psychology 	Geography</a:t>
            </a:r>
          </a:p>
        </p:txBody>
      </p:sp>
    </p:spTree>
    <p:extLst>
      <p:ext uri="{BB962C8B-B14F-4D97-AF65-F5344CB8AC3E}">
        <p14:creationId xmlns:p14="http://schemas.microsoft.com/office/powerpoint/2010/main" val="121815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811"/>
            <a:ext cx="12192000" cy="6432530"/>
          </a:xfrm>
          <a:prstGeom prst="rect">
            <a:avLst/>
          </a:prstGeom>
          <a:noFill/>
        </p:spPr>
        <p:txBody>
          <a:bodyPr wrap="square" rtlCol="0">
            <a:spAutoFit/>
          </a:bodyPr>
          <a:lstStyle/>
          <a:p>
            <a:r>
              <a:rPr lang="en-US" sz="2400" b="1" dirty="0"/>
              <a:t>Defenses: Alibi									‘Elsewhere</a:t>
            </a:r>
            <a:r>
              <a:rPr lang="en-US" sz="2400" b="1" dirty="0" smtClean="0"/>
              <a:t>’</a:t>
            </a:r>
            <a:endParaRPr lang="en-US" sz="2000" b="1" dirty="0"/>
          </a:p>
          <a:p>
            <a:pPr marL="342900" indent="-342900">
              <a:buFont typeface="Arial" panose="020B0604020202020204" pitchFamily="34" charset="0"/>
              <a:buChar char="•"/>
            </a:pPr>
            <a:r>
              <a:rPr lang="en-US" sz="2000" dirty="0"/>
              <a:t>the best possible </a:t>
            </a:r>
            <a:r>
              <a:rPr lang="en-US" sz="2000" dirty="0" smtClean="0"/>
              <a:t>defense</a:t>
            </a:r>
            <a:endParaRPr lang="en-US" sz="2000" dirty="0"/>
          </a:p>
          <a:p>
            <a:pPr marL="342900" indent="-342900">
              <a:buFont typeface="Arial" panose="020B0604020202020204" pitchFamily="34" charset="0"/>
              <a:buChar char="•"/>
            </a:pPr>
            <a:r>
              <a:rPr lang="en-US" sz="2000" dirty="0"/>
              <a:t>must be offered as early as possible to maintain credibility </a:t>
            </a:r>
          </a:p>
          <a:p>
            <a:pPr marL="342900" indent="-342900">
              <a:buFont typeface="Arial" panose="020B0604020202020204" pitchFamily="34" charset="0"/>
              <a:buChar char="•"/>
            </a:pPr>
            <a:r>
              <a:rPr lang="en-US" sz="2000" dirty="0"/>
              <a:t>offers an explanation as to whereabouts of the accused at the time of the </a:t>
            </a:r>
            <a:r>
              <a:rPr lang="en-US" sz="2000" dirty="0" smtClean="0"/>
              <a:t>offense</a:t>
            </a:r>
          </a:p>
          <a:p>
            <a:endParaRPr lang="en-US" sz="2000" dirty="0" smtClean="0"/>
          </a:p>
          <a:p>
            <a:pPr marL="1714500" lvl="3" indent="-342900">
              <a:buFont typeface="Arial" panose="020B0604020202020204" pitchFamily="34" charset="0"/>
              <a:buChar char="•"/>
            </a:pPr>
            <a:r>
              <a:rPr lang="en-US" sz="2000" dirty="0" smtClean="0"/>
              <a:t>there is no onus on accused to prove an alibi</a:t>
            </a:r>
          </a:p>
          <a:p>
            <a:pPr marL="1714500" lvl="3" indent="-342900">
              <a:buFont typeface="Arial" panose="020B0604020202020204" pitchFamily="34" charset="0"/>
              <a:buChar char="•"/>
            </a:pPr>
            <a:r>
              <a:rPr lang="en-US" sz="2000" dirty="0" smtClean="0"/>
              <a:t>if it is believed by jury, accused is not guilty</a:t>
            </a:r>
          </a:p>
          <a:p>
            <a:pPr marL="1714500" lvl="3" indent="-342900">
              <a:buFont typeface="Arial" panose="020B0604020202020204" pitchFamily="34" charset="0"/>
              <a:buChar char="•"/>
            </a:pPr>
            <a:r>
              <a:rPr lang="en-US" sz="2000" dirty="0" smtClean="0"/>
              <a:t>even if jury doesn’t believe evidence, if a reasonable doubt exists – ‘not guilty’</a:t>
            </a:r>
          </a:p>
          <a:p>
            <a:pPr marL="1714500" lvl="3" indent="-342900">
              <a:buFont typeface="Arial" panose="020B0604020202020204" pitchFamily="34" charset="0"/>
              <a:buChar char="•"/>
            </a:pPr>
            <a:r>
              <a:rPr lang="en-US" sz="2000" dirty="0" smtClean="0"/>
              <a:t>when alibi is falsely given (proven), this amounts to a consciousness of guilt</a:t>
            </a:r>
            <a:endParaRPr lang="en-US" sz="2000" dirty="0"/>
          </a:p>
          <a:p>
            <a:endParaRPr lang="en-US" sz="2000" dirty="0"/>
          </a:p>
          <a:p>
            <a:r>
              <a:rPr lang="en-US" sz="2400" b="1" dirty="0"/>
              <a:t>Defenses: </a:t>
            </a:r>
            <a:r>
              <a:rPr lang="en-US" sz="2400" b="1" dirty="0" smtClean="0"/>
              <a:t>Self-Defense</a:t>
            </a:r>
            <a:endParaRPr lang="en-US" sz="2400" b="1" dirty="0"/>
          </a:p>
          <a:p>
            <a:endParaRPr lang="en-US" sz="2000" b="1" dirty="0"/>
          </a:p>
          <a:p>
            <a:pPr marL="342900" indent="-342900">
              <a:buFont typeface="Arial" panose="020B0604020202020204" pitchFamily="34" charset="0"/>
              <a:buChar char="•"/>
            </a:pPr>
            <a:r>
              <a:rPr lang="en-US" sz="2000" dirty="0"/>
              <a:t>may defend: yourself, those under your protection, movable and real property, </a:t>
            </a:r>
            <a:r>
              <a:rPr lang="en-US" sz="2000" dirty="0" smtClean="0"/>
              <a:t>home</a:t>
            </a:r>
            <a:endParaRPr lang="en-US" sz="2000" b="1" dirty="0"/>
          </a:p>
          <a:p>
            <a:pPr marL="342900" indent="-342900">
              <a:buFont typeface="Arial" panose="020B0604020202020204" pitchFamily="34" charset="0"/>
              <a:buChar char="•"/>
            </a:pPr>
            <a:r>
              <a:rPr lang="en-US" sz="2000" dirty="0"/>
              <a:t>force must be ‘necessary</a:t>
            </a:r>
            <a:r>
              <a:rPr lang="en-US" sz="2000" dirty="0" smtClean="0"/>
              <a:t>’</a:t>
            </a:r>
            <a:endParaRPr lang="en-US" sz="2000" dirty="0"/>
          </a:p>
          <a:p>
            <a:pPr marL="342900" indent="-342900">
              <a:buFont typeface="Arial" panose="020B0604020202020204" pitchFamily="34" charset="0"/>
              <a:buChar char="•"/>
            </a:pPr>
            <a:r>
              <a:rPr lang="en-US" sz="2000" dirty="0"/>
              <a:t>force must be ‘reasonable’</a:t>
            </a:r>
          </a:p>
          <a:p>
            <a:endParaRPr lang="en-US" sz="2000" dirty="0"/>
          </a:p>
          <a:p>
            <a:r>
              <a:rPr lang="en-US" sz="2000" dirty="0">
                <a:hlinkClick r:id="rId2"/>
              </a:rPr>
              <a:t>Section </a:t>
            </a:r>
            <a:r>
              <a:rPr lang="en-US" sz="2000" dirty="0" smtClean="0">
                <a:hlinkClick r:id="rId2"/>
              </a:rPr>
              <a:t>35 </a:t>
            </a:r>
            <a:r>
              <a:rPr lang="en-US" sz="2000" dirty="0"/>
              <a:t>– </a:t>
            </a:r>
            <a:r>
              <a:rPr lang="en-US" sz="2000" dirty="0" smtClean="0"/>
              <a:t>Defense of Property?</a:t>
            </a:r>
            <a:endParaRPr lang="en-US" sz="2000" dirty="0"/>
          </a:p>
          <a:p>
            <a:endParaRPr lang="en-US" sz="2000" dirty="0"/>
          </a:p>
          <a:p>
            <a:r>
              <a:rPr lang="en-US" sz="2000" dirty="0">
                <a:hlinkClick r:id="rId3"/>
              </a:rPr>
              <a:t>Section </a:t>
            </a:r>
            <a:r>
              <a:rPr lang="en-US" sz="2000" dirty="0" smtClean="0">
                <a:hlinkClick r:id="rId3"/>
              </a:rPr>
              <a:t>43 </a:t>
            </a:r>
            <a:r>
              <a:rPr lang="en-US" sz="2000" dirty="0"/>
              <a:t>– </a:t>
            </a:r>
            <a:r>
              <a:rPr lang="en-US" sz="2000" dirty="0" smtClean="0"/>
              <a:t>Correction of Child by Force?	……Does this protect Mr. Campbell from use of force with student?</a:t>
            </a:r>
            <a:endParaRPr lang="en-US" sz="2400" dirty="0"/>
          </a:p>
          <a:p>
            <a:endParaRPr lang="en-US" sz="2400" b="1" dirty="0"/>
          </a:p>
        </p:txBody>
      </p:sp>
    </p:spTree>
    <p:extLst>
      <p:ext uri="{BB962C8B-B14F-4D97-AF65-F5344CB8AC3E}">
        <p14:creationId xmlns:p14="http://schemas.microsoft.com/office/powerpoint/2010/main" val="387736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 y="126609"/>
            <a:ext cx="12051323" cy="5755422"/>
          </a:xfrm>
          <a:prstGeom prst="rect">
            <a:avLst/>
          </a:prstGeom>
          <a:noFill/>
        </p:spPr>
        <p:txBody>
          <a:bodyPr wrap="square" rtlCol="0">
            <a:spAutoFit/>
          </a:bodyPr>
          <a:lstStyle/>
          <a:p>
            <a:r>
              <a:rPr lang="en-US" sz="2400" b="1" dirty="0"/>
              <a:t>Defenses: Legal Duty</a:t>
            </a:r>
          </a:p>
          <a:p>
            <a:endParaRPr lang="en-US" sz="2000" dirty="0"/>
          </a:p>
          <a:p>
            <a:pPr marL="342900" indent="-342900">
              <a:buFont typeface="Arial" panose="020B0604020202020204" pitchFamily="34" charset="0"/>
              <a:buChar char="•"/>
            </a:pPr>
            <a:r>
              <a:rPr lang="en-US" sz="2000" dirty="0"/>
              <a:t>certain people, by virtue of their profession, in certain situations</a:t>
            </a:r>
            <a:r>
              <a:rPr lang="en-US" sz="2000" dirty="0" smtClean="0"/>
              <a:t>….</a:t>
            </a:r>
            <a:endParaRPr lang="en-US" sz="2000" dirty="0"/>
          </a:p>
          <a:p>
            <a:pPr marL="342900" indent="-342900">
              <a:buFont typeface="Arial" panose="020B0604020202020204" pitchFamily="34" charset="0"/>
              <a:buChar char="•"/>
            </a:pPr>
            <a:r>
              <a:rPr lang="en-US" sz="2000" dirty="0"/>
              <a:t>police officers – speeding, force in arresting</a:t>
            </a:r>
            <a:r>
              <a:rPr lang="en-US" sz="2000" dirty="0" smtClean="0"/>
              <a:t>…..</a:t>
            </a:r>
          </a:p>
          <a:p>
            <a:pPr marL="1257300" lvl="2" indent="-342900">
              <a:buFont typeface="Arial" panose="020B0604020202020204" pitchFamily="34" charset="0"/>
              <a:buChar char="•"/>
            </a:pPr>
            <a:r>
              <a:rPr lang="en-US" sz="2000" dirty="0" smtClean="0">
                <a:hlinkClick r:id="rId2"/>
              </a:rPr>
              <a:t>Is the guilty verdict for George Floyd’s murder a turning point?</a:t>
            </a:r>
            <a:endParaRPr lang="en-US" sz="2000" dirty="0"/>
          </a:p>
          <a:p>
            <a:pPr marL="342900" indent="-342900">
              <a:buFont typeface="Arial" panose="020B0604020202020204" pitchFamily="34" charset="0"/>
              <a:buChar char="•"/>
            </a:pPr>
            <a:endParaRPr lang="en-US" sz="2000" dirty="0"/>
          </a:p>
          <a:p>
            <a:endParaRPr lang="en-US" sz="2000" dirty="0"/>
          </a:p>
          <a:p>
            <a:r>
              <a:rPr lang="en-US" sz="2400" b="1" dirty="0"/>
              <a:t>Defenses: </a:t>
            </a:r>
            <a:r>
              <a:rPr lang="en-US" sz="2400" b="1" dirty="0" smtClean="0"/>
              <a:t>Duress or Provocation </a:t>
            </a:r>
            <a:endParaRPr lang="en-US" sz="2400" b="1" dirty="0"/>
          </a:p>
          <a:p>
            <a:endParaRPr lang="en-US" sz="2000" dirty="0"/>
          </a:p>
          <a:p>
            <a:pPr marL="342900" indent="-342900">
              <a:buFont typeface="Arial" panose="020B0604020202020204" pitchFamily="34" charset="0"/>
              <a:buChar char="•"/>
            </a:pPr>
            <a:r>
              <a:rPr lang="en-US" sz="2000" dirty="0">
                <a:hlinkClick r:id="rId3"/>
              </a:rPr>
              <a:t>p</a:t>
            </a:r>
            <a:r>
              <a:rPr lang="en-US" sz="2000" dirty="0" smtClean="0">
                <a:hlinkClick r:id="rId3"/>
              </a:rPr>
              <a:t>rovocation</a:t>
            </a:r>
            <a:endParaRPr lang="en-US" sz="2000" dirty="0" smtClean="0"/>
          </a:p>
          <a:p>
            <a:pPr marL="800100" lvl="1" indent="-342900">
              <a:buFont typeface="Arial" panose="020B0604020202020204" pitchFamily="34" charset="0"/>
              <a:buChar char="•"/>
            </a:pPr>
            <a:r>
              <a:rPr lang="en-US" sz="2000" dirty="0" smtClean="0"/>
              <a:t>would a ‘reasonable person’ lose self-control?</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hlinkClick r:id="rId4"/>
              </a:rPr>
              <a:t>R v. Morgentaler:</a:t>
            </a:r>
            <a:r>
              <a:rPr lang="en-US" sz="2000" dirty="0"/>
              <a:t> </a:t>
            </a:r>
          </a:p>
          <a:p>
            <a:r>
              <a:rPr lang="en-US" sz="2000" dirty="0"/>
              <a:t>	‘urgent situations of clear and imminent peril when compliance with the law is demonstrably impossible.’</a:t>
            </a:r>
            <a:endParaRPr lang="en-US" sz="2400" b="1" dirty="0"/>
          </a:p>
          <a:p>
            <a:endParaRPr lang="en-US" sz="2000" dirty="0"/>
          </a:p>
          <a:p>
            <a:pPr marL="342900" indent="-342900">
              <a:buFont typeface="Arial" panose="020B0604020202020204" pitchFamily="34" charset="0"/>
              <a:buChar char="•"/>
            </a:pPr>
            <a:r>
              <a:rPr lang="en-US" sz="2000" dirty="0"/>
              <a:t>honest mistake?</a:t>
            </a:r>
          </a:p>
          <a:p>
            <a:pPr marL="800100" lvl="1" indent="-342900">
              <a:buFont typeface="Arial" panose="020B0604020202020204" pitchFamily="34" charset="0"/>
              <a:buChar char="•"/>
            </a:pPr>
            <a:r>
              <a:rPr lang="en-US" sz="2000" dirty="0"/>
              <a:t>but not ignorance of law….</a:t>
            </a:r>
          </a:p>
          <a:p>
            <a:endParaRPr lang="en-US" sz="2000" dirty="0"/>
          </a:p>
        </p:txBody>
      </p:sp>
      <p:pic>
        <p:nvPicPr>
          <p:cNvPr id="3" name="Picture 2" descr="Screen Shot 2014-10-11 at 11.32.48 AM.png">
            <a:hlinkClick r:id="rId5"/>
          </p:cNvPr>
          <p:cNvPicPr>
            <a:picLocks noChangeAspect="1"/>
          </p:cNvPicPr>
          <p:nvPr/>
        </p:nvPicPr>
        <p:blipFill>
          <a:blip r:embed="rId6"/>
          <a:srcRect/>
          <a:stretch>
            <a:fillRect/>
          </a:stretch>
        </p:blipFill>
        <p:spPr bwMode="auto">
          <a:xfrm>
            <a:off x="8042274" y="277579"/>
            <a:ext cx="4149725" cy="29337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2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
            <a:ext cx="12084148" cy="6124754"/>
          </a:xfrm>
          <a:prstGeom prst="rect">
            <a:avLst/>
          </a:prstGeom>
          <a:noFill/>
        </p:spPr>
        <p:txBody>
          <a:bodyPr wrap="square" rtlCol="0">
            <a:spAutoFit/>
          </a:bodyPr>
          <a:lstStyle/>
          <a:p>
            <a:r>
              <a:rPr lang="en-US" sz="2400" b="1" dirty="0"/>
              <a:t>Defenses: Mental Disorder</a:t>
            </a:r>
          </a:p>
          <a:p>
            <a:endParaRPr lang="en-US" sz="2000" dirty="0"/>
          </a:p>
          <a:p>
            <a:pPr marL="342900" indent="-342900">
              <a:buFont typeface="Arial" panose="020B0604020202020204" pitchFamily="34" charset="0"/>
              <a:buChar char="•"/>
            </a:pPr>
            <a:r>
              <a:rPr lang="en-US" sz="2000" dirty="0"/>
              <a:t>Section 2 of Criminal Code – Interpretations</a:t>
            </a:r>
          </a:p>
          <a:p>
            <a:endParaRPr lang="en-US" sz="2000" dirty="0"/>
          </a:p>
          <a:p>
            <a:pPr marL="342900" indent="-342900">
              <a:buFont typeface="Arial" panose="020B0604020202020204" pitchFamily="34" charset="0"/>
              <a:buChar char="•"/>
            </a:pPr>
            <a:r>
              <a:rPr lang="en-US" sz="2000" dirty="0"/>
              <a:t>fitness to stand trial?</a:t>
            </a:r>
          </a:p>
          <a:p>
            <a:pPr marL="800100" lvl="1" indent="-342900">
              <a:buFont typeface="Arial" panose="020B0604020202020204" pitchFamily="34" charset="0"/>
              <a:buChar char="•"/>
            </a:pPr>
            <a:r>
              <a:rPr lang="en-US" sz="2000" dirty="0"/>
              <a:t>forensic psychiatry?</a:t>
            </a:r>
          </a:p>
          <a:p>
            <a:pPr marL="800100" lvl="1" indent="-342900">
              <a:buFont typeface="Arial" panose="020B0604020202020204" pitchFamily="34" charset="0"/>
              <a:buChar char="•"/>
            </a:pPr>
            <a:r>
              <a:rPr lang="en-US" sz="2000" dirty="0"/>
              <a:t>understanding proceedings?</a:t>
            </a:r>
          </a:p>
          <a:p>
            <a:pPr marL="800100" lvl="1" indent="-342900">
              <a:buFont typeface="Arial" panose="020B0604020202020204" pitchFamily="34" charset="0"/>
              <a:buChar char="•"/>
            </a:pPr>
            <a:r>
              <a:rPr lang="en-US" sz="2000" dirty="0"/>
              <a:t>understanding consequences of proceeding</a:t>
            </a:r>
          </a:p>
          <a:p>
            <a:pPr marL="800100" lvl="1" indent="-342900">
              <a:buFont typeface="Arial" panose="020B0604020202020204" pitchFamily="34" charset="0"/>
              <a:buChar char="•"/>
            </a:pPr>
            <a:r>
              <a:rPr lang="en-US" sz="2000" dirty="0"/>
              <a:t>communicating with counsel</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fitness at time of offense?								</a:t>
            </a:r>
            <a:r>
              <a:rPr lang="en-US" sz="2000" dirty="0">
                <a:hlinkClick r:id="rId2"/>
              </a:rPr>
              <a:t>Vincent Li</a:t>
            </a:r>
            <a:endParaRPr lang="en-US" sz="2000" dirty="0"/>
          </a:p>
          <a:p>
            <a:endParaRPr lang="en-US" sz="2400" b="1" dirty="0"/>
          </a:p>
          <a:p>
            <a:r>
              <a:rPr lang="en-US" sz="2400" b="1" dirty="0"/>
              <a:t>Defenses: Intoxication</a:t>
            </a:r>
          </a:p>
          <a:p>
            <a:endParaRPr lang="en-US" sz="2000" dirty="0"/>
          </a:p>
          <a:p>
            <a:pPr marL="342900" indent="-342900">
              <a:buFont typeface="Arial" panose="020B0604020202020204" pitchFamily="34" charset="0"/>
              <a:buChar char="•"/>
            </a:pPr>
            <a:r>
              <a:rPr lang="en-US" sz="2000" dirty="0">
                <a:hlinkClick r:id="rId3"/>
              </a:rPr>
              <a:t>General v. Specific Intent Offences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limitations, especially in sexual offense cases – why?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recall, intoxication itself can be an offense (in public, while driving, etc…)</a:t>
            </a:r>
          </a:p>
        </p:txBody>
      </p:sp>
      <p:pic>
        <p:nvPicPr>
          <p:cNvPr id="3" name="Picture 2">
            <a:hlinkClick r:id="rId4"/>
          </p:cNvPr>
          <p:cNvPicPr>
            <a:picLocks noChangeAspect="1"/>
          </p:cNvPicPr>
          <p:nvPr/>
        </p:nvPicPr>
        <p:blipFill>
          <a:blip r:embed="rId5"/>
          <a:srcRect/>
          <a:stretch>
            <a:fillRect/>
          </a:stretch>
        </p:blipFill>
        <p:spPr bwMode="auto">
          <a:xfrm>
            <a:off x="7146387" y="654448"/>
            <a:ext cx="4178105" cy="2350072"/>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9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401205"/>
          </a:xfrm>
          <a:prstGeom prst="rect">
            <a:avLst/>
          </a:prstGeom>
          <a:noFill/>
        </p:spPr>
        <p:txBody>
          <a:bodyPr wrap="square" rtlCol="0">
            <a:spAutoFit/>
          </a:bodyPr>
          <a:lstStyle/>
          <a:p>
            <a:r>
              <a:rPr lang="en-US" sz="2400" b="1" dirty="0"/>
              <a:t>Defenses:  Automatism </a:t>
            </a:r>
            <a:r>
              <a:rPr lang="en-US" sz="2400" b="1" dirty="0" smtClean="0"/>
              <a:t>						</a:t>
            </a:r>
            <a:r>
              <a:rPr lang="en-US" b="1" dirty="0" smtClean="0">
                <a:hlinkClick r:id="rId2"/>
              </a:rPr>
              <a:t>R. v. Parks – Sleepwalking case</a:t>
            </a:r>
            <a:endParaRPr lang="en-US" sz="2400" b="1" dirty="0"/>
          </a:p>
          <a:p>
            <a:endParaRPr lang="en-US" sz="1200" dirty="0"/>
          </a:p>
          <a:p>
            <a:pPr marL="342900" indent="-342900">
              <a:buFont typeface="Arial" panose="020B0604020202020204" pitchFamily="34" charset="0"/>
              <a:buChar char="•"/>
            </a:pPr>
            <a:r>
              <a:rPr lang="en-US" sz="2000" dirty="0"/>
              <a:t>‘unconscious, involuntary </a:t>
            </a:r>
            <a:r>
              <a:rPr lang="en-US" sz="2000" dirty="0" err="1"/>
              <a:t>behaviour</a:t>
            </a:r>
            <a:r>
              <a:rPr lang="en-US" sz="2000" dirty="0"/>
              <a:t>….the state of a person who, though capable of action, is not conscious of what he is doing.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element of consciousness…							where else do we see this?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sleepwalking, convulsions, psychological stress…							</a:t>
            </a:r>
            <a:r>
              <a:rPr lang="en-US" sz="2000" dirty="0">
                <a:hlinkClick r:id="rId3"/>
              </a:rPr>
              <a:t>cases?</a:t>
            </a:r>
            <a:endParaRPr lang="en-US" sz="2000" dirty="0"/>
          </a:p>
          <a:p>
            <a:pPr marL="342900" indent="-342900">
              <a:buFont typeface="Arial" panose="020B0604020202020204" pitchFamily="34" charset="0"/>
              <a:buChar char="•"/>
            </a:pPr>
            <a:endParaRPr lang="en-US" sz="1200" dirty="0"/>
          </a:p>
          <a:p>
            <a:r>
              <a:rPr lang="en-US" sz="2400" b="1" dirty="0"/>
              <a:t>Defenses: </a:t>
            </a:r>
            <a:r>
              <a:rPr lang="en-US" sz="2400" b="1" dirty="0" smtClean="0"/>
              <a:t>Consent							</a:t>
            </a:r>
            <a:endParaRPr lang="en-US" sz="2400" b="1" dirty="0"/>
          </a:p>
          <a:p>
            <a:endParaRPr lang="en-US" sz="800" b="1" dirty="0"/>
          </a:p>
          <a:p>
            <a:pPr marL="342900" indent="-342900">
              <a:buFont typeface="Arial" panose="020B0604020202020204" pitchFamily="34" charset="0"/>
              <a:buChar char="•"/>
            </a:pPr>
            <a:r>
              <a:rPr lang="en-US" sz="2000" dirty="0"/>
              <a:t>used in assault cases (professional sports), some sexual offenses</a:t>
            </a:r>
            <a:r>
              <a:rPr lang="en-US" sz="2000" dirty="0" smtClean="0"/>
              <a:t>….</a:t>
            </a:r>
            <a:endParaRPr lang="en-US" sz="2000" dirty="0"/>
          </a:p>
          <a:p>
            <a:pPr marL="342900" indent="-342900">
              <a:buFont typeface="Arial" panose="020B0604020202020204" pitchFamily="34" charset="0"/>
              <a:buChar char="•"/>
            </a:pPr>
            <a:r>
              <a:rPr lang="en-US" sz="2000" dirty="0"/>
              <a:t>may never be used for firearms, murder or sexual offenses under the age of consent….</a:t>
            </a:r>
          </a:p>
          <a:p>
            <a:pPr marL="342900" indent="-342900">
              <a:buFont typeface="Arial" panose="020B0604020202020204" pitchFamily="34" charset="0"/>
              <a:buChar char="•"/>
            </a:pPr>
            <a:endParaRPr lang="en-US" sz="2000" dirty="0"/>
          </a:p>
          <a:p>
            <a:endParaRPr lang="en-US" sz="2000" dirty="0"/>
          </a:p>
        </p:txBody>
      </p:sp>
      <p:pic>
        <p:nvPicPr>
          <p:cNvPr id="3" name="Picture 2" descr="Screen Shot 2014-10-11 at 11.29.52 AM.png">
            <a:hlinkClick r:id="rId4"/>
          </p:cNvPr>
          <p:cNvPicPr>
            <a:picLocks noChangeAspect="1"/>
          </p:cNvPicPr>
          <p:nvPr/>
        </p:nvPicPr>
        <p:blipFill>
          <a:blip r:embed="rId5"/>
          <a:srcRect/>
          <a:stretch>
            <a:fillRect/>
          </a:stretch>
        </p:blipFill>
        <p:spPr bwMode="auto">
          <a:xfrm>
            <a:off x="485220" y="4086824"/>
            <a:ext cx="6360484" cy="2771176"/>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995972" y="4031873"/>
            <a:ext cx="4906217" cy="2585323"/>
          </a:xfrm>
          <a:prstGeom prst="rect">
            <a:avLst/>
          </a:prstGeom>
        </p:spPr>
        <p:txBody>
          <a:bodyPr wrap="square">
            <a:spAutoFit/>
          </a:bodyPr>
          <a:lstStyle/>
          <a:p>
            <a:r>
              <a:rPr lang="en-US" b="1" dirty="0">
                <a:hlinkClick r:id="rId6"/>
              </a:rPr>
              <a:t>Jian Ghomeshi </a:t>
            </a:r>
            <a:r>
              <a:rPr lang="en-US" b="1" dirty="0" smtClean="0">
                <a:hlinkClick r:id="rId6"/>
              </a:rPr>
              <a:t>case</a:t>
            </a:r>
            <a:endParaRPr lang="en-US" b="1" dirty="0" smtClean="0"/>
          </a:p>
          <a:p>
            <a:pPr marL="742950" lvl="1" indent="-285750">
              <a:buFont typeface="Arial" panose="020B0604020202020204" pitchFamily="34" charset="0"/>
              <a:buChar char="•"/>
            </a:pPr>
            <a:r>
              <a:rPr lang="en-US" dirty="0" smtClean="0"/>
              <a:t>this case highlighted the challenges of having sexual assault victims take the stand in such an adversarial setting. </a:t>
            </a:r>
          </a:p>
          <a:p>
            <a:pPr marL="742950" lvl="1" indent="-285750">
              <a:buFont typeface="Arial" panose="020B0604020202020204" pitchFamily="34" charset="0"/>
              <a:buChar char="•"/>
            </a:pPr>
            <a:r>
              <a:rPr lang="en-US" dirty="0" smtClean="0"/>
              <a:t>Ghomeshi was found not guilty</a:t>
            </a:r>
          </a:p>
          <a:p>
            <a:pPr marL="742950" lvl="1" indent="-285750">
              <a:buFont typeface="Arial" panose="020B0604020202020204" pitchFamily="34" charset="0"/>
              <a:buChar char="•"/>
            </a:pPr>
            <a:r>
              <a:rPr lang="en-US" dirty="0" smtClean="0"/>
              <a:t>Critics suggest that this case demonstrates that our court system does not acknowledge the unique circumstances involved in sexual assault victims claims…</a:t>
            </a:r>
            <a:endParaRPr lang="en-US" dirty="0"/>
          </a:p>
        </p:txBody>
      </p:sp>
    </p:spTree>
    <p:extLst>
      <p:ext uri="{BB962C8B-B14F-4D97-AF65-F5344CB8AC3E}">
        <p14:creationId xmlns:p14="http://schemas.microsoft.com/office/powerpoint/2010/main" val="371291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812"/>
            <a:ext cx="12192000" cy="6063198"/>
          </a:xfrm>
          <a:prstGeom prst="rect">
            <a:avLst/>
          </a:prstGeom>
          <a:noFill/>
        </p:spPr>
        <p:txBody>
          <a:bodyPr wrap="square" rtlCol="0">
            <a:spAutoFit/>
          </a:bodyPr>
          <a:lstStyle/>
          <a:p>
            <a:r>
              <a:rPr lang="en-US" sz="2400" b="1" dirty="0"/>
              <a:t>Defenses: Entrapment</a:t>
            </a:r>
          </a:p>
          <a:p>
            <a:r>
              <a:rPr lang="en-US" sz="2000" dirty="0"/>
              <a:t>								</a:t>
            </a:r>
            <a:r>
              <a:rPr lang="en-US" sz="2000" dirty="0">
                <a:hlinkClick r:id="rId2"/>
              </a:rPr>
              <a:t>CBC – Fifth Estate ‘Mr. Big’ Stings….</a:t>
            </a:r>
            <a:endParaRPr lang="en-US" sz="2000" dirty="0"/>
          </a:p>
          <a:p>
            <a:pPr marL="342900" indent="-342900">
              <a:buFont typeface="Arial" panose="020B0604020202020204" pitchFamily="34" charset="0"/>
              <a:buChar char="•"/>
            </a:pPr>
            <a:r>
              <a:rPr lang="en-US" sz="2000" dirty="0"/>
              <a:t>abuse of police power</a:t>
            </a:r>
          </a:p>
          <a:p>
            <a:pPr marL="342900" indent="-342900">
              <a:buFont typeface="Arial" panose="020B0604020202020204" pitchFamily="34" charset="0"/>
              <a:buChar char="•"/>
            </a:pPr>
            <a:r>
              <a:rPr lang="en-US" sz="2000" dirty="0"/>
              <a:t>not a true defense; results in a stay of proceedings….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2400" b="1" dirty="0"/>
              <a:t>Defenses: Mistake of Fact</a:t>
            </a:r>
          </a:p>
          <a:p>
            <a:pPr marL="4000500" lvl="8" indent="-342900" algn="r">
              <a:buFont typeface="Arial" panose="020B0604020202020204" pitchFamily="34" charset="0"/>
              <a:buChar char="•"/>
            </a:pPr>
            <a:r>
              <a:rPr lang="en-US" sz="2000" dirty="0" smtClean="0">
                <a:hlinkClick r:id="rId3"/>
              </a:rPr>
              <a:t>New Brunswick Python Case</a:t>
            </a:r>
            <a:endParaRPr lang="en-US" sz="2000" dirty="0"/>
          </a:p>
          <a:p>
            <a:pPr marL="342900" indent="-342900">
              <a:buFont typeface="Arial" panose="020B0604020202020204" pitchFamily="34" charset="0"/>
              <a:buChar char="•"/>
            </a:pPr>
            <a:r>
              <a:rPr lang="en-US" sz="2000" dirty="0"/>
              <a:t>generally, ignorance of the law not acceptable – why?</a:t>
            </a:r>
          </a:p>
          <a:p>
            <a:pPr marL="342900" indent="-342900">
              <a:buFont typeface="Arial" panose="020B0604020202020204" pitchFamily="34" charset="0"/>
              <a:buChar char="•"/>
            </a:pPr>
            <a:r>
              <a:rPr lang="en-US" sz="2000" dirty="0"/>
              <a:t>Mistake of Fact accepted if:</a:t>
            </a:r>
          </a:p>
          <a:p>
            <a:pPr marL="800100" lvl="1" indent="-342900">
              <a:buFont typeface="Arial" panose="020B0604020202020204" pitchFamily="34" charset="0"/>
              <a:buChar char="•"/>
            </a:pPr>
            <a:r>
              <a:rPr lang="en-US" sz="2000" dirty="0"/>
              <a:t>genuine and not a result of neglect</a:t>
            </a:r>
          </a:p>
          <a:p>
            <a:pPr marL="800100" lvl="1" indent="-342900">
              <a:buFont typeface="Arial" panose="020B0604020202020204" pitchFamily="34" charset="0"/>
              <a:buChar char="•"/>
            </a:pPr>
            <a:r>
              <a:rPr lang="en-US" sz="2000" dirty="0"/>
              <a:t>law states this defense is acceptable</a:t>
            </a:r>
          </a:p>
          <a:p>
            <a:pPr marL="800100" lvl="1" indent="-342900">
              <a:buFont typeface="Arial" panose="020B0604020202020204" pitchFamily="34" charset="0"/>
              <a:buChar char="•"/>
            </a:pPr>
            <a:endParaRPr lang="en-US" sz="2000" dirty="0"/>
          </a:p>
          <a:p>
            <a:pPr lvl="1"/>
            <a:r>
              <a:rPr lang="en-US" sz="2000" dirty="0"/>
              <a:t>		counterfeit money?</a:t>
            </a:r>
          </a:p>
          <a:p>
            <a:pPr lvl="1"/>
            <a:r>
              <a:rPr lang="en-US" sz="2000" dirty="0"/>
              <a:t>		possession of stolen goods?</a:t>
            </a:r>
          </a:p>
        </p:txBody>
      </p:sp>
      <p:pic>
        <p:nvPicPr>
          <p:cNvPr id="3" name="Picture 2" descr="Screen Shot 2014-10-11 at 11.28.21 AM.png">
            <a:hlinkClick r:id="rId4"/>
          </p:cNvPr>
          <p:cNvPicPr>
            <a:picLocks noChangeAspect="1"/>
          </p:cNvPicPr>
          <p:nvPr/>
        </p:nvPicPr>
        <p:blipFill>
          <a:blip r:embed="rId5"/>
          <a:srcRect/>
          <a:stretch>
            <a:fillRect/>
          </a:stretch>
        </p:blipFill>
        <p:spPr bwMode="auto">
          <a:xfrm>
            <a:off x="5295900" y="1553807"/>
            <a:ext cx="6896100" cy="1701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6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84148" cy="5262979"/>
          </a:xfrm>
          <a:prstGeom prst="rect">
            <a:avLst/>
          </a:prstGeom>
          <a:noFill/>
        </p:spPr>
        <p:txBody>
          <a:bodyPr wrap="square" rtlCol="0">
            <a:spAutoFit/>
          </a:bodyPr>
          <a:lstStyle/>
          <a:p>
            <a:r>
              <a:rPr lang="en-US" sz="2400" b="1" dirty="0"/>
              <a:t>Defenses: Double Jeopardy</a:t>
            </a:r>
          </a:p>
          <a:p>
            <a:endParaRPr lang="en-US" sz="2000" dirty="0"/>
          </a:p>
          <a:p>
            <a:r>
              <a:rPr lang="en-US" sz="2000" b="1" dirty="0"/>
              <a:t>Charter of Rights and Freedoms </a:t>
            </a:r>
            <a:r>
              <a:rPr lang="en-US" sz="2000" dirty="0"/>
              <a:t>– </a:t>
            </a:r>
            <a:r>
              <a:rPr lang="en-US" sz="2000" dirty="0">
                <a:hlinkClick r:id="rId2"/>
              </a:rPr>
              <a:t>Section 11</a:t>
            </a:r>
            <a:endParaRPr lang="en-US" sz="2000" dirty="0"/>
          </a:p>
          <a:p>
            <a:pPr marL="342900" indent="-342900">
              <a:buFont typeface="Arial" panose="020B0604020202020204" pitchFamily="34" charset="0"/>
              <a:buChar char="•"/>
            </a:pPr>
            <a:r>
              <a:rPr lang="en-US" sz="2000" dirty="0"/>
              <a:t>is a procedural defense that forbids a defendant from being tried</a:t>
            </a:r>
          </a:p>
          <a:p>
            <a:r>
              <a:rPr lang="en-US" sz="2000" dirty="0"/>
              <a:t>      again on the same (or similar) charges following a legitimate </a:t>
            </a:r>
          </a:p>
          <a:p>
            <a:r>
              <a:rPr lang="en-US" sz="2000" dirty="0"/>
              <a:t>      acquittal or conviction.</a:t>
            </a:r>
          </a:p>
          <a:p>
            <a:endParaRPr lang="en-US" sz="2000" dirty="0"/>
          </a:p>
          <a:p>
            <a:r>
              <a:rPr lang="en-US" sz="2000" u="sng" dirty="0"/>
              <a:t>Two Options:</a:t>
            </a:r>
          </a:p>
          <a:p>
            <a:r>
              <a:rPr lang="en-US" sz="2000" dirty="0" smtClean="0"/>
              <a:t>Nature of protection afforded by section 11 of Charter:</a:t>
            </a:r>
          </a:p>
          <a:p>
            <a:endParaRPr lang="en-US" sz="2000" dirty="0"/>
          </a:p>
          <a:p>
            <a:pPr marL="342900" indent="-342900">
              <a:buFont typeface="Arial" panose="020B0604020202020204" pitchFamily="34" charset="0"/>
              <a:buChar char="•"/>
            </a:pPr>
            <a:r>
              <a:rPr lang="en-US" sz="2000" dirty="0"/>
              <a:t>‘autrefois acquit’</a:t>
            </a:r>
          </a:p>
          <a:p>
            <a:pPr marL="800100" lvl="1" indent="-342900">
              <a:buFont typeface="Arial" panose="020B0604020202020204" pitchFamily="34" charset="0"/>
              <a:buChar char="•"/>
            </a:pPr>
            <a:r>
              <a:rPr lang="en-US" dirty="0"/>
              <a:t>a defendant's plea stating that he or she has already been tried for </a:t>
            </a:r>
          </a:p>
          <a:p>
            <a:pPr lvl="1"/>
            <a:r>
              <a:rPr lang="en-US" dirty="0"/>
              <a:t>       and acquitted of the same offense</a:t>
            </a:r>
          </a:p>
          <a:p>
            <a:pPr lvl="1"/>
            <a:endParaRPr lang="en-US" sz="2000" dirty="0"/>
          </a:p>
          <a:p>
            <a:pPr marL="342900" indent="-342900">
              <a:buFont typeface="Arial" panose="020B0604020202020204" pitchFamily="34" charset="0"/>
              <a:buChar char="•"/>
            </a:pPr>
            <a:r>
              <a:rPr lang="en-US" sz="2000" dirty="0"/>
              <a:t>‘autrefois convict’</a:t>
            </a:r>
          </a:p>
          <a:p>
            <a:pPr marL="800100" lvl="1" indent="-342900">
              <a:buFont typeface="Arial" panose="020B0604020202020204" pitchFamily="34" charset="0"/>
              <a:buChar char="•"/>
            </a:pPr>
            <a:r>
              <a:rPr lang="en-US" dirty="0"/>
              <a:t>a defendant's plea stating that he or she has already been tried for</a:t>
            </a:r>
          </a:p>
          <a:p>
            <a:pPr lvl="1"/>
            <a:r>
              <a:rPr lang="en-US" dirty="0"/>
              <a:t>       and convicted of the same offense</a:t>
            </a:r>
            <a:endParaRPr lang="en-US" sz="2000" dirty="0"/>
          </a:p>
        </p:txBody>
      </p:sp>
      <p:pic>
        <p:nvPicPr>
          <p:cNvPr id="4098" name="Picture 2" descr="Alex Trebek, quintessential quizmaster as 'Jeopardy!' host for three  decades, dies at 80 - The Washington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175" y="1043943"/>
            <a:ext cx="4186562" cy="334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74175" y="4393193"/>
            <a:ext cx="4304713" cy="646331"/>
          </a:xfrm>
          <a:prstGeom prst="rect">
            <a:avLst/>
          </a:prstGeom>
          <a:noFill/>
        </p:spPr>
        <p:txBody>
          <a:bodyPr wrap="square" rtlCol="0">
            <a:spAutoFit/>
          </a:bodyPr>
          <a:lstStyle/>
          <a:p>
            <a:r>
              <a:rPr lang="en-US" dirty="0"/>
              <a:t>Alex </a:t>
            </a:r>
            <a:r>
              <a:rPr lang="en-US" dirty="0" err="1"/>
              <a:t>Trebek</a:t>
            </a:r>
            <a:r>
              <a:rPr lang="en-US" dirty="0"/>
              <a:t> has nothing to do with this type of criminal defense, but we miss him…</a:t>
            </a:r>
          </a:p>
        </p:txBody>
      </p:sp>
    </p:spTree>
    <p:extLst>
      <p:ext uri="{BB962C8B-B14F-4D97-AF65-F5344CB8AC3E}">
        <p14:creationId xmlns:p14="http://schemas.microsoft.com/office/powerpoint/2010/main" val="217381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609"/>
            <a:ext cx="12192000" cy="7232749"/>
          </a:xfrm>
          <a:prstGeom prst="rect">
            <a:avLst/>
          </a:prstGeom>
          <a:noFill/>
        </p:spPr>
        <p:txBody>
          <a:bodyPr wrap="square" rtlCol="0">
            <a:spAutoFit/>
          </a:bodyPr>
          <a:lstStyle/>
          <a:p>
            <a:r>
              <a:rPr lang="en-US" sz="2800" b="1" dirty="0"/>
              <a:t>Foundational Principles of Canadian Justice System</a:t>
            </a:r>
          </a:p>
          <a:p>
            <a:pPr algn="r"/>
            <a:r>
              <a:rPr lang="en-US" sz="2400" b="1" dirty="0"/>
              <a:t>What does ‘justice’ look like?</a:t>
            </a:r>
          </a:p>
          <a:p>
            <a:pPr algn="r"/>
            <a:r>
              <a:rPr lang="en-US" sz="2400" dirty="0"/>
              <a:t>How do we define ‘</a:t>
            </a:r>
            <a:r>
              <a:rPr lang="en-US" sz="2400" b="1" dirty="0"/>
              <a:t>justice</a:t>
            </a:r>
            <a:r>
              <a:rPr lang="en-US" sz="2400" dirty="0"/>
              <a:t>?’ And for whom is justice being served?</a:t>
            </a:r>
          </a:p>
          <a:p>
            <a:pPr algn="r"/>
            <a:endParaRPr lang="en-US" sz="2400" b="1" dirty="0"/>
          </a:p>
          <a:p>
            <a:pPr algn="r"/>
            <a:endParaRPr lang="en-US" sz="2400" b="1" dirty="0"/>
          </a:p>
          <a:p>
            <a:pPr algn="r"/>
            <a:endParaRPr lang="en-US" sz="2400" b="1" dirty="0"/>
          </a:p>
          <a:p>
            <a:pPr algn="r"/>
            <a:endParaRPr lang="en-US" sz="2400" b="1" dirty="0"/>
          </a:p>
          <a:p>
            <a:pPr algn="r"/>
            <a:endParaRPr lang="en-US" sz="2400" b="1" dirty="0"/>
          </a:p>
          <a:p>
            <a:pPr algn="r"/>
            <a:endParaRPr lang="en-US" sz="2400" b="1" dirty="0"/>
          </a:p>
          <a:p>
            <a:pPr algn="r"/>
            <a:endParaRPr lang="en-US" sz="2400" b="1" dirty="0"/>
          </a:p>
          <a:p>
            <a:pPr marL="742950" lvl="1" indent="-285750">
              <a:buFont typeface="Arial" panose="020B0604020202020204" pitchFamily="34" charset="0"/>
              <a:buChar char="•"/>
            </a:pPr>
            <a:r>
              <a:rPr lang="en-US" sz="2000" b="1" dirty="0"/>
              <a:t>Everyone is Innocent Until Proven Guilty</a:t>
            </a:r>
          </a:p>
          <a:p>
            <a:pPr marL="742950" lvl="1" indent="-285750">
              <a:buFont typeface="Arial" panose="020B0604020202020204" pitchFamily="34" charset="0"/>
              <a:buChar char="•"/>
            </a:pPr>
            <a:r>
              <a:rPr lang="en-US" sz="2000" b="1" dirty="0"/>
              <a:t>the justice system treats everyone equally (but does it, really?)</a:t>
            </a:r>
          </a:p>
          <a:p>
            <a:pPr marL="742950" lvl="1" indent="-285750">
              <a:buFont typeface="Arial" panose="020B0604020202020204" pitchFamily="34" charset="0"/>
              <a:buChar char="•"/>
            </a:pPr>
            <a:r>
              <a:rPr lang="en-US" sz="2000" b="1" dirty="0"/>
              <a:t>there is a standard in assessing an accused’s </a:t>
            </a:r>
            <a:r>
              <a:rPr lang="en-US" sz="2000" b="1" dirty="0" err="1"/>
              <a:t>behaviour</a:t>
            </a:r>
            <a:endParaRPr lang="en-US" sz="2000" b="1" dirty="0"/>
          </a:p>
          <a:p>
            <a:pPr marL="742950" lvl="1" indent="-285750">
              <a:buFont typeface="Arial" panose="020B0604020202020204" pitchFamily="34" charset="0"/>
              <a:buChar char="•"/>
            </a:pPr>
            <a:r>
              <a:rPr lang="en-US" sz="2000" b="1" dirty="0"/>
              <a:t>Everyone is Legally </a:t>
            </a:r>
            <a:r>
              <a:rPr lang="en-US" sz="2000" b="1" dirty="0" smtClean="0"/>
              <a:t>Accountable</a:t>
            </a:r>
          </a:p>
          <a:p>
            <a:pPr lvl="1"/>
            <a:r>
              <a:rPr lang="en-US" sz="2000" b="1" dirty="0"/>
              <a:t>	</a:t>
            </a:r>
            <a:r>
              <a:rPr lang="en-US" sz="2000" b="1" dirty="0" smtClean="0"/>
              <a:t>						Case </a:t>
            </a:r>
            <a:r>
              <a:rPr lang="en-US" sz="2000" b="1" dirty="0"/>
              <a:t>Study Selections</a:t>
            </a:r>
            <a:r>
              <a:rPr lang="en-US" sz="2000" b="1" dirty="0" smtClean="0"/>
              <a:t>?</a:t>
            </a:r>
          </a:p>
          <a:p>
            <a:pPr marL="800100" lvl="1" indent="-342900">
              <a:buFont typeface="Arial" panose="020B0604020202020204" pitchFamily="34" charset="0"/>
              <a:buChar char="•"/>
            </a:pPr>
            <a:r>
              <a:rPr lang="en-US" sz="2000" b="1" dirty="0" smtClean="0"/>
              <a:t>Checks and Balances</a:t>
            </a:r>
          </a:p>
          <a:p>
            <a:pPr marL="800100" lvl="1" indent="-342900">
              <a:buFont typeface="Arial" panose="020B0604020202020204" pitchFamily="34" charset="0"/>
              <a:buChar char="•"/>
            </a:pPr>
            <a:r>
              <a:rPr lang="en-US" sz="2000" b="1" dirty="0" smtClean="0"/>
              <a:t>Sovereignty </a:t>
            </a:r>
            <a:endParaRPr lang="en-US" sz="2000" b="1" dirty="0"/>
          </a:p>
          <a:p>
            <a:pPr marL="742950" lvl="1" indent="-285750">
              <a:buFont typeface="Arial" panose="020B0604020202020204" pitchFamily="34" charset="0"/>
              <a:buChar char="•"/>
            </a:pPr>
            <a:endParaRPr lang="en-US" sz="2000" b="1" dirty="0"/>
          </a:p>
          <a:p>
            <a:pPr lvl="1"/>
            <a:endParaRPr lang="en-US" sz="2000" b="1" dirty="0"/>
          </a:p>
          <a:p>
            <a:pPr lvl="1"/>
            <a:endParaRPr lang="en-US" sz="2000" b="1" dirty="0"/>
          </a:p>
          <a:p>
            <a:pPr lvl="1"/>
            <a:r>
              <a:rPr lang="en-US" sz="2000" b="1" dirty="0"/>
              <a:t>							</a:t>
            </a:r>
            <a:r>
              <a:rPr lang="en-US" sz="2000" dirty="0"/>
              <a:t>		                   			</a:t>
            </a:r>
            <a:endParaRPr lang="en-US" sz="2000" b="1" dirty="0"/>
          </a:p>
        </p:txBody>
      </p:sp>
      <p:pic>
        <p:nvPicPr>
          <p:cNvPr id="3" name="Picture 2"/>
          <p:cNvPicPr>
            <a:picLocks noChangeAspect="1"/>
          </p:cNvPicPr>
          <p:nvPr/>
        </p:nvPicPr>
        <p:blipFill>
          <a:blip r:embed="rId3"/>
          <a:stretch>
            <a:fillRect/>
          </a:stretch>
        </p:blipFill>
        <p:spPr>
          <a:xfrm>
            <a:off x="9357570" y="1613668"/>
            <a:ext cx="2620860" cy="1852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9357570" y="4017347"/>
            <a:ext cx="2620860" cy="2504178"/>
          </a:xfrm>
          <a:prstGeom prst="rect">
            <a:avLst/>
          </a:prstGeom>
        </p:spPr>
      </p:pic>
      <p:pic>
        <p:nvPicPr>
          <p:cNvPr id="5" name="Picture 4" descr="Screen shot 2012-10-25 at 11.55.0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72367"/>
            <a:ext cx="9144000"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462727" y="5411431"/>
            <a:ext cx="4272197" cy="646331"/>
          </a:xfrm>
          <a:prstGeom prst="rect">
            <a:avLst/>
          </a:prstGeom>
          <a:noFill/>
        </p:spPr>
        <p:txBody>
          <a:bodyPr wrap="square" rtlCol="0">
            <a:spAutoFit/>
          </a:bodyPr>
          <a:lstStyle/>
          <a:p>
            <a:r>
              <a:rPr lang="en-US" dirty="0" smtClean="0"/>
              <a:t>these two principles are focused on the functions of government and governance….</a:t>
            </a:r>
            <a:endParaRPr lang="en-US" dirty="0"/>
          </a:p>
        </p:txBody>
      </p:sp>
    </p:spTree>
    <p:extLst>
      <p:ext uri="{BB962C8B-B14F-4D97-AF65-F5344CB8AC3E}">
        <p14:creationId xmlns:p14="http://schemas.microsoft.com/office/powerpoint/2010/main" val="33757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F2D8B7-DF9A-466C-9BB4-2AC179D1CC79}"/>
              </a:ext>
            </a:extLst>
          </p:cNvPr>
          <p:cNvSpPr txBox="1"/>
          <p:nvPr/>
        </p:nvSpPr>
        <p:spPr>
          <a:xfrm>
            <a:off x="0" y="142504"/>
            <a:ext cx="12192000" cy="6463308"/>
          </a:xfrm>
          <a:prstGeom prst="rect">
            <a:avLst/>
          </a:prstGeom>
          <a:noFill/>
        </p:spPr>
        <p:txBody>
          <a:bodyPr wrap="square" rtlCol="0">
            <a:spAutoFit/>
          </a:bodyPr>
          <a:lstStyle/>
          <a:p>
            <a:r>
              <a:rPr lang="en-US" b="1" dirty="0"/>
              <a:t>Assignment – Case Study Review								What is Justice?</a:t>
            </a:r>
          </a:p>
          <a:p>
            <a:endParaRPr lang="en-US" b="1" dirty="0"/>
          </a:p>
          <a:p>
            <a:r>
              <a:rPr lang="en-US" b="1" dirty="0"/>
              <a:t>Learning Outcomes</a:t>
            </a:r>
          </a:p>
          <a:p>
            <a:pPr marL="742950" lvl="1" indent="-285750">
              <a:buFont typeface="Arial" panose="020B0604020202020204" pitchFamily="34" charset="0"/>
              <a:buChar char="•"/>
            </a:pPr>
            <a:r>
              <a:rPr lang="en-US" dirty="0"/>
              <a:t>to gain experience assessing and analyzing issues through a legal or justice focused lens</a:t>
            </a:r>
          </a:p>
          <a:p>
            <a:pPr marL="742950" lvl="1" indent="-285750">
              <a:buFont typeface="Arial" panose="020B0604020202020204" pitchFamily="34" charset="0"/>
              <a:buChar char="•"/>
            </a:pPr>
            <a:r>
              <a:rPr lang="en-US" dirty="0"/>
              <a:t>to formulate and identify personal conceptions of ‘justice’ and the ‘rule of law’</a:t>
            </a:r>
          </a:p>
          <a:p>
            <a:pPr marL="742950" lvl="1" indent="-285750">
              <a:buFont typeface="Arial" panose="020B0604020202020204" pitchFamily="34" charset="0"/>
              <a:buChar char="•"/>
            </a:pPr>
            <a:endParaRPr lang="en-US" dirty="0"/>
          </a:p>
          <a:p>
            <a:r>
              <a:rPr lang="en-US" b="1" dirty="0"/>
              <a:t>Case Profiles:</a:t>
            </a:r>
          </a:p>
          <a:p>
            <a:endParaRPr lang="en-US" b="1" dirty="0"/>
          </a:p>
          <a:p>
            <a:pPr marL="742950" lvl="1" indent="-285750">
              <a:buFont typeface="Arial" panose="020B0604020202020204" pitchFamily="34" charset="0"/>
              <a:buChar char="•"/>
            </a:pPr>
            <a:r>
              <a:rPr lang="en-US" b="1" dirty="0"/>
              <a:t>R. v. Latimer, 2001		</a:t>
            </a:r>
            <a:r>
              <a:rPr lang="en-US" dirty="0"/>
              <a:t>.....Saskatchewan farmer convicted of murdering his disabled daughter – mercy killing?</a:t>
            </a:r>
            <a:endParaRPr lang="en-US" b="1" dirty="0"/>
          </a:p>
          <a:p>
            <a:pPr marL="742950" lvl="1" indent="-285750">
              <a:buFont typeface="Arial" panose="020B0604020202020204" pitchFamily="34" charset="0"/>
              <a:buChar char="•"/>
            </a:pPr>
            <a:r>
              <a:rPr lang="en-US" b="1" dirty="0"/>
              <a:t>R. v. Morgentaler, 1988    </a:t>
            </a:r>
            <a:r>
              <a:rPr lang="en-US" dirty="0"/>
              <a:t>……the case that struck down abortion laws in Canada – women’s right to security of person</a:t>
            </a:r>
            <a:endParaRPr lang="en-US" b="1" dirty="0"/>
          </a:p>
          <a:p>
            <a:pPr marL="742950" lvl="1" indent="-285750">
              <a:buFont typeface="Arial" panose="020B0604020202020204" pitchFamily="34" charset="0"/>
              <a:buChar char="•"/>
            </a:pPr>
            <a:r>
              <a:rPr lang="en-US" b="1" dirty="0"/>
              <a:t>R v. Hart, 2014	    </a:t>
            </a:r>
            <a:r>
              <a:rPr lang="en-US" dirty="0"/>
              <a:t>.......Hart’s conviction for murder of his twin daughters (drowning) overturned – entrapment?</a:t>
            </a:r>
            <a:endParaRPr lang="en-US" b="1" dirty="0"/>
          </a:p>
          <a:p>
            <a:pPr marL="742950" lvl="1" indent="-285750">
              <a:buFont typeface="Arial" panose="020B0604020202020204" pitchFamily="34" charset="0"/>
              <a:buChar char="•"/>
            </a:pPr>
            <a:r>
              <a:rPr lang="en-US" b="1" dirty="0"/>
              <a:t>R. v. Li, 2009				         </a:t>
            </a:r>
            <a:r>
              <a:rPr lang="en-US" dirty="0"/>
              <a:t>.....Li killed Tim McLean aboard a bus in 2008 – insanity plea?</a:t>
            </a:r>
            <a:endParaRPr lang="en-US" b="1" dirty="0"/>
          </a:p>
          <a:p>
            <a:pPr marL="742950" lvl="1" indent="-285750">
              <a:buFont typeface="Arial" panose="020B0604020202020204" pitchFamily="34" charset="0"/>
              <a:buChar char="•"/>
            </a:pPr>
            <a:r>
              <a:rPr lang="en-US" b="1" dirty="0"/>
              <a:t>R v. </a:t>
            </a:r>
            <a:r>
              <a:rPr lang="en-US" b="1" dirty="0" err="1"/>
              <a:t>Daviault</a:t>
            </a:r>
            <a:r>
              <a:rPr lang="en-US" b="1" dirty="0"/>
              <a:t>, 1994	</a:t>
            </a:r>
            <a:r>
              <a:rPr lang="en-US" dirty="0"/>
              <a:t>….self-intoxication case involving sexual assault by </a:t>
            </a:r>
            <a:r>
              <a:rPr lang="en-US" dirty="0" err="1"/>
              <a:t>Daviault</a:t>
            </a:r>
            <a:r>
              <a:rPr lang="en-US" dirty="0"/>
              <a:t> of a woman – automatism like state?</a:t>
            </a:r>
            <a:endParaRPr lang="en-US" b="1" dirty="0"/>
          </a:p>
          <a:p>
            <a:pPr marL="742950" lvl="1" indent="-285750">
              <a:buFont typeface="Arial" panose="020B0604020202020204" pitchFamily="34" charset="0"/>
              <a:buChar char="•"/>
            </a:pPr>
            <a:r>
              <a:rPr lang="en-US" b="1" dirty="0"/>
              <a:t>R v Ghomeshi, 2016		</a:t>
            </a:r>
            <a:r>
              <a:rPr lang="en-US" dirty="0"/>
              <a:t>…..popular CBC radio host argued ‘consent’ in face of sexual assaults by women </a:t>
            </a:r>
            <a:endParaRPr lang="en-US" b="1" dirty="0"/>
          </a:p>
          <a:p>
            <a:endParaRPr lang="en-US" b="1" dirty="0"/>
          </a:p>
          <a:p>
            <a:r>
              <a:rPr lang="en-US" dirty="0"/>
              <a:t>Go to my website: </a:t>
            </a:r>
            <a:r>
              <a:rPr lang="en-US" dirty="0">
                <a:hlinkClick r:id="rId2"/>
              </a:rPr>
              <a:t>www.campbellswebsoup.weebly.com</a:t>
            </a:r>
            <a:r>
              <a:rPr lang="en-US" dirty="0"/>
              <a:t> and review the articles that outline the issues. What interests you?</a:t>
            </a:r>
          </a:p>
          <a:p>
            <a:endParaRPr lang="en-US" dirty="0"/>
          </a:p>
          <a:p>
            <a:r>
              <a:rPr lang="en-US" dirty="0"/>
              <a:t>These cases are controversial in that there is some dispute as to what ‘justice</a:t>
            </a:r>
            <a:r>
              <a:rPr lang="en-US"/>
              <a:t>’ is being </a:t>
            </a:r>
            <a:r>
              <a:rPr lang="en-US" dirty="0"/>
              <a:t>served - how, then, do we define </a:t>
            </a:r>
            <a:r>
              <a:rPr lang="en-US"/>
              <a:t>justice?</a:t>
            </a:r>
          </a:p>
          <a:p>
            <a:endParaRPr lang="en-US" dirty="0"/>
          </a:p>
          <a:p>
            <a:r>
              <a:rPr lang="en-US" dirty="0"/>
              <a:t>On Justice – Everyone knows what the law is not the same thing as ‘justice.’ Is the law fair? Justice is an elusive word…..’the point of view on a particular issue that I hold myself,’ as in what is fair to oneself, or party? It’s a bit like finding the ‘truth. Or, is it ‘righteousness,’ ‘equitableness,’ or moral rightness?’ how is it upheld?</a:t>
            </a:r>
          </a:p>
          <a:p>
            <a:endParaRPr lang="en-US" dirty="0"/>
          </a:p>
        </p:txBody>
      </p:sp>
    </p:spTree>
    <p:extLst>
      <p:ext uri="{BB962C8B-B14F-4D97-AF65-F5344CB8AC3E}">
        <p14:creationId xmlns:p14="http://schemas.microsoft.com/office/powerpoint/2010/main" val="280470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745"/>
            <a:ext cx="12192000" cy="6863417"/>
          </a:xfrm>
          <a:prstGeom prst="rect">
            <a:avLst/>
          </a:prstGeom>
          <a:noFill/>
        </p:spPr>
        <p:txBody>
          <a:bodyPr wrap="square" rtlCol="0">
            <a:spAutoFit/>
          </a:bodyPr>
          <a:lstStyle/>
          <a:p>
            <a:pPr algn="r"/>
            <a:r>
              <a:rPr lang="en-US" sz="2000" b="1" dirty="0"/>
              <a:t>Principles of Justice</a:t>
            </a:r>
          </a:p>
          <a:p>
            <a:r>
              <a:rPr lang="en-US" sz="2000" b="1" dirty="0"/>
              <a:t>Innocent Until Proven Guilty</a:t>
            </a:r>
          </a:p>
          <a:p>
            <a:pPr algn="r"/>
            <a:r>
              <a:rPr lang="en-US" sz="2000" dirty="0"/>
              <a:t>What does it mean?</a:t>
            </a:r>
          </a:p>
          <a:p>
            <a:pPr algn="r"/>
            <a:r>
              <a:rPr lang="en-US" sz="2000" dirty="0"/>
              <a:t>Why is it important?</a:t>
            </a:r>
          </a:p>
          <a:p>
            <a:pPr algn="r"/>
            <a:r>
              <a:rPr lang="en-US" sz="2000" dirty="0"/>
              <a:t>How is it challenged or compromised?</a:t>
            </a:r>
          </a:p>
          <a:p>
            <a:pPr algn="r"/>
            <a:endParaRPr lang="en-US" sz="2000" dirty="0"/>
          </a:p>
          <a:p>
            <a:pPr algn="r"/>
            <a:r>
              <a:rPr lang="en-US" sz="2000" dirty="0">
                <a:hlinkClick r:id="rId2"/>
              </a:rPr>
              <a:t>The Charter of Rights and Freedoms </a:t>
            </a:r>
            <a:endParaRPr lang="en-US" sz="2000" dirty="0"/>
          </a:p>
          <a:p>
            <a:pPr algn="r"/>
            <a:r>
              <a:rPr lang="en-US" sz="2000" dirty="0"/>
              <a:t>Why do human rights and freedoms matter?</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b="1" dirty="0"/>
              <a:t>habeas corpus?</a:t>
            </a:r>
          </a:p>
          <a:p>
            <a:pPr marL="800100" lvl="1" indent="-342900">
              <a:buFont typeface="Arial" panose="020B0604020202020204" pitchFamily="34" charset="0"/>
              <a:buChar char="•"/>
            </a:pPr>
            <a:r>
              <a:rPr lang="en-US" sz="2000" dirty="0"/>
              <a:t>the right to challenge being ‘detained’ – brought before a </a:t>
            </a:r>
            <a:r>
              <a:rPr lang="en-US" sz="2000" dirty="0" smtClean="0"/>
              <a:t>court</a:t>
            </a:r>
          </a:p>
          <a:p>
            <a:pPr marL="800100" lvl="1" indent="-342900">
              <a:buFont typeface="Arial" panose="020B0604020202020204" pitchFamily="34" charset="0"/>
              <a:buChar char="•"/>
            </a:pPr>
            <a:endParaRPr lang="en-US" sz="2000" dirty="0"/>
          </a:p>
          <a:p>
            <a:pPr lvl="1"/>
            <a:r>
              <a:rPr lang="en-US" sz="2000" dirty="0" smtClean="0"/>
              <a:t>		Ghomeshi case?</a:t>
            </a:r>
          </a:p>
          <a:p>
            <a:pPr lvl="1"/>
            <a:r>
              <a:rPr lang="en-US" sz="2000" dirty="0"/>
              <a:t>	</a:t>
            </a:r>
            <a:r>
              <a:rPr lang="en-US" sz="2000" dirty="0" smtClean="0"/>
              <a:t>		clearly, viewed as guilty in the arena of public opinion, but not so in a court of law</a:t>
            </a:r>
          </a:p>
          <a:p>
            <a:pPr lvl="1"/>
            <a:r>
              <a:rPr lang="en-US" sz="2000" dirty="0"/>
              <a:t>	</a:t>
            </a:r>
            <a:r>
              <a:rPr lang="en-US" sz="2000" dirty="0" smtClean="0"/>
              <a:t>										Does it matter?</a:t>
            </a:r>
            <a:endParaRPr lang="en-US" sz="2000" dirty="0"/>
          </a:p>
        </p:txBody>
      </p:sp>
      <p:pic>
        <p:nvPicPr>
          <p:cNvPr id="3" name="Picture 2" descr="Screen shot 2012-10-25 at 12.02.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4004"/>
            <a:ext cx="7395368" cy="1701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shot 2012-10-25 at 12.04.55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75" y="2845867"/>
            <a:ext cx="7395368" cy="1501409"/>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8" name="Picture 7" descr="Screen shot 2012-10-25 at 12.02.11 P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3043" y="3007693"/>
            <a:ext cx="4951827" cy="3222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249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938992"/>
          </a:xfrm>
          <a:prstGeom prst="rect">
            <a:avLst/>
          </a:prstGeom>
          <a:noFill/>
        </p:spPr>
        <p:txBody>
          <a:bodyPr wrap="square" rtlCol="0">
            <a:spAutoFit/>
          </a:bodyPr>
          <a:lstStyle/>
          <a:p>
            <a:pPr algn="r"/>
            <a:r>
              <a:rPr lang="en-US" sz="2000" b="1" dirty="0"/>
              <a:t>Principles of Justice</a:t>
            </a:r>
          </a:p>
          <a:p>
            <a:r>
              <a:rPr lang="en-US" sz="2000" dirty="0">
                <a:hlinkClick r:id="rId2"/>
              </a:rPr>
              <a:t>The justice system is based on the idea that everyone is Equality (if not, equity?)</a:t>
            </a:r>
            <a:endParaRPr lang="en-US" sz="2000" dirty="0"/>
          </a:p>
          <a:p>
            <a:pPr algn="r"/>
            <a:r>
              <a:rPr lang="en-US" sz="2000" dirty="0"/>
              <a:t>What does it mean?</a:t>
            </a:r>
          </a:p>
          <a:p>
            <a:pPr algn="r"/>
            <a:r>
              <a:rPr lang="en-US" sz="2000" dirty="0"/>
              <a:t>Why is it important</a:t>
            </a:r>
          </a:p>
          <a:p>
            <a:pPr algn="r"/>
            <a:r>
              <a:rPr lang="en-US" sz="2000" dirty="0"/>
              <a:t>How is it challenged or compromised?</a:t>
            </a:r>
          </a:p>
          <a:p>
            <a:endParaRPr lang="en-US" sz="2000" dirty="0"/>
          </a:p>
        </p:txBody>
      </p:sp>
      <p:pic>
        <p:nvPicPr>
          <p:cNvPr id="5" name="Picture 4" descr="Screen shot 2012-10-25 at 12.1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982" y="1759337"/>
            <a:ext cx="3378793" cy="2455396"/>
          </a:xfrm>
          <a:prstGeom prst="rect">
            <a:avLst/>
          </a:prstGeom>
          <a:ln w="635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9" name="Picture 8" descr="Screen shot 2012-10-25 at 12.12.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77" y="3560613"/>
            <a:ext cx="4165944" cy="2251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18736" y="1020673"/>
            <a:ext cx="7146366" cy="1938992"/>
          </a:xfrm>
          <a:prstGeom prst="rect">
            <a:avLst/>
          </a:prstGeom>
        </p:spPr>
        <p:txBody>
          <a:bodyPr wrap="square">
            <a:spAutoFit/>
          </a:bodyPr>
          <a:lstStyle/>
          <a:p>
            <a:r>
              <a:rPr lang="en-US" sz="2000" b="1" dirty="0">
                <a:solidFill>
                  <a:srgbClr val="333333"/>
                </a:solidFill>
              </a:rPr>
              <a:t>Charter of Rights and Freedoms</a:t>
            </a:r>
          </a:p>
          <a:p>
            <a:r>
              <a:rPr lang="en-US" sz="2000" b="1" dirty="0">
                <a:solidFill>
                  <a:srgbClr val="333333"/>
                </a:solidFill>
              </a:rPr>
              <a:t>Section 15.</a:t>
            </a:r>
            <a:r>
              <a:rPr lang="en-US" sz="2000" dirty="0">
                <a:solidFill>
                  <a:srgbClr val="333333"/>
                </a:solidFill>
              </a:rPr>
              <a:t>  Every individual is equal before and under the law and has the right to the equal protection and equal benefit of the law without discrimination and, in particular, without discrimination based on race, national or ethnic origin, </a:t>
            </a:r>
            <a:r>
              <a:rPr lang="en-US" sz="2000" dirty="0" err="1">
                <a:solidFill>
                  <a:srgbClr val="333333"/>
                </a:solidFill>
              </a:rPr>
              <a:t>colour</a:t>
            </a:r>
            <a:r>
              <a:rPr lang="en-US" sz="2000" dirty="0">
                <a:solidFill>
                  <a:srgbClr val="333333"/>
                </a:solidFill>
              </a:rPr>
              <a:t>, religion, sex, age or mental or physical disability.</a:t>
            </a:r>
            <a:endParaRPr lang="en-US" sz="2000" dirty="0"/>
          </a:p>
        </p:txBody>
      </p:sp>
      <p:pic>
        <p:nvPicPr>
          <p:cNvPr id="9218" name="Picture 2" descr="Equity v.s. Equality: What's the Difference? - YW Calg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253" y="2732581"/>
            <a:ext cx="4900729" cy="4125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17982" y="4497049"/>
            <a:ext cx="3549100" cy="1477328"/>
          </a:xfrm>
          <a:prstGeom prst="rect">
            <a:avLst/>
          </a:prstGeom>
          <a:noFill/>
        </p:spPr>
        <p:txBody>
          <a:bodyPr wrap="square" rtlCol="0">
            <a:spAutoFit/>
          </a:bodyPr>
          <a:lstStyle/>
          <a:p>
            <a:r>
              <a:rPr lang="en-US" dirty="0" smtClean="0"/>
              <a:t>Li case?</a:t>
            </a:r>
          </a:p>
          <a:p>
            <a:r>
              <a:rPr lang="en-US" dirty="0" smtClean="0"/>
              <a:t>Hart case?</a:t>
            </a:r>
          </a:p>
          <a:p>
            <a:endParaRPr lang="en-US" dirty="0"/>
          </a:p>
          <a:p>
            <a:r>
              <a:rPr lang="en-US" dirty="0" smtClean="0"/>
              <a:t>Can this principle be applied to the accused in these cases? Yes?</a:t>
            </a:r>
            <a:endParaRPr lang="en-US" dirty="0"/>
          </a:p>
        </p:txBody>
      </p:sp>
    </p:spTree>
    <p:extLst>
      <p:ext uri="{BB962C8B-B14F-4D97-AF65-F5344CB8AC3E}">
        <p14:creationId xmlns:p14="http://schemas.microsoft.com/office/powerpoint/2010/main" val="40303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7294305"/>
          </a:xfrm>
          <a:prstGeom prst="rect">
            <a:avLst/>
          </a:prstGeom>
          <a:noFill/>
        </p:spPr>
        <p:txBody>
          <a:bodyPr wrap="square" rtlCol="0">
            <a:spAutoFit/>
          </a:bodyPr>
          <a:lstStyle/>
          <a:p>
            <a:r>
              <a:rPr lang="en-US" b="1" dirty="0"/>
              <a:t>What is Crime?</a:t>
            </a:r>
          </a:p>
          <a:p>
            <a:pPr marL="742950" lvl="1" indent="-285750">
              <a:buFont typeface="Arial" panose="020B0604020202020204" pitchFamily="34" charset="0"/>
              <a:buChar char="•"/>
            </a:pPr>
            <a:r>
              <a:rPr lang="en-US" dirty="0"/>
              <a:t>how do we define </a:t>
            </a:r>
            <a:r>
              <a:rPr lang="en-US" b="1" dirty="0"/>
              <a:t>crime</a:t>
            </a:r>
            <a:r>
              <a:rPr lang="en-US" dirty="0"/>
              <a:t>?</a:t>
            </a:r>
          </a:p>
          <a:p>
            <a:pPr marL="742950" lvl="1" indent="-285750">
              <a:buFont typeface="Arial" panose="020B0604020202020204" pitchFamily="34" charset="0"/>
              <a:buChar char="•"/>
            </a:pPr>
            <a:r>
              <a:rPr lang="en-US" dirty="0"/>
              <a:t>what are some specific criteria that must be met in order for an action to be ‘</a:t>
            </a:r>
            <a:r>
              <a:rPr lang="en-US" b="1" dirty="0"/>
              <a:t>criminal</a:t>
            </a:r>
            <a:r>
              <a:rPr lang="en-US" dirty="0"/>
              <a:t>?’</a:t>
            </a:r>
          </a:p>
          <a:p>
            <a:pPr lvl="1"/>
            <a:r>
              <a:rPr lang="en-US" dirty="0"/>
              <a:t>						           a complex concept?</a:t>
            </a:r>
          </a:p>
          <a:p>
            <a:r>
              <a:rPr lang="en-US" dirty="0"/>
              <a:t>	‘an </a:t>
            </a:r>
            <a:r>
              <a:rPr lang="en-US" b="1" dirty="0"/>
              <a:t>action</a:t>
            </a:r>
            <a:r>
              <a:rPr lang="en-US" dirty="0"/>
              <a:t> or an </a:t>
            </a:r>
            <a:r>
              <a:rPr lang="en-US" b="1" dirty="0"/>
              <a:t>instance</a:t>
            </a:r>
            <a:r>
              <a:rPr lang="en-US" dirty="0"/>
              <a:t> of </a:t>
            </a:r>
            <a:r>
              <a:rPr lang="en-US" b="1" dirty="0"/>
              <a:t>negligence</a:t>
            </a:r>
            <a:r>
              <a:rPr lang="en-US" dirty="0"/>
              <a:t> that is deemed </a:t>
            </a:r>
            <a:r>
              <a:rPr lang="en-US" b="1" dirty="0"/>
              <a:t>injurious</a:t>
            </a:r>
            <a:r>
              <a:rPr lang="en-US" dirty="0"/>
              <a:t> to the public</a:t>
            </a:r>
          </a:p>
          <a:p>
            <a:r>
              <a:rPr lang="en-US" dirty="0"/>
              <a:t>	welfare or morals or to the interests of the </a:t>
            </a:r>
            <a:r>
              <a:rPr lang="en-US" b="1" dirty="0"/>
              <a:t>state</a:t>
            </a:r>
            <a:r>
              <a:rPr lang="en-US" dirty="0"/>
              <a:t> and that is </a:t>
            </a:r>
            <a:r>
              <a:rPr lang="en-US" b="1" dirty="0"/>
              <a:t>legally prohibited</a:t>
            </a:r>
            <a:r>
              <a:rPr lang="en-US" dirty="0"/>
              <a:t>’</a:t>
            </a:r>
          </a:p>
          <a:p>
            <a:r>
              <a:rPr lang="en-US" dirty="0"/>
              <a:t>					          Random House Dictionary (1993)</a:t>
            </a:r>
          </a:p>
          <a:p>
            <a:r>
              <a:rPr lang="en-US" dirty="0"/>
              <a:t>A crime occurs when a person (or persons):</a:t>
            </a:r>
          </a:p>
          <a:p>
            <a:pPr marL="857250" lvl="1" indent="-400050">
              <a:buFont typeface="+mj-lt"/>
              <a:buAutoNum type="romanLcPeriod"/>
            </a:pPr>
            <a:r>
              <a:rPr lang="en-US" dirty="0"/>
              <a:t>commits an act, or fails to act when under a legal responsibility to do so;</a:t>
            </a:r>
          </a:p>
          <a:p>
            <a:pPr marL="857250" lvl="1" indent="-400050">
              <a:buFont typeface="+mj-lt"/>
              <a:buAutoNum type="romanLcPeriod"/>
            </a:pPr>
            <a:r>
              <a:rPr lang="en-US" dirty="0"/>
              <a:t>has the ‘</a:t>
            </a:r>
            <a:r>
              <a:rPr lang="en-US" b="1" dirty="0"/>
              <a:t>intent</a:t>
            </a:r>
            <a:r>
              <a:rPr lang="en-US" dirty="0"/>
              <a:t>’ to commit the act;</a:t>
            </a:r>
          </a:p>
          <a:p>
            <a:pPr marL="857250" lvl="1" indent="-400050">
              <a:buFont typeface="+mj-lt"/>
              <a:buAutoNum type="romanLcPeriod"/>
            </a:pPr>
            <a:r>
              <a:rPr lang="en-US" dirty="0"/>
              <a:t>does not have a legal defense or justification for committing the act;</a:t>
            </a:r>
          </a:p>
          <a:p>
            <a:pPr marL="857250" lvl="1" indent="-400050">
              <a:buFont typeface="+mj-lt"/>
              <a:buAutoNum type="romanLcPeriod"/>
            </a:pPr>
            <a:r>
              <a:rPr lang="en-US" dirty="0"/>
              <a:t>violates a provision of the </a:t>
            </a:r>
            <a:r>
              <a:rPr lang="en-US" b="1" dirty="0"/>
              <a:t>criminal law.</a:t>
            </a:r>
          </a:p>
          <a:p>
            <a:pPr marL="857250" lvl="1" indent="-400050">
              <a:buFont typeface="+mj-lt"/>
              <a:buAutoNum type="romanLcPeriod"/>
            </a:pPr>
            <a:endParaRPr lang="en-US" b="1" dirty="0"/>
          </a:p>
          <a:p>
            <a:r>
              <a:rPr lang="en-US" b="1" dirty="0"/>
              <a:t>the ‘Rule of Law’						…..why bother?</a:t>
            </a:r>
          </a:p>
          <a:p>
            <a:r>
              <a:rPr lang="en-US" dirty="0">
                <a:cs typeface="Cambria"/>
              </a:rPr>
              <a:t>A principle of justice stating that the law is:</a:t>
            </a:r>
          </a:p>
          <a:p>
            <a:pPr marL="857250" lvl="1" indent="-400050">
              <a:buFont typeface="+mj-lt"/>
              <a:buAutoNum type="romanLcPeriod"/>
            </a:pPr>
            <a:r>
              <a:rPr lang="en-US" dirty="0">
                <a:cs typeface="Cambria"/>
              </a:rPr>
              <a:t>necessary to regulate society, </a:t>
            </a:r>
          </a:p>
          <a:p>
            <a:pPr marL="857250" lvl="1" indent="-400050">
              <a:buFont typeface="+mj-lt"/>
              <a:buAutoNum type="romanLcPeriod"/>
            </a:pPr>
            <a:r>
              <a:rPr lang="en-US" dirty="0">
                <a:cs typeface="Cambria"/>
              </a:rPr>
              <a:t>that law applies equally to everyone, </a:t>
            </a:r>
          </a:p>
          <a:p>
            <a:pPr marL="857250" lvl="1" indent="-400050">
              <a:buFont typeface="+mj-lt"/>
              <a:buAutoNum type="romanLcPeriod"/>
            </a:pPr>
            <a:r>
              <a:rPr lang="en-US" dirty="0">
                <a:cs typeface="Cambria"/>
              </a:rPr>
              <a:t>and that people are not governed by arbitrary power.</a:t>
            </a:r>
          </a:p>
          <a:p>
            <a:endParaRPr lang="en-US" sz="900" b="1" dirty="0"/>
          </a:p>
          <a:p>
            <a:r>
              <a:rPr lang="en-US" dirty="0"/>
              <a:t>A system of law – the following are pillars of the Canadian justice system…..</a:t>
            </a:r>
          </a:p>
          <a:p>
            <a:pPr marL="742950" lvl="1" indent="-285750">
              <a:buFont typeface="Arial" panose="020B0604020202020204" pitchFamily="34" charset="0"/>
              <a:buChar char="•"/>
            </a:pPr>
            <a:r>
              <a:rPr lang="en-US" dirty="0"/>
              <a:t>establishes rules of conduct…</a:t>
            </a:r>
          </a:p>
          <a:p>
            <a:pPr marL="742950" lvl="1" indent="-285750">
              <a:buFont typeface="Arial" panose="020B0604020202020204" pitchFamily="34" charset="0"/>
              <a:buChar char="•"/>
            </a:pPr>
            <a:r>
              <a:rPr lang="en-US" dirty="0"/>
              <a:t>provides a system of enforcement…</a:t>
            </a:r>
          </a:p>
          <a:p>
            <a:pPr marL="742950" lvl="1" indent="-285750">
              <a:buFont typeface="Arial" panose="020B0604020202020204" pitchFamily="34" charset="0"/>
              <a:buChar char="•"/>
            </a:pPr>
            <a:r>
              <a:rPr lang="en-US" dirty="0"/>
              <a:t>protects rights and freedoms….</a:t>
            </a:r>
          </a:p>
          <a:p>
            <a:pPr marL="742950" lvl="1" indent="-285750">
              <a:buFont typeface="Arial" panose="020B0604020202020204" pitchFamily="34" charset="0"/>
              <a:buChar char="•"/>
            </a:pPr>
            <a:r>
              <a:rPr lang="en-US" dirty="0"/>
              <a:t>protects the individual and society….</a:t>
            </a:r>
          </a:p>
          <a:p>
            <a:pPr marL="742950" lvl="1" indent="-285750">
              <a:buFont typeface="Arial" panose="020B0604020202020204" pitchFamily="34" charset="0"/>
              <a:buChar char="•"/>
            </a:pPr>
            <a:r>
              <a:rPr lang="en-US" dirty="0"/>
              <a:t>resolves disputes…</a:t>
            </a:r>
          </a:p>
          <a:p>
            <a:endParaRPr lang="en-US" dirty="0"/>
          </a:p>
        </p:txBody>
      </p:sp>
      <p:pic>
        <p:nvPicPr>
          <p:cNvPr id="1026" name="Picture 2" descr="rich vs poor crime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850" y="1009722"/>
            <a:ext cx="386715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51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075"/>
            <a:ext cx="12192000" cy="1631216"/>
          </a:xfrm>
          <a:prstGeom prst="rect">
            <a:avLst/>
          </a:prstGeom>
          <a:noFill/>
        </p:spPr>
        <p:txBody>
          <a:bodyPr wrap="square" rtlCol="0">
            <a:spAutoFit/>
          </a:bodyPr>
          <a:lstStyle/>
          <a:p>
            <a:pPr algn="r"/>
            <a:r>
              <a:rPr lang="en-US" sz="2000" b="1" dirty="0"/>
              <a:t>Principles of Justice</a:t>
            </a:r>
          </a:p>
          <a:p>
            <a:r>
              <a:rPr lang="en-US" sz="2000" b="1" dirty="0"/>
              <a:t>There are standards in assessing an accused’s </a:t>
            </a:r>
            <a:r>
              <a:rPr lang="en-US" sz="2000" b="1" dirty="0" err="1"/>
              <a:t>behaviour</a:t>
            </a:r>
            <a:r>
              <a:rPr lang="en-US" sz="2000" b="1" dirty="0"/>
              <a:t>….</a:t>
            </a:r>
          </a:p>
          <a:p>
            <a:pPr algn="r"/>
            <a:r>
              <a:rPr lang="en-US" sz="2000" dirty="0"/>
              <a:t>What does it mean?</a:t>
            </a:r>
          </a:p>
          <a:p>
            <a:pPr algn="r"/>
            <a:r>
              <a:rPr lang="en-US" sz="2000" dirty="0"/>
              <a:t>Why is it important?</a:t>
            </a:r>
          </a:p>
          <a:p>
            <a:pPr algn="r"/>
            <a:r>
              <a:rPr lang="en-US" sz="2000" dirty="0"/>
              <a:t>How is it challenged or compromised?</a:t>
            </a:r>
          </a:p>
        </p:txBody>
      </p:sp>
      <p:pic>
        <p:nvPicPr>
          <p:cNvPr id="3" name="Picture 2"/>
          <p:cNvPicPr>
            <a:picLocks noChangeAspect="1"/>
          </p:cNvPicPr>
          <p:nvPr/>
        </p:nvPicPr>
        <p:blipFill>
          <a:blip r:embed="rId2"/>
          <a:stretch>
            <a:fillRect/>
          </a:stretch>
        </p:blipFill>
        <p:spPr>
          <a:xfrm>
            <a:off x="7510072" y="1797710"/>
            <a:ext cx="4287187" cy="4096319"/>
          </a:xfrm>
          <a:prstGeom prst="rect">
            <a:avLst/>
          </a:prstGeom>
        </p:spPr>
      </p:pic>
      <p:sp>
        <p:nvSpPr>
          <p:cNvPr id="6" name="TextBox 5"/>
          <p:cNvSpPr txBox="1"/>
          <p:nvPr/>
        </p:nvSpPr>
        <p:spPr>
          <a:xfrm>
            <a:off x="0" y="1063459"/>
            <a:ext cx="7047914" cy="6494085"/>
          </a:xfrm>
          <a:prstGeom prst="rect">
            <a:avLst/>
          </a:prstGeom>
          <a:noFill/>
        </p:spPr>
        <p:txBody>
          <a:bodyPr wrap="square" rtlCol="0">
            <a:spAutoFit/>
          </a:bodyPr>
          <a:lstStyle/>
          <a:p>
            <a:r>
              <a:rPr lang="en-US" b="1" dirty="0"/>
              <a:t>‘subjective standard’ </a:t>
            </a:r>
            <a:r>
              <a:rPr lang="en-US" dirty="0"/>
              <a:t>requires the prosecutor to prove, beyond a reasonable doubt, that an accused intended his or her actions.</a:t>
            </a:r>
          </a:p>
          <a:p>
            <a:endParaRPr lang="en-US" sz="1600" b="1" dirty="0"/>
          </a:p>
          <a:p>
            <a:r>
              <a:rPr lang="en-US" b="1" dirty="0"/>
              <a:t>‘objective standard’ </a:t>
            </a:r>
            <a:r>
              <a:rPr lang="en-US" dirty="0"/>
              <a:t>requires the prosecutor to prove, beyond a reasonable doubt, that </a:t>
            </a:r>
            <a:r>
              <a:rPr lang="en-US" b="1" dirty="0"/>
              <a:t>a reasonable person </a:t>
            </a:r>
            <a:r>
              <a:rPr lang="en-US" dirty="0"/>
              <a:t>would not have acted as the accused did in the circumstances of the case.</a:t>
            </a:r>
          </a:p>
          <a:p>
            <a:r>
              <a:rPr lang="en-US" sz="2000" b="1" dirty="0" smtClean="0"/>
              <a:t>				case example – Latimer?</a:t>
            </a:r>
            <a:endParaRPr lang="en-US" sz="2000" b="1" dirty="0"/>
          </a:p>
          <a:p>
            <a:r>
              <a:rPr lang="en-US" dirty="0"/>
              <a:t>So….</a:t>
            </a:r>
          </a:p>
          <a:p>
            <a:r>
              <a:rPr lang="en-US" dirty="0"/>
              <a:t>It is easier for a prosecutor to prove a standard of ‘reasonableness’ than it is to prove a particular accused’s awareness of what that is – make sense?</a:t>
            </a:r>
          </a:p>
          <a:p>
            <a:pPr algn="r"/>
            <a:r>
              <a:rPr lang="en-US" dirty="0"/>
              <a:t>but, indictable offences carry maximum sentences…..life in prison?</a:t>
            </a:r>
          </a:p>
          <a:p>
            <a:endParaRPr lang="en-US" sz="1600" dirty="0"/>
          </a:p>
          <a:p>
            <a:r>
              <a:rPr lang="en-US" dirty="0"/>
              <a:t>The objective standard is harsh and can result in a conviction of a person, who due to personal frailties and inabilities, could never come up to the standard of a reasonable person. </a:t>
            </a:r>
            <a:r>
              <a:rPr lang="en-US" b="1" dirty="0"/>
              <a:t>These individuals may be viewed as morally innocent as they do not have the intention to commit the prohibited act.</a:t>
            </a:r>
          </a:p>
          <a:p>
            <a:pPr algn="r"/>
            <a:r>
              <a:rPr lang="en-US" dirty="0"/>
              <a:t>			</a:t>
            </a:r>
            <a:r>
              <a:rPr lang="en-US" dirty="0" smtClean="0"/>
              <a:t> </a:t>
            </a:r>
            <a:r>
              <a:rPr lang="en-US" b="1" dirty="0"/>
              <a:t>Could the Latimer example be such a case?</a:t>
            </a:r>
          </a:p>
          <a:p>
            <a:pPr algn="r"/>
            <a:r>
              <a:rPr lang="en-US" b="1" dirty="0"/>
              <a:t>The Hart case? </a:t>
            </a:r>
            <a:endParaRPr lang="en-US" b="1" dirty="0" smtClean="0"/>
          </a:p>
          <a:p>
            <a:pPr algn="r"/>
            <a:r>
              <a:rPr lang="en-US" b="1" dirty="0" smtClean="0"/>
              <a:t>The </a:t>
            </a:r>
            <a:r>
              <a:rPr lang="en-US" b="1" dirty="0"/>
              <a:t>Li case</a:t>
            </a:r>
            <a:r>
              <a:rPr lang="en-US" b="1" dirty="0" smtClean="0"/>
              <a:t>?</a:t>
            </a:r>
          </a:p>
          <a:p>
            <a:pPr algn="r"/>
            <a:r>
              <a:rPr lang="en-US" b="1" dirty="0" err="1" smtClean="0"/>
              <a:t>Daviault</a:t>
            </a:r>
            <a:r>
              <a:rPr lang="en-US" b="1" dirty="0" smtClean="0"/>
              <a:t> case?</a:t>
            </a:r>
            <a:endParaRPr lang="en-US" b="1" dirty="0"/>
          </a:p>
          <a:p>
            <a:endParaRPr lang="en-US" dirty="0"/>
          </a:p>
          <a:p>
            <a:endParaRPr lang="en-US" dirty="0"/>
          </a:p>
        </p:txBody>
      </p:sp>
      <p:sp>
        <p:nvSpPr>
          <p:cNvPr id="7" name="Rectangle 6"/>
          <p:cNvSpPr/>
          <p:nvPr/>
        </p:nvSpPr>
        <p:spPr>
          <a:xfrm>
            <a:off x="0" y="543429"/>
            <a:ext cx="7510072" cy="800219"/>
          </a:xfrm>
          <a:prstGeom prst="rect">
            <a:avLst/>
          </a:prstGeom>
        </p:spPr>
        <p:txBody>
          <a:bodyPr wrap="square">
            <a:spAutoFit/>
          </a:bodyPr>
          <a:lstStyle/>
          <a:p>
            <a:endParaRPr lang="en-US" sz="1000" dirty="0"/>
          </a:p>
          <a:p>
            <a:r>
              <a:rPr lang="en-US" dirty="0"/>
              <a:t>Is criminal law objectively or subjectively based?	……a little of both, actually!</a:t>
            </a:r>
          </a:p>
          <a:p>
            <a:endParaRPr lang="en-US" dirty="0"/>
          </a:p>
        </p:txBody>
      </p:sp>
    </p:spTree>
    <p:extLst>
      <p:ext uri="{BB962C8B-B14F-4D97-AF65-F5344CB8AC3E}">
        <p14:creationId xmlns:p14="http://schemas.microsoft.com/office/powerpoint/2010/main" val="28819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54"/>
            <a:ext cx="12192000" cy="1938992"/>
          </a:xfrm>
          <a:prstGeom prst="rect">
            <a:avLst/>
          </a:prstGeom>
          <a:noFill/>
        </p:spPr>
        <p:txBody>
          <a:bodyPr wrap="square" rtlCol="0">
            <a:spAutoFit/>
          </a:bodyPr>
          <a:lstStyle/>
          <a:p>
            <a:pPr algn="r"/>
            <a:r>
              <a:rPr lang="en-US" sz="2000" b="1" dirty="0"/>
              <a:t>Principles of Justice</a:t>
            </a:r>
          </a:p>
          <a:p>
            <a:r>
              <a:rPr lang="en-US" sz="2000" b="1" dirty="0"/>
              <a:t>Accountability</a:t>
            </a:r>
          </a:p>
          <a:p>
            <a:pPr algn="r"/>
            <a:r>
              <a:rPr lang="en-US" sz="2000" dirty="0"/>
              <a:t>What does it mean?</a:t>
            </a:r>
          </a:p>
          <a:p>
            <a:pPr algn="r"/>
            <a:r>
              <a:rPr lang="en-US" sz="2000" dirty="0"/>
              <a:t>Why is it important?</a:t>
            </a:r>
          </a:p>
          <a:p>
            <a:pPr algn="r"/>
            <a:r>
              <a:rPr lang="en-US" sz="2000" dirty="0"/>
              <a:t>How is it challenged or compromised?</a:t>
            </a:r>
          </a:p>
          <a:p>
            <a:endParaRPr lang="en-US" sz="2000" dirty="0"/>
          </a:p>
        </p:txBody>
      </p:sp>
      <p:pic>
        <p:nvPicPr>
          <p:cNvPr id="4" name="Picture 3" descr="Screen shot 2012-10-25 at 12.26.42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038"/>
            <a:ext cx="8046720" cy="78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955681" y="1750656"/>
            <a:ext cx="11380763" cy="369332"/>
          </a:xfrm>
          <a:prstGeom prst="rect">
            <a:avLst/>
          </a:prstGeom>
        </p:spPr>
        <p:txBody>
          <a:bodyPr wrap="square">
            <a:spAutoFit/>
          </a:bodyPr>
          <a:lstStyle/>
          <a:p>
            <a:r>
              <a:rPr lang="en-US" dirty="0"/>
              <a:t>“A body of men holding themselves accountable to nobody ought not to be trusted by anybody.” 	     ― </a:t>
            </a:r>
            <a:r>
              <a:rPr lang="en-US" dirty="0">
                <a:hlinkClick r:id="rId4"/>
              </a:rPr>
              <a:t>Thomas Paine</a:t>
            </a:r>
            <a:endParaRPr lang="en-US" dirty="0"/>
          </a:p>
        </p:txBody>
      </p:sp>
      <p:sp>
        <p:nvSpPr>
          <p:cNvPr id="7" name="Rectangle 6"/>
          <p:cNvSpPr/>
          <p:nvPr/>
        </p:nvSpPr>
        <p:spPr>
          <a:xfrm>
            <a:off x="2011680" y="2144356"/>
            <a:ext cx="10180320" cy="1754326"/>
          </a:xfrm>
          <a:prstGeom prst="rect">
            <a:avLst/>
          </a:prstGeom>
        </p:spPr>
        <p:txBody>
          <a:bodyPr wrap="square">
            <a:spAutoFit/>
          </a:bodyPr>
          <a:lstStyle/>
          <a:p>
            <a:r>
              <a:rPr lang="en-US" dirty="0"/>
              <a:t>It is wrong and immoral to seek to escape the consequences of one's acts.” 	              ― </a:t>
            </a:r>
            <a:r>
              <a:rPr lang="en-US" dirty="0">
                <a:hlinkClick r:id="rId5"/>
              </a:rPr>
              <a:t>Mahatma </a:t>
            </a:r>
            <a:r>
              <a:rPr lang="en-US" dirty="0" smtClean="0">
                <a:hlinkClick r:id="rId5"/>
              </a:rPr>
              <a:t>Gandhi</a:t>
            </a:r>
            <a:endParaRPr lang="en-US" dirty="0"/>
          </a:p>
          <a:p>
            <a:pPr algn="r"/>
            <a:r>
              <a:rPr lang="en-US" dirty="0" smtClean="0"/>
              <a:t>Li case?</a:t>
            </a:r>
          </a:p>
          <a:p>
            <a:pPr algn="r"/>
            <a:r>
              <a:rPr lang="en-US" dirty="0"/>
              <a:t>	</a:t>
            </a:r>
            <a:r>
              <a:rPr lang="en-US" dirty="0" smtClean="0"/>
              <a:t>		Hart case?</a:t>
            </a:r>
          </a:p>
          <a:p>
            <a:pPr algn="r"/>
            <a:r>
              <a:rPr lang="en-US" dirty="0" smtClean="0"/>
              <a:t>Ghomeshi case?</a:t>
            </a:r>
          </a:p>
          <a:p>
            <a:pPr algn="r"/>
            <a:r>
              <a:rPr lang="en-US" dirty="0"/>
              <a:t>	</a:t>
            </a:r>
            <a:r>
              <a:rPr lang="en-US" dirty="0" smtClean="0"/>
              <a:t>			Latimer case?</a:t>
            </a:r>
          </a:p>
          <a:p>
            <a:pPr algn="r"/>
            <a:r>
              <a:rPr lang="en-US" dirty="0" err="1" smtClean="0"/>
              <a:t>Daviault</a:t>
            </a:r>
            <a:r>
              <a:rPr lang="en-US" dirty="0" smtClean="0"/>
              <a:t> case?</a:t>
            </a:r>
            <a:endParaRPr lang="en-US" dirty="0"/>
          </a:p>
        </p:txBody>
      </p:sp>
      <p:pic>
        <p:nvPicPr>
          <p:cNvPr id="9" name="Picture 8"/>
          <p:cNvPicPr>
            <a:picLocks noChangeAspect="1"/>
          </p:cNvPicPr>
          <p:nvPr/>
        </p:nvPicPr>
        <p:blipFill>
          <a:blip r:embed="rId6"/>
          <a:stretch>
            <a:fillRect/>
          </a:stretch>
        </p:blipFill>
        <p:spPr>
          <a:xfrm>
            <a:off x="485288" y="3314906"/>
            <a:ext cx="2291285" cy="3439077"/>
          </a:xfrm>
          <a:prstGeom prst="rect">
            <a:avLst/>
          </a:prstGeom>
        </p:spPr>
      </p:pic>
      <p:sp>
        <p:nvSpPr>
          <p:cNvPr id="10" name="Rectangle 9"/>
          <p:cNvSpPr/>
          <p:nvPr/>
        </p:nvSpPr>
        <p:spPr>
          <a:xfrm>
            <a:off x="3038620" y="3614662"/>
            <a:ext cx="9153380" cy="3139321"/>
          </a:xfrm>
          <a:prstGeom prst="rect">
            <a:avLst/>
          </a:prstGeom>
        </p:spPr>
        <p:txBody>
          <a:bodyPr wrap="square">
            <a:spAutoFit/>
          </a:bodyPr>
          <a:lstStyle/>
          <a:p>
            <a:r>
              <a:rPr lang="en-US" b="1" dirty="0"/>
              <a:t>International Law Example</a:t>
            </a:r>
          </a:p>
          <a:p>
            <a:r>
              <a:rPr lang="en-US" dirty="0"/>
              <a:t>“In our tribunal, we look only at</a:t>
            </a:r>
            <a:r>
              <a:rPr lang="en-US" b="1" dirty="0"/>
              <a:t> personal criminal responsibility </a:t>
            </a:r>
            <a:r>
              <a:rPr lang="en-US" dirty="0"/>
              <a:t>in a very tightly defined, narrow way and we demand proof beyond a reasonable doubt about the involvement of the individual. We do no have a mandate to establish the moral responsibility of those who saw things happen and did nothing, including people who might have had the capacity to stop the process and did nothing. But we have to be careful in thinking that </a:t>
            </a:r>
            <a:r>
              <a:rPr lang="en-US" b="1" dirty="0"/>
              <a:t>just because we focus on individual criminal guilt we therefore absolve the community</a:t>
            </a:r>
            <a:r>
              <a:rPr lang="en-US" dirty="0"/>
              <a:t>. The old distinctions are too simplistic when we move up the chain of command and witness the merging of the collectivity into the personae of these charismatic political and military leaders.‘</a:t>
            </a:r>
          </a:p>
          <a:p>
            <a:endParaRPr lang="en-US" dirty="0"/>
          </a:p>
          <a:p>
            <a:r>
              <a:rPr lang="en-US" b="1" dirty="0"/>
              <a:t>Louise </a:t>
            </a:r>
            <a:r>
              <a:rPr lang="en-US" b="1" dirty="0" err="1"/>
              <a:t>Arbour</a:t>
            </a:r>
            <a:r>
              <a:rPr lang="en-US" b="1" dirty="0"/>
              <a:t>, Chief Prosecutor for International Criminal Tribunal for the Former Yugoslavia”</a:t>
            </a:r>
          </a:p>
        </p:txBody>
      </p:sp>
    </p:spTree>
    <p:extLst>
      <p:ext uri="{BB962C8B-B14F-4D97-AF65-F5344CB8AC3E}">
        <p14:creationId xmlns:p14="http://schemas.microsoft.com/office/powerpoint/2010/main" val="267859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812"/>
            <a:ext cx="12192000" cy="1692771"/>
          </a:xfrm>
          <a:prstGeom prst="rect">
            <a:avLst/>
          </a:prstGeom>
          <a:noFill/>
        </p:spPr>
        <p:txBody>
          <a:bodyPr wrap="square" rtlCol="0">
            <a:spAutoFit/>
          </a:bodyPr>
          <a:lstStyle/>
          <a:p>
            <a:pPr algn="r"/>
            <a:r>
              <a:rPr lang="en-US" sz="2000" b="1" dirty="0"/>
              <a:t>Principles of Justice</a:t>
            </a:r>
          </a:p>
          <a:p>
            <a:r>
              <a:rPr lang="en-US" sz="2400" b="1" dirty="0"/>
              <a:t>Checks and Balances</a:t>
            </a:r>
          </a:p>
          <a:p>
            <a:pPr algn="r"/>
            <a:r>
              <a:rPr lang="en-US" sz="2000" dirty="0"/>
              <a:t>What does it mean?</a:t>
            </a:r>
          </a:p>
          <a:p>
            <a:pPr algn="r"/>
            <a:r>
              <a:rPr lang="en-US" sz="2000" dirty="0"/>
              <a:t>Why is it important?</a:t>
            </a:r>
          </a:p>
          <a:p>
            <a:pPr algn="r"/>
            <a:r>
              <a:rPr lang="en-US" sz="2000" dirty="0"/>
              <a:t>How is it challenged or compromised?</a:t>
            </a:r>
          </a:p>
        </p:txBody>
      </p:sp>
      <p:pic>
        <p:nvPicPr>
          <p:cNvPr id="3" name="Picture 2" descr="Screen shot 2012-10-25 at 12.52.11 PM.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102" y="4891210"/>
            <a:ext cx="3714910" cy="192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7474159" y="11240"/>
            <a:ext cx="2123127" cy="137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shot 2012-10-25 at 12.45.41 PM.png">
            <a:hlinkClick r:id="rId5"/>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535723" y="2211093"/>
            <a:ext cx="3520289" cy="250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4" descr="Why don't Canada, Australia, and New Zealand abolish the monarchy and  become republics? - Quo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388" y="168812"/>
            <a:ext cx="3874022" cy="2905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4892" y="3252866"/>
            <a:ext cx="7899816" cy="2031325"/>
          </a:xfrm>
          <a:prstGeom prst="rect">
            <a:avLst/>
          </a:prstGeom>
          <a:noFill/>
        </p:spPr>
        <p:txBody>
          <a:bodyPr wrap="square" rtlCol="0">
            <a:spAutoFit/>
          </a:bodyPr>
          <a:lstStyle/>
          <a:p>
            <a:r>
              <a:rPr lang="en-US" dirty="0"/>
              <a:t>Checks and balances, a principle of government which separate branches are empowered to prevent actions by other branches and are induced to share power. Checks and balances are applied primarily to constitutional governments – Canada, the USA, Britain, France – where the rule of law is clearly outlined. </a:t>
            </a:r>
          </a:p>
          <a:p>
            <a:pPr algn="r"/>
            <a:r>
              <a:rPr lang="en-US" dirty="0"/>
              <a:t>‘</a:t>
            </a:r>
            <a:r>
              <a:rPr lang="en-US" b="1" dirty="0"/>
              <a:t>separation of powers?’</a:t>
            </a:r>
          </a:p>
          <a:p>
            <a:pPr algn="r"/>
            <a:endParaRPr lang="en-US" b="1" dirty="0"/>
          </a:p>
          <a:p>
            <a:pPr algn="ctr"/>
            <a:r>
              <a:rPr lang="en-US" b="1" dirty="0">
                <a:hlinkClick r:id="rId8"/>
              </a:rPr>
              <a:t>                                   Does Trump know this?</a:t>
            </a:r>
            <a:endParaRPr lang="en-US" b="1" dirty="0"/>
          </a:p>
        </p:txBody>
      </p:sp>
      <p:pic>
        <p:nvPicPr>
          <p:cNvPr id="10252" name="Picture 12" descr="Trump ignores Constitution in assertion that his 'authority is total' amid  coronavirus pandemic, legal experts say - The Washington Po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892" y="4465612"/>
            <a:ext cx="3656277" cy="20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474"/>
            <a:ext cx="12192000" cy="1631216"/>
          </a:xfrm>
          <a:prstGeom prst="rect">
            <a:avLst/>
          </a:prstGeom>
          <a:noFill/>
        </p:spPr>
        <p:txBody>
          <a:bodyPr wrap="square" rtlCol="0">
            <a:spAutoFit/>
          </a:bodyPr>
          <a:lstStyle/>
          <a:p>
            <a:pPr algn="r"/>
            <a:r>
              <a:rPr lang="en-US" sz="2000" b="1" dirty="0"/>
              <a:t>Principles of Justice</a:t>
            </a:r>
          </a:p>
          <a:p>
            <a:r>
              <a:rPr lang="en-US" sz="2000" b="1" dirty="0"/>
              <a:t>Sovereignty</a:t>
            </a:r>
          </a:p>
          <a:p>
            <a:pPr algn="r"/>
            <a:r>
              <a:rPr lang="en-US" sz="2000" dirty="0"/>
              <a:t>What dos it mean?</a:t>
            </a:r>
          </a:p>
          <a:p>
            <a:pPr algn="r"/>
            <a:r>
              <a:rPr lang="en-US" sz="2000" dirty="0"/>
              <a:t>Why is it important?</a:t>
            </a:r>
          </a:p>
          <a:p>
            <a:pPr algn="r"/>
            <a:r>
              <a:rPr lang="en-US" sz="2000" dirty="0"/>
              <a:t>How is it challenged or compromised?</a:t>
            </a:r>
          </a:p>
        </p:txBody>
      </p:sp>
      <p:pic>
        <p:nvPicPr>
          <p:cNvPr id="3" name="Picture 2" descr="Screen shot 2012-10-25 at 12.54.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082"/>
            <a:ext cx="8013700" cy="207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9372951" y="1949132"/>
            <a:ext cx="2329999" cy="2329999"/>
          </a:xfrm>
          <a:prstGeom prst="rect">
            <a:avLst/>
          </a:prstGeom>
        </p:spPr>
      </p:pic>
      <p:pic>
        <p:nvPicPr>
          <p:cNvPr id="5" name="Picture 4" descr="Screen shot 2012-10-25 at 12.55.26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095" y="3307420"/>
            <a:ext cx="5017237" cy="2941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hlinkClick r:id="rId6"/>
          </p:cNvPr>
          <p:cNvPicPr>
            <a:picLocks noChangeAspect="1"/>
          </p:cNvPicPr>
          <p:nvPr/>
        </p:nvPicPr>
        <p:blipFill>
          <a:blip r:embed="rId7"/>
          <a:stretch>
            <a:fillRect/>
          </a:stretch>
        </p:blipFill>
        <p:spPr>
          <a:xfrm>
            <a:off x="6636853" y="3114131"/>
            <a:ext cx="2496947" cy="3595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06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812"/>
            <a:ext cx="12192000" cy="707886"/>
          </a:xfrm>
          <a:prstGeom prst="rect">
            <a:avLst/>
          </a:prstGeom>
          <a:noFill/>
        </p:spPr>
        <p:txBody>
          <a:bodyPr wrap="square" rtlCol="0">
            <a:spAutoFit/>
          </a:bodyPr>
          <a:lstStyle/>
          <a:p>
            <a:pPr algn="r"/>
            <a:r>
              <a:rPr lang="en-US" sz="2000" b="1" dirty="0"/>
              <a:t>Principles of Justice</a:t>
            </a:r>
          </a:p>
          <a:p>
            <a:endParaRPr lang="en-US" sz="2000" b="1" dirty="0"/>
          </a:p>
        </p:txBody>
      </p:sp>
    </p:spTree>
    <p:extLst>
      <p:ext uri="{BB962C8B-B14F-4D97-AF65-F5344CB8AC3E}">
        <p14:creationId xmlns:p14="http://schemas.microsoft.com/office/powerpoint/2010/main" val="334420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686"/>
            <a:ext cx="12192000" cy="5724645"/>
          </a:xfrm>
          <a:prstGeom prst="rect">
            <a:avLst/>
          </a:prstGeom>
          <a:noFill/>
        </p:spPr>
        <p:txBody>
          <a:bodyPr wrap="square" rtlCol="0">
            <a:spAutoFit/>
          </a:bodyPr>
          <a:lstStyle/>
          <a:p>
            <a:r>
              <a:rPr lang="en-US" sz="2400" dirty="0">
                <a:latin typeface="Cambria"/>
                <a:cs typeface="Cambria"/>
              </a:rPr>
              <a:t>Defining Deviance and Crime</a:t>
            </a:r>
          </a:p>
          <a:p>
            <a:endParaRPr lang="en-US" dirty="0">
              <a:latin typeface="Cambria"/>
              <a:cs typeface="Cambria"/>
            </a:endParaRPr>
          </a:p>
          <a:p>
            <a:r>
              <a:rPr lang="en-US" b="1" dirty="0">
                <a:latin typeface="Cambria"/>
                <a:cs typeface="Cambria"/>
              </a:rPr>
              <a:t>Deviance</a:t>
            </a:r>
            <a:r>
              <a:rPr lang="en-US" dirty="0">
                <a:latin typeface="Cambria"/>
                <a:cs typeface="Cambria"/>
              </a:rPr>
              <a:t>: </a:t>
            </a:r>
            <a:r>
              <a:rPr lang="en-US" dirty="0" err="1">
                <a:latin typeface="Cambria"/>
                <a:cs typeface="Cambria"/>
              </a:rPr>
              <a:t>Behaviour</a:t>
            </a:r>
            <a:r>
              <a:rPr lang="en-US" dirty="0">
                <a:latin typeface="Cambria"/>
                <a:cs typeface="Cambria"/>
              </a:rPr>
              <a:t> which does not conform to society’s norms and values.</a:t>
            </a:r>
          </a:p>
          <a:p>
            <a:endParaRPr lang="en-US" dirty="0">
              <a:latin typeface="Cambria"/>
              <a:cs typeface="Cambria"/>
            </a:endParaRPr>
          </a:p>
          <a:p>
            <a:r>
              <a:rPr lang="en-US" b="1" dirty="0">
                <a:latin typeface="Cambria"/>
                <a:cs typeface="Cambria"/>
              </a:rPr>
              <a:t>Crime</a:t>
            </a:r>
            <a:r>
              <a:rPr lang="en-US" dirty="0">
                <a:latin typeface="Cambria"/>
                <a:cs typeface="Cambria"/>
              </a:rPr>
              <a:t>: An illegal act, or an omission of an act, or state of being  that is punishable by law. </a:t>
            </a:r>
          </a:p>
          <a:p>
            <a:pPr algn="r"/>
            <a:endParaRPr lang="en-US" dirty="0">
              <a:latin typeface="Cambria"/>
              <a:cs typeface="Cambria"/>
            </a:endParaRPr>
          </a:p>
          <a:p>
            <a:pPr algn="r"/>
            <a:r>
              <a:rPr lang="en-US" dirty="0">
                <a:latin typeface="Cambria"/>
                <a:cs typeface="Cambria"/>
              </a:rPr>
              <a:t>Some acts can be both deviant and criminal….</a:t>
            </a:r>
          </a:p>
          <a:p>
            <a:endParaRPr lang="en-US" dirty="0">
              <a:latin typeface="Cambria"/>
              <a:cs typeface="Cambria"/>
            </a:endParaRPr>
          </a:p>
          <a:p>
            <a:r>
              <a:rPr lang="en-US" dirty="0">
                <a:latin typeface="Cambria"/>
                <a:cs typeface="Cambria"/>
              </a:rPr>
              <a:t>Is deviance always illegal?</a:t>
            </a:r>
          </a:p>
          <a:p>
            <a:endParaRPr lang="en-US" dirty="0">
              <a:latin typeface="Cambria"/>
              <a:cs typeface="Cambria"/>
            </a:endParaRPr>
          </a:p>
          <a:p>
            <a:r>
              <a:rPr lang="en-US" dirty="0">
                <a:latin typeface="Cambria"/>
                <a:cs typeface="Cambria"/>
              </a:rPr>
              <a:t>Is crime always deviant?</a:t>
            </a:r>
          </a:p>
          <a:p>
            <a:r>
              <a:rPr lang="en-US" dirty="0">
                <a:latin typeface="Cambria"/>
                <a:cs typeface="Cambria"/>
              </a:rPr>
              <a:t> </a:t>
            </a:r>
          </a:p>
          <a:p>
            <a:r>
              <a:rPr lang="en-US" dirty="0">
                <a:latin typeface="Cambria"/>
                <a:cs typeface="Cambria"/>
              </a:rPr>
              <a:t>Whether an action is criminal or deviant depends on: </a:t>
            </a:r>
          </a:p>
          <a:p>
            <a:endParaRPr lang="en-US" dirty="0">
              <a:latin typeface="Cambria"/>
              <a:cs typeface="Cambria"/>
            </a:endParaRPr>
          </a:p>
          <a:p>
            <a:pPr marL="742950" lvl="1" indent="-285750">
              <a:buFont typeface="Arial"/>
              <a:buChar char="•"/>
            </a:pPr>
            <a:r>
              <a:rPr lang="en-US" dirty="0">
                <a:latin typeface="Cambria"/>
                <a:cs typeface="Cambria"/>
              </a:rPr>
              <a:t>Time</a:t>
            </a:r>
          </a:p>
          <a:p>
            <a:pPr marL="742950" lvl="1" indent="-285750">
              <a:buFont typeface="Arial"/>
              <a:buChar char="•"/>
            </a:pPr>
            <a:r>
              <a:rPr lang="en-US" dirty="0">
                <a:latin typeface="Cambria"/>
                <a:cs typeface="Cambria"/>
              </a:rPr>
              <a:t>Place</a:t>
            </a:r>
          </a:p>
          <a:p>
            <a:pPr marL="742950" lvl="1" indent="-285750">
              <a:buFont typeface="Arial"/>
              <a:buChar char="•"/>
            </a:pPr>
            <a:r>
              <a:rPr lang="en-US" dirty="0">
                <a:latin typeface="Cambria"/>
                <a:cs typeface="Cambria"/>
              </a:rPr>
              <a:t>Situation</a:t>
            </a:r>
          </a:p>
          <a:p>
            <a:pPr marL="742950" lvl="1" indent="-285750">
              <a:buFont typeface="Arial"/>
              <a:buChar char="•"/>
            </a:pPr>
            <a:r>
              <a:rPr lang="en-US" dirty="0">
                <a:latin typeface="Cambria"/>
                <a:cs typeface="Cambria"/>
              </a:rPr>
              <a:t>Culture</a:t>
            </a:r>
          </a:p>
          <a:p>
            <a:endParaRPr lang="en-US" dirty="0">
              <a:latin typeface="Cambria"/>
              <a:cs typeface="Cambria"/>
            </a:endParaRPr>
          </a:p>
          <a:p>
            <a:endParaRPr lang="en-US" dirty="0">
              <a:latin typeface="Cambria"/>
              <a:cs typeface="Cambria"/>
            </a:endParaRPr>
          </a:p>
        </p:txBody>
      </p:sp>
      <p:sp>
        <p:nvSpPr>
          <p:cNvPr id="5" name="TextBox 4"/>
          <p:cNvSpPr txBox="1"/>
          <p:nvPr/>
        </p:nvSpPr>
        <p:spPr>
          <a:xfrm>
            <a:off x="5862089" y="3402912"/>
            <a:ext cx="6747253" cy="2031325"/>
          </a:xfrm>
          <a:prstGeom prst="rect">
            <a:avLst/>
          </a:prstGeom>
          <a:noFill/>
        </p:spPr>
        <p:txBody>
          <a:bodyPr wrap="square" rtlCol="0">
            <a:spAutoFit/>
          </a:bodyPr>
          <a:lstStyle/>
          <a:p>
            <a:r>
              <a:rPr lang="en-US" dirty="0">
                <a:latin typeface="Cambria"/>
                <a:cs typeface="Cambria"/>
              </a:rPr>
              <a:t>Deviance and Social Context</a:t>
            </a:r>
          </a:p>
          <a:p>
            <a:pPr marL="285750" indent="-285750">
              <a:buFont typeface="Arial"/>
              <a:buChar char="•"/>
            </a:pPr>
            <a:r>
              <a:rPr lang="en-US" dirty="0">
                <a:latin typeface="Cambria"/>
                <a:cs typeface="Cambria"/>
              </a:rPr>
              <a:t>Variation in the very definition of ‘deviant </a:t>
            </a:r>
            <a:r>
              <a:rPr lang="en-US" dirty="0" err="1">
                <a:latin typeface="Cambria"/>
                <a:cs typeface="Cambria"/>
              </a:rPr>
              <a:t>behaviour</a:t>
            </a:r>
            <a:r>
              <a:rPr lang="en-US" dirty="0">
                <a:latin typeface="Cambria"/>
                <a:cs typeface="Cambria"/>
              </a:rPr>
              <a:t>’</a:t>
            </a:r>
          </a:p>
          <a:p>
            <a:pPr marL="1200150" lvl="2" indent="-285750">
              <a:buFont typeface="Arial"/>
              <a:buChar char="•"/>
            </a:pPr>
            <a:r>
              <a:rPr lang="en-US" dirty="0">
                <a:latin typeface="Cambria"/>
                <a:cs typeface="Cambria"/>
              </a:rPr>
              <a:t>between age groups </a:t>
            </a:r>
          </a:p>
          <a:p>
            <a:pPr marL="1200150" lvl="2" indent="-285750">
              <a:buFont typeface="Arial"/>
              <a:buChar char="•"/>
            </a:pPr>
            <a:r>
              <a:rPr lang="en-US" dirty="0">
                <a:latin typeface="Cambria"/>
                <a:cs typeface="Cambria"/>
              </a:rPr>
              <a:t>Economic/ Social status</a:t>
            </a:r>
          </a:p>
          <a:p>
            <a:pPr marL="1200150" lvl="2" indent="-285750">
              <a:buFont typeface="Arial"/>
              <a:buChar char="•"/>
            </a:pPr>
            <a:r>
              <a:rPr lang="en-US" dirty="0">
                <a:latin typeface="Cambria"/>
                <a:cs typeface="Cambria"/>
              </a:rPr>
              <a:t>between sexes (male/female)</a:t>
            </a:r>
          </a:p>
          <a:p>
            <a:pPr marL="1200150" lvl="2" indent="-285750">
              <a:buFont typeface="Arial"/>
              <a:buChar char="•"/>
            </a:pPr>
            <a:r>
              <a:rPr lang="en-US" dirty="0">
                <a:latin typeface="Cambria"/>
                <a:cs typeface="Cambria"/>
              </a:rPr>
              <a:t>Setting is important</a:t>
            </a:r>
          </a:p>
          <a:p>
            <a:pPr marL="1200150" lvl="2" indent="-285750">
              <a:buFont typeface="Arial"/>
              <a:buChar char="•"/>
            </a:pPr>
            <a:r>
              <a:rPr lang="en-US" dirty="0">
                <a:latin typeface="Cambria"/>
                <a:cs typeface="Cambria"/>
              </a:rPr>
              <a:t>Change of values/norms over time</a:t>
            </a:r>
          </a:p>
        </p:txBody>
      </p:sp>
    </p:spTree>
    <p:extLst>
      <p:ext uri="{BB962C8B-B14F-4D97-AF65-F5344CB8AC3E}">
        <p14:creationId xmlns:p14="http://schemas.microsoft.com/office/powerpoint/2010/main" val="168227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08"/>
          </a:xfrm>
          <a:prstGeom prst="rect">
            <a:avLst/>
          </a:prstGeom>
          <a:noFill/>
        </p:spPr>
        <p:txBody>
          <a:bodyPr wrap="square" rtlCol="0">
            <a:spAutoFit/>
          </a:bodyPr>
          <a:lstStyle/>
          <a:p>
            <a:r>
              <a:rPr lang="en-US" b="1" dirty="0"/>
              <a:t>Criminal Law</a:t>
            </a:r>
          </a:p>
          <a:p>
            <a:r>
              <a:rPr lang="en-US" dirty="0"/>
              <a:t> a set of rules legislated by the state in the name of society,  enforced by the state through threat or application of punishment</a:t>
            </a:r>
          </a:p>
          <a:p>
            <a:endParaRPr lang="en-US" b="1" dirty="0"/>
          </a:p>
          <a:p>
            <a:r>
              <a:rPr lang="en-US" b="1" dirty="0"/>
              <a:t>Four Characteristics of Criminal Law</a:t>
            </a:r>
          </a:p>
          <a:p>
            <a:endParaRPr lang="en-US" dirty="0"/>
          </a:p>
          <a:p>
            <a:pPr marL="857250" lvl="1" indent="-400050">
              <a:buFont typeface="+mj-lt"/>
              <a:buAutoNum type="romanLcPeriod"/>
            </a:pPr>
            <a:r>
              <a:rPr lang="en-US" b="1" dirty="0"/>
              <a:t>a political process? </a:t>
            </a:r>
          </a:p>
          <a:p>
            <a:pPr lvl="2"/>
            <a:r>
              <a:rPr lang="en-US" dirty="0"/>
              <a:t>					 what are problems with legislating (and regulating) moral standards? </a:t>
            </a:r>
          </a:p>
          <a:p>
            <a:pPr lvl="1"/>
            <a:r>
              <a:rPr lang="en-US" dirty="0"/>
              <a:t>			              consensus and conflict approaches – who benefits from existence and enforcement of law?</a:t>
            </a:r>
          </a:p>
          <a:p>
            <a:pPr lvl="1"/>
            <a:endParaRPr lang="en-US" dirty="0"/>
          </a:p>
          <a:p>
            <a:pPr marL="857250" lvl="1" indent="-400050">
              <a:buAutoNum type="romanLcPeriod" startAt="2"/>
            </a:pPr>
            <a:r>
              <a:rPr lang="en-US" b="1" dirty="0"/>
              <a:t>specificity</a:t>
            </a:r>
            <a:r>
              <a:rPr lang="en-US" dirty="0"/>
              <a:t> </a:t>
            </a:r>
          </a:p>
          <a:p>
            <a:pPr lvl="1"/>
            <a:r>
              <a:rPr lang="en-US" dirty="0"/>
              <a:t>		criminal law has two major objectives…..		</a:t>
            </a:r>
            <a:r>
              <a:rPr lang="en-US" b="1" dirty="0"/>
              <a:t>crime control </a:t>
            </a:r>
            <a:r>
              <a:rPr lang="en-US" dirty="0"/>
              <a:t>and the preservation of </a:t>
            </a:r>
            <a:r>
              <a:rPr lang="en-US" b="1" dirty="0"/>
              <a:t>due process</a:t>
            </a:r>
          </a:p>
          <a:p>
            <a:pPr lvl="1"/>
            <a:r>
              <a:rPr lang="en-US" b="1" dirty="0"/>
              <a:t>		</a:t>
            </a:r>
            <a:r>
              <a:rPr lang="en-US" dirty="0"/>
              <a:t>prohibited acts must be clearly specified, so to must the punishment</a:t>
            </a:r>
          </a:p>
          <a:p>
            <a:pPr lvl="1"/>
            <a:endParaRPr lang="en-US" b="1" dirty="0"/>
          </a:p>
          <a:p>
            <a:pPr marL="857250" lvl="1" indent="-400050">
              <a:buAutoNum type="romanLcPeriod" startAt="3"/>
            </a:pPr>
            <a:r>
              <a:rPr lang="en-US" b="1" dirty="0"/>
              <a:t>uniformity </a:t>
            </a:r>
          </a:p>
          <a:p>
            <a:pPr lvl="1"/>
            <a:r>
              <a:rPr lang="en-US" b="1" dirty="0"/>
              <a:t>		</a:t>
            </a:r>
            <a:r>
              <a:rPr lang="en-US" dirty="0"/>
              <a:t>equality? but, equity?</a:t>
            </a:r>
          </a:p>
          <a:p>
            <a:pPr lvl="1"/>
            <a:endParaRPr lang="en-US" dirty="0"/>
          </a:p>
          <a:p>
            <a:pPr marL="857250" lvl="1" indent="-400050">
              <a:buAutoNum type="romanLcPeriod" startAt="4"/>
            </a:pPr>
            <a:r>
              <a:rPr lang="en-US" b="1" dirty="0"/>
              <a:t>penal sanctions</a:t>
            </a:r>
          </a:p>
          <a:p>
            <a:pPr lvl="1"/>
            <a:r>
              <a:rPr lang="en-US" b="1" dirty="0"/>
              <a:t>		</a:t>
            </a:r>
            <a:r>
              <a:rPr lang="en-US" dirty="0"/>
              <a:t> the severity of the punishment reflects the seriousness of the crime?</a:t>
            </a:r>
          </a:p>
          <a:p>
            <a:pPr lvl="1"/>
            <a:endParaRPr lang="en-US" dirty="0"/>
          </a:p>
          <a:p>
            <a:pPr lvl="1"/>
            <a:r>
              <a:rPr lang="en-US" dirty="0"/>
              <a:t>				what’s important?		retribution?</a:t>
            </a:r>
          </a:p>
          <a:p>
            <a:pPr lvl="1"/>
            <a:r>
              <a:rPr lang="en-US" dirty="0"/>
              <a:t>							rehabilitation?</a:t>
            </a:r>
          </a:p>
          <a:p>
            <a:pPr lvl="1"/>
            <a:r>
              <a:rPr lang="en-US" dirty="0"/>
              <a:t>							restitution?</a:t>
            </a:r>
          </a:p>
          <a:p>
            <a:pPr lvl="1"/>
            <a:r>
              <a:rPr lang="en-US" b="1" dirty="0"/>
              <a:t>		</a:t>
            </a:r>
            <a:endParaRPr lang="en-US" dirty="0"/>
          </a:p>
        </p:txBody>
      </p:sp>
      <p:pic>
        <p:nvPicPr>
          <p:cNvPr id="2050" name="Picture 2" descr="How to Protect the Middle Class from Whopping Legal Bills | The Ty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683" y="3199229"/>
            <a:ext cx="3605676" cy="265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8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68000" cy="2123658"/>
          </a:xfrm>
          <a:prstGeom prst="rect">
            <a:avLst/>
          </a:prstGeom>
          <a:noFill/>
        </p:spPr>
        <p:txBody>
          <a:bodyPr wrap="square" rtlCol="0">
            <a:spAutoFit/>
          </a:bodyPr>
          <a:lstStyle/>
          <a:p>
            <a:r>
              <a:rPr lang="en-US" sz="2800" dirty="0">
                <a:latin typeface="Cambria"/>
                <a:cs typeface="Cambria"/>
              </a:rPr>
              <a:t>Elements of a Crime</a:t>
            </a:r>
          </a:p>
          <a:p>
            <a:endParaRPr lang="en-US" dirty="0">
              <a:latin typeface="Cambria"/>
              <a:cs typeface="Cambria"/>
            </a:endParaRPr>
          </a:p>
          <a:p>
            <a:r>
              <a:rPr lang="en-US" b="1" i="1" dirty="0" err="1">
                <a:cs typeface="Cambria"/>
              </a:rPr>
              <a:t>Actus</a:t>
            </a:r>
            <a:r>
              <a:rPr lang="en-US" b="1" i="1" dirty="0">
                <a:cs typeface="Cambria"/>
              </a:rPr>
              <a:t> Reus				</a:t>
            </a:r>
            <a:r>
              <a:rPr lang="en-US" b="1" dirty="0">
                <a:cs typeface="Cambria"/>
              </a:rPr>
              <a:t>	</a:t>
            </a:r>
            <a:r>
              <a:rPr lang="en-US" b="1" i="1" dirty="0">
                <a:cs typeface="Cambria"/>
              </a:rPr>
              <a:t>	</a:t>
            </a:r>
            <a:r>
              <a:rPr lang="en-US" b="1" i="1" dirty="0" err="1">
                <a:cs typeface="Cambria"/>
              </a:rPr>
              <a:t>Mens</a:t>
            </a:r>
            <a:r>
              <a:rPr lang="en-US" b="1" i="1" dirty="0">
                <a:cs typeface="Cambria"/>
              </a:rPr>
              <a:t> Rea		</a:t>
            </a:r>
          </a:p>
          <a:p>
            <a:pPr algn="r"/>
            <a:endParaRPr lang="en-US" b="1" dirty="0">
              <a:latin typeface="Cambria"/>
              <a:cs typeface="Cambria"/>
            </a:endParaRPr>
          </a:p>
          <a:p>
            <a:pPr algn="r"/>
            <a:endParaRPr lang="en-US" b="1" dirty="0">
              <a:latin typeface="Cambria"/>
              <a:cs typeface="Cambria"/>
            </a:endParaRPr>
          </a:p>
          <a:p>
            <a:pPr algn="r"/>
            <a:r>
              <a:rPr lang="en-US" sz="3200" b="1" dirty="0">
                <a:latin typeface="Cambria"/>
                <a:cs typeface="Cambria"/>
              </a:rPr>
              <a:t>+</a:t>
            </a:r>
            <a:r>
              <a:rPr lang="en-US" b="1" dirty="0">
                <a:latin typeface="Cambria"/>
                <a:cs typeface="Cambria"/>
              </a:rPr>
              <a:t>			 		</a:t>
            </a:r>
            <a:r>
              <a:rPr lang="en-US" sz="2800" b="1" dirty="0">
                <a:latin typeface="Cambria"/>
                <a:cs typeface="Cambria"/>
              </a:rPr>
              <a:t>=</a:t>
            </a:r>
            <a:r>
              <a:rPr lang="en-US" b="1" dirty="0">
                <a:latin typeface="Cambria"/>
                <a:cs typeface="Cambria"/>
              </a:rPr>
              <a:t>	</a:t>
            </a:r>
            <a:r>
              <a:rPr lang="en-US" b="1" dirty="0">
                <a:cs typeface="Cambria"/>
              </a:rPr>
              <a:t>Crime</a:t>
            </a:r>
            <a:endParaRPr lang="en-US" b="1" i="1" dirty="0">
              <a:cs typeface="Cambria"/>
            </a:endParaRPr>
          </a:p>
        </p:txBody>
      </p:sp>
      <p:sp>
        <p:nvSpPr>
          <p:cNvPr id="3" name="TextBox 2"/>
          <p:cNvSpPr txBox="1"/>
          <p:nvPr/>
        </p:nvSpPr>
        <p:spPr>
          <a:xfrm>
            <a:off x="0" y="1077218"/>
            <a:ext cx="3742006" cy="923330"/>
          </a:xfrm>
          <a:prstGeom prst="rect">
            <a:avLst/>
          </a:prstGeom>
          <a:noFill/>
        </p:spPr>
        <p:txBody>
          <a:bodyPr wrap="square" rtlCol="0">
            <a:spAutoFit/>
          </a:bodyPr>
          <a:lstStyle/>
          <a:p>
            <a:r>
              <a:rPr lang="en-US" i="1" dirty="0">
                <a:cs typeface="Cambria"/>
              </a:rPr>
              <a:t>‘the guilty act’</a:t>
            </a:r>
            <a:r>
              <a:rPr lang="en-US" dirty="0">
                <a:cs typeface="Cambria"/>
              </a:rPr>
              <a:t> – demonstrates a voluntary action, omission, or state of being is that prohibited by law</a:t>
            </a:r>
            <a:endParaRPr lang="en-US" i="1" dirty="0">
              <a:cs typeface="Cambria"/>
            </a:endParaRPr>
          </a:p>
        </p:txBody>
      </p:sp>
      <p:sp>
        <p:nvSpPr>
          <p:cNvPr id="4" name="TextBox 3"/>
          <p:cNvSpPr txBox="1"/>
          <p:nvPr/>
        </p:nvSpPr>
        <p:spPr>
          <a:xfrm>
            <a:off x="6411871" y="1077218"/>
            <a:ext cx="2506350" cy="1754327"/>
          </a:xfrm>
          <a:prstGeom prst="rect">
            <a:avLst/>
          </a:prstGeom>
          <a:noFill/>
        </p:spPr>
        <p:txBody>
          <a:bodyPr wrap="square" rtlCol="0">
            <a:spAutoFit/>
          </a:bodyPr>
          <a:lstStyle/>
          <a:p>
            <a:r>
              <a:rPr lang="en-US" i="1" dirty="0">
                <a:cs typeface="Cambria"/>
              </a:rPr>
              <a:t>‘the guilty mind’ </a:t>
            </a:r>
            <a:r>
              <a:rPr lang="en-US" dirty="0">
                <a:cs typeface="Cambria"/>
              </a:rPr>
              <a:t>– demonstrates that the act was intentional, knowing, negligent, reckless, or willfully blind</a:t>
            </a:r>
            <a:endParaRPr lang="en-US" i="1" dirty="0">
              <a:cs typeface="Cambria"/>
            </a:endParaRPr>
          </a:p>
        </p:txBody>
      </p:sp>
      <p:sp>
        <p:nvSpPr>
          <p:cNvPr id="6" name="TextBox 5"/>
          <p:cNvSpPr txBox="1"/>
          <p:nvPr/>
        </p:nvSpPr>
        <p:spPr>
          <a:xfrm>
            <a:off x="0" y="2974270"/>
            <a:ext cx="12192000" cy="3139321"/>
          </a:xfrm>
          <a:prstGeom prst="rect">
            <a:avLst/>
          </a:prstGeom>
          <a:noFill/>
        </p:spPr>
        <p:txBody>
          <a:bodyPr wrap="square" rtlCol="0">
            <a:spAutoFit/>
          </a:bodyPr>
          <a:lstStyle/>
          <a:p>
            <a:r>
              <a:rPr lang="en-US" b="1" dirty="0">
                <a:cs typeface="Cambria"/>
              </a:rPr>
              <a:t>Intent:</a:t>
            </a:r>
            <a:r>
              <a:rPr lang="en-US" dirty="0">
                <a:cs typeface="Cambria"/>
              </a:rPr>
              <a:t> </a:t>
            </a:r>
          </a:p>
          <a:p>
            <a:pPr marL="285750" indent="-285750">
              <a:buFont typeface="Arial"/>
              <a:buChar char="•"/>
            </a:pPr>
            <a:r>
              <a:rPr lang="en-US" dirty="0">
                <a:cs typeface="Cambria"/>
              </a:rPr>
              <a:t>a state of mind in which someone desires to carry out a wrongful action, knows what the results will be, and is reckless regarding the consequences.</a:t>
            </a:r>
          </a:p>
          <a:p>
            <a:pPr lvl="1"/>
            <a:endParaRPr lang="en-US" b="1" dirty="0">
              <a:cs typeface="Cambria"/>
            </a:endParaRPr>
          </a:p>
          <a:p>
            <a:r>
              <a:rPr lang="en-US" b="1" dirty="0">
                <a:cs typeface="Cambria"/>
              </a:rPr>
              <a:t>general intent: </a:t>
            </a:r>
            <a:r>
              <a:rPr lang="en-US" dirty="0">
                <a:cs typeface="Cambria"/>
              </a:rPr>
              <a:t>the desire to commit a wrongful act, with no ulterior motive/ purpose</a:t>
            </a:r>
          </a:p>
          <a:p>
            <a:pPr lvl="1"/>
            <a:endParaRPr lang="en-US" b="1" dirty="0">
              <a:cs typeface="Cambria"/>
            </a:endParaRPr>
          </a:p>
          <a:p>
            <a:r>
              <a:rPr lang="en-US" b="1" dirty="0">
                <a:cs typeface="Cambria"/>
              </a:rPr>
              <a:t>specific intent: </a:t>
            </a:r>
            <a:r>
              <a:rPr lang="en-US" dirty="0">
                <a:cs typeface="Cambria"/>
              </a:rPr>
              <a:t>the desire to commit one wrongful act for the sake of accomplishing another</a:t>
            </a:r>
          </a:p>
          <a:p>
            <a:endParaRPr lang="en-US" dirty="0">
              <a:cs typeface="Cambria"/>
            </a:endParaRPr>
          </a:p>
          <a:p>
            <a:r>
              <a:rPr lang="en-US" dirty="0">
                <a:cs typeface="Cambria"/>
              </a:rPr>
              <a:t>Note that </a:t>
            </a:r>
            <a:r>
              <a:rPr lang="en-US" b="1" i="1" dirty="0">
                <a:cs typeface="Cambria"/>
              </a:rPr>
              <a:t>intent</a:t>
            </a:r>
            <a:r>
              <a:rPr lang="en-US" dirty="0">
                <a:cs typeface="Cambria"/>
              </a:rPr>
              <a:t> is not the same as </a:t>
            </a:r>
            <a:r>
              <a:rPr lang="en-US" b="1" i="1" dirty="0">
                <a:cs typeface="Cambria"/>
              </a:rPr>
              <a:t>motive</a:t>
            </a:r>
            <a:r>
              <a:rPr lang="en-US" i="1" dirty="0">
                <a:cs typeface="Cambria"/>
              </a:rPr>
              <a:t>. </a:t>
            </a:r>
            <a:r>
              <a:rPr lang="en-US" b="1" i="1" dirty="0">
                <a:cs typeface="Cambria"/>
              </a:rPr>
              <a:t>Intent</a:t>
            </a:r>
            <a:r>
              <a:rPr lang="en-US" dirty="0">
                <a:cs typeface="Cambria"/>
              </a:rPr>
              <a:t> involves the anticipated direct outcome of an act, in the specific and general sense. </a:t>
            </a:r>
            <a:r>
              <a:rPr lang="en-US" b="1" i="1" dirty="0">
                <a:cs typeface="Cambria"/>
              </a:rPr>
              <a:t>Motive</a:t>
            </a:r>
            <a:r>
              <a:rPr lang="en-US" dirty="0">
                <a:cs typeface="Cambria"/>
              </a:rPr>
              <a:t> on the other hand, is the underlying rationale (</a:t>
            </a:r>
            <a:r>
              <a:rPr lang="en-US" b="1" dirty="0">
                <a:cs typeface="Cambria"/>
              </a:rPr>
              <a:t>reason</a:t>
            </a:r>
            <a:r>
              <a:rPr lang="en-US" dirty="0">
                <a:cs typeface="Cambria"/>
              </a:rPr>
              <a:t>) for committing a crime. </a:t>
            </a:r>
            <a:r>
              <a:rPr lang="en-US" u="sng" dirty="0">
                <a:cs typeface="Cambria"/>
              </a:rPr>
              <a:t>While a motive may be useful evidence in a trial, it is not one of the elements of the offence that the Crown must prove in order to convict the accused.</a:t>
            </a:r>
            <a:endParaRPr lang="en-US" i="1" u="sng" dirty="0">
              <a:cs typeface="Cambria"/>
            </a:endParaRPr>
          </a:p>
        </p:txBody>
      </p:sp>
    </p:spTree>
    <p:extLst>
      <p:ext uri="{BB962C8B-B14F-4D97-AF65-F5344CB8AC3E}">
        <p14:creationId xmlns:p14="http://schemas.microsoft.com/office/powerpoint/2010/main" val="193495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8482818" cy="7448193"/>
          </a:xfrm>
          <a:prstGeom prst="rect">
            <a:avLst/>
          </a:prstGeom>
          <a:noFill/>
        </p:spPr>
        <p:txBody>
          <a:bodyPr wrap="square" rtlCol="0">
            <a:spAutoFit/>
          </a:bodyPr>
          <a:lstStyle/>
          <a:p>
            <a:r>
              <a:rPr lang="en-US" sz="2800" b="1" dirty="0">
                <a:cs typeface="Cambria"/>
              </a:rPr>
              <a:t>Criminal Code of Canada</a:t>
            </a:r>
          </a:p>
          <a:p>
            <a:r>
              <a:rPr lang="en-US" b="1" dirty="0">
                <a:cs typeface="Cambria"/>
              </a:rPr>
              <a:t>Section 91 (27) Constitution Act, 1867</a:t>
            </a:r>
          </a:p>
          <a:p>
            <a:r>
              <a:rPr lang="en-US" b="1" dirty="0">
                <a:cs typeface="Cambria"/>
              </a:rPr>
              <a:t>1892 – </a:t>
            </a:r>
            <a:r>
              <a:rPr lang="en-US" b="1" i="1" dirty="0">
                <a:cs typeface="Cambria"/>
              </a:rPr>
              <a:t>Criminal Code of Canada </a:t>
            </a:r>
            <a:r>
              <a:rPr lang="en-US" b="1" dirty="0">
                <a:cs typeface="Cambria"/>
              </a:rPr>
              <a:t>enacted.</a:t>
            </a:r>
          </a:p>
          <a:p>
            <a:r>
              <a:rPr lang="en-US" b="1" dirty="0">
                <a:cs typeface="Cambria"/>
              </a:rPr>
              <a:t>1955 – Reduced from 1100 sections to 753</a:t>
            </a:r>
          </a:p>
          <a:p>
            <a:r>
              <a:rPr lang="en-US" b="1" dirty="0">
                <a:cs typeface="Cambria"/>
              </a:rPr>
              <a:t>1986 – Revised draft to make less complicated</a:t>
            </a:r>
          </a:p>
          <a:p>
            <a:r>
              <a:rPr lang="en-US" b="1" dirty="0">
                <a:cs typeface="Cambria"/>
              </a:rPr>
              <a:t>	      Parliament failed to implement revisions</a:t>
            </a:r>
          </a:p>
          <a:p>
            <a:endParaRPr lang="en-US" b="1" dirty="0">
              <a:cs typeface="Cambria"/>
            </a:endParaRPr>
          </a:p>
          <a:p>
            <a:pPr marL="285750" indent="-285750">
              <a:buFont typeface="Arial"/>
              <a:buChar char="•"/>
            </a:pPr>
            <a:r>
              <a:rPr lang="en-US" dirty="0">
                <a:cs typeface="Cambria"/>
              </a:rPr>
              <a:t>A federal statute that contains the majority of the criminal laws passed by </a:t>
            </a:r>
            <a:r>
              <a:rPr lang="en-US" b="1" dirty="0">
                <a:cs typeface="Cambria"/>
              </a:rPr>
              <a:t>Parliament</a:t>
            </a:r>
            <a:r>
              <a:rPr lang="en-US" dirty="0">
                <a:cs typeface="Cambria"/>
              </a:rPr>
              <a:t>.</a:t>
            </a:r>
          </a:p>
          <a:p>
            <a:pPr marL="285750" indent="-285750">
              <a:buFont typeface="Arial"/>
              <a:buChar char="•"/>
            </a:pPr>
            <a:endParaRPr lang="en-US" dirty="0">
              <a:cs typeface="Cambria"/>
            </a:endParaRPr>
          </a:p>
          <a:p>
            <a:pPr marL="285750" indent="-285750">
              <a:buFont typeface="Arial"/>
              <a:buChar char="•"/>
            </a:pPr>
            <a:r>
              <a:rPr lang="en-US" dirty="0">
                <a:cs typeface="Cambria"/>
              </a:rPr>
              <a:t>The </a:t>
            </a:r>
            <a:r>
              <a:rPr lang="en-US" b="1" i="1" dirty="0">
                <a:cs typeface="Cambria"/>
              </a:rPr>
              <a:t>Criminal Code</a:t>
            </a:r>
            <a:r>
              <a:rPr lang="en-US" b="1" dirty="0">
                <a:cs typeface="Cambria"/>
              </a:rPr>
              <a:t> </a:t>
            </a:r>
            <a:r>
              <a:rPr lang="en-US" dirty="0">
                <a:cs typeface="Cambria"/>
              </a:rPr>
              <a:t>lists not only the offences, but also the sentences to be imposed and the procedures to follow when trying those accused of crimes.</a:t>
            </a:r>
          </a:p>
          <a:p>
            <a:pPr marL="285750" indent="-285750">
              <a:buFont typeface="Arial"/>
              <a:buChar char="•"/>
            </a:pPr>
            <a:endParaRPr lang="en-US" dirty="0">
              <a:cs typeface="Cambria"/>
            </a:endParaRPr>
          </a:p>
          <a:p>
            <a:pPr marL="285750" indent="-285750">
              <a:buFont typeface="Arial"/>
              <a:buChar char="•"/>
            </a:pPr>
            <a:r>
              <a:rPr lang="en-US" dirty="0">
                <a:cs typeface="Cambria"/>
              </a:rPr>
              <a:t>The </a:t>
            </a:r>
            <a:r>
              <a:rPr lang="en-US" b="1" i="1" dirty="0">
                <a:cs typeface="Cambria"/>
              </a:rPr>
              <a:t>Code </a:t>
            </a:r>
            <a:r>
              <a:rPr lang="en-US" dirty="0">
                <a:cs typeface="Cambria"/>
              </a:rPr>
              <a:t> is meant to reflect the social values of the majority of Canadians.</a:t>
            </a:r>
          </a:p>
          <a:p>
            <a:pPr marL="285750" indent="-285750">
              <a:buFont typeface="Arial"/>
              <a:buChar char="•"/>
            </a:pPr>
            <a:endParaRPr lang="en-US" dirty="0">
              <a:cs typeface="Cambria"/>
            </a:endParaRPr>
          </a:p>
          <a:p>
            <a:pPr marL="285750" indent="-285750">
              <a:buFont typeface="Arial"/>
              <a:buChar char="•"/>
            </a:pPr>
            <a:r>
              <a:rPr lang="en-US" dirty="0">
                <a:cs typeface="Cambria"/>
              </a:rPr>
              <a:t>Parliament may </a:t>
            </a:r>
            <a:r>
              <a:rPr lang="en-US" b="1" dirty="0">
                <a:cs typeface="Cambria"/>
              </a:rPr>
              <a:t>amend</a:t>
            </a:r>
            <a:r>
              <a:rPr lang="en-US" dirty="0">
                <a:cs typeface="Cambria"/>
              </a:rPr>
              <a:t> the </a:t>
            </a:r>
            <a:r>
              <a:rPr lang="en-US" b="1" i="1" dirty="0">
                <a:cs typeface="Cambria"/>
              </a:rPr>
              <a:t>Code</a:t>
            </a:r>
            <a:r>
              <a:rPr lang="en-US" dirty="0">
                <a:cs typeface="Cambria"/>
              </a:rPr>
              <a:t> to reflect the change in values or to ensure the protection of Canadian society. More often, however, the Courts (the Sup. Court) have struck down laws that infringe on Charter Rights of Canadians…..</a:t>
            </a:r>
          </a:p>
          <a:p>
            <a:pPr marL="3028950" lvl="6" indent="-285750">
              <a:buFont typeface="Arial"/>
              <a:buChar char="•"/>
            </a:pPr>
            <a:r>
              <a:rPr lang="en-US" dirty="0">
                <a:cs typeface="Cambria"/>
              </a:rPr>
              <a:t>this is a contentious issue, some argue ‘political,’ and that ‘judicial activism’ has taken precedence over the role parliamentarians should serve vis-à-vis the law</a:t>
            </a:r>
          </a:p>
          <a:p>
            <a:pPr marL="3028950" lvl="6" indent="-285750">
              <a:buFont typeface="Arial"/>
              <a:buChar char="•"/>
            </a:pPr>
            <a:r>
              <a:rPr lang="en-US" dirty="0">
                <a:cs typeface="Cambria"/>
              </a:rPr>
              <a:t>but – politicians would rather not deal with contentious issues – why?</a:t>
            </a:r>
          </a:p>
          <a:p>
            <a:r>
              <a:rPr lang="en-US" dirty="0">
                <a:cs typeface="Cambria"/>
              </a:rPr>
              <a:t>Canadian Criminal Code: </a:t>
            </a:r>
          </a:p>
          <a:p>
            <a:r>
              <a:rPr lang="en-US" dirty="0">
                <a:cs typeface="Cambria"/>
                <a:hlinkClick r:id="rId2"/>
              </a:rPr>
              <a:t>http://laws-lois.justice.gc.ca/eng/acts/C-46/</a:t>
            </a:r>
            <a:r>
              <a:rPr lang="en-US" dirty="0">
                <a:cs typeface="Cambria"/>
              </a:rPr>
              <a:t> </a:t>
            </a:r>
          </a:p>
          <a:p>
            <a:endParaRPr lang="en-US" dirty="0">
              <a:latin typeface="Cambria"/>
              <a:cs typeface="Cambria"/>
            </a:endParaRPr>
          </a:p>
        </p:txBody>
      </p:sp>
      <p:pic>
        <p:nvPicPr>
          <p:cNvPr id="3" name="Picture 2"/>
          <p:cNvPicPr>
            <a:picLocks noChangeAspect="1"/>
          </p:cNvPicPr>
          <p:nvPr/>
        </p:nvPicPr>
        <p:blipFill>
          <a:blip r:embed="rId3"/>
          <a:stretch>
            <a:fillRect/>
          </a:stretch>
        </p:blipFill>
        <p:spPr>
          <a:xfrm>
            <a:off x="8482818" y="493302"/>
            <a:ext cx="3505200" cy="5715000"/>
          </a:xfrm>
          <a:prstGeom prst="rect">
            <a:avLst/>
          </a:prstGeom>
        </p:spPr>
      </p:pic>
    </p:spTree>
    <p:extLst>
      <p:ext uri="{BB962C8B-B14F-4D97-AF65-F5344CB8AC3E}">
        <p14:creationId xmlns:p14="http://schemas.microsoft.com/office/powerpoint/2010/main" val="33731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500"/>
            <a:ext cx="12070080" cy="6524863"/>
          </a:xfrm>
          <a:prstGeom prst="rect">
            <a:avLst/>
          </a:prstGeom>
          <a:noFill/>
        </p:spPr>
        <p:txBody>
          <a:bodyPr wrap="square" rtlCol="0">
            <a:spAutoFit/>
          </a:bodyPr>
          <a:lstStyle/>
          <a:p>
            <a:r>
              <a:rPr lang="en-US" sz="2800" dirty="0">
                <a:latin typeface="Cambria"/>
                <a:cs typeface="Cambria"/>
              </a:rPr>
              <a:t>Summary Conviction vs. Indictable Offences</a:t>
            </a:r>
          </a:p>
          <a:p>
            <a:endParaRPr lang="en-US" sz="1000" dirty="0">
              <a:latin typeface="Cambria"/>
              <a:cs typeface="Cambria"/>
            </a:endParaRPr>
          </a:p>
          <a:p>
            <a:r>
              <a:rPr lang="en-US" b="1" dirty="0">
                <a:latin typeface="Cambria"/>
                <a:cs typeface="Cambria"/>
              </a:rPr>
              <a:t>Summary Conviction Offence:</a:t>
            </a:r>
          </a:p>
          <a:p>
            <a:r>
              <a:rPr lang="en-US" dirty="0">
                <a:latin typeface="Cambria"/>
                <a:cs typeface="Cambria"/>
              </a:rPr>
              <a:t>a minor criminal offence with less severe punishments, which is usually tried soon after the charge is laid (summarily) without a preliminary hearing or jury</a:t>
            </a:r>
          </a:p>
          <a:p>
            <a:r>
              <a:rPr lang="en-US" dirty="0">
                <a:latin typeface="Cambria"/>
                <a:cs typeface="Cambria"/>
              </a:rPr>
              <a:t>				</a:t>
            </a:r>
          </a:p>
          <a:p>
            <a:pPr algn="r"/>
            <a:r>
              <a:rPr lang="en-US" dirty="0">
                <a:latin typeface="Cambria"/>
                <a:cs typeface="Cambria"/>
              </a:rPr>
              <a:t>Ex. heckling or bullying; soliciting prostitution; causing a public disturbance; speeding ticket </a:t>
            </a:r>
          </a:p>
          <a:p>
            <a:pPr marL="285750" indent="-285750">
              <a:buFont typeface="Arial"/>
              <a:buChar char="•"/>
            </a:pPr>
            <a:r>
              <a:rPr lang="en-US" dirty="0">
                <a:latin typeface="Cambria"/>
                <a:cs typeface="Cambria"/>
              </a:rPr>
              <a:t>there is a 6 month limitation period for laying a charge for a summary conviction offence</a:t>
            </a:r>
          </a:p>
          <a:p>
            <a:endParaRPr lang="en-US" sz="1000" dirty="0">
              <a:latin typeface="Cambria"/>
              <a:cs typeface="Cambria"/>
            </a:endParaRPr>
          </a:p>
          <a:p>
            <a:r>
              <a:rPr lang="en-US" b="1" dirty="0">
                <a:latin typeface="Cambria"/>
                <a:cs typeface="Cambria"/>
              </a:rPr>
              <a:t>Indictable Offence:</a:t>
            </a:r>
          </a:p>
          <a:p>
            <a:r>
              <a:rPr lang="en-US" dirty="0">
                <a:latin typeface="Cambria"/>
                <a:cs typeface="Cambria"/>
              </a:rPr>
              <a:t>a serious offence with a severe penalty, proceeding by way of a formal court document called an indictment. the </a:t>
            </a:r>
            <a:r>
              <a:rPr lang="en-US" i="1" dirty="0">
                <a:latin typeface="Cambria"/>
                <a:cs typeface="Cambria"/>
              </a:rPr>
              <a:t>Criminal Code </a:t>
            </a:r>
            <a:r>
              <a:rPr lang="en-US" dirty="0">
                <a:latin typeface="Cambria"/>
                <a:cs typeface="Cambria"/>
              </a:rPr>
              <a:t>sets a maximum penalty for each offence.</a:t>
            </a:r>
          </a:p>
          <a:p>
            <a:pPr algn="r"/>
            <a:r>
              <a:rPr lang="en-US" dirty="0">
                <a:latin typeface="Cambria"/>
                <a:cs typeface="Cambria"/>
              </a:rPr>
              <a:t>Ex. robbery, murder, breaking and entering, assault, </a:t>
            </a:r>
          </a:p>
          <a:p>
            <a:pPr marL="285750" indent="-285750">
              <a:buFont typeface="Arial"/>
              <a:buChar char="•"/>
            </a:pPr>
            <a:r>
              <a:rPr lang="en-US" dirty="0">
                <a:latin typeface="Cambria"/>
                <a:cs typeface="Cambria"/>
              </a:rPr>
              <a:t>there is no </a:t>
            </a:r>
            <a:r>
              <a:rPr lang="en-US" b="1" dirty="0">
                <a:latin typeface="Cambria"/>
                <a:cs typeface="Cambria"/>
              </a:rPr>
              <a:t>statute of limitations </a:t>
            </a:r>
            <a:r>
              <a:rPr lang="en-US" dirty="0">
                <a:latin typeface="Cambria"/>
                <a:cs typeface="Cambria"/>
              </a:rPr>
              <a:t>(time limit) for laying a charge of an indictable offence</a:t>
            </a:r>
          </a:p>
          <a:p>
            <a:endParaRPr lang="en-US" dirty="0">
              <a:latin typeface="Cambria"/>
              <a:cs typeface="Cambria"/>
            </a:endParaRPr>
          </a:p>
          <a:p>
            <a:pPr marL="285750" indent="-285750">
              <a:buFont typeface="Arial"/>
              <a:buChar char="•"/>
            </a:pPr>
            <a:r>
              <a:rPr lang="en-US" dirty="0">
                <a:latin typeface="Cambria"/>
                <a:cs typeface="Cambria"/>
              </a:rPr>
              <a:t>For serious indictable offences, the accused can choose whether to be tried by a prov. Court judge alone, by a judge of the superior court of the province or territory alone, or by a judge of the higher court with a jury.</a:t>
            </a:r>
          </a:p>
          <a:p>
            <a:endParaRPr lang="en-US" sz="1000" dirty="0">
              <a:latin typeface="Cambria"/>
              <a:cs typeface="Cambria"/>
            </a:endParaRPr>
          </a:p>
          <a:p>
            <a:r>
              <a:rPr lang="en-US" b="1" dirty="0">
                <a:latin typeface="Cambria"/>
                <a:cs typeface="Cambria"/>
              </a:rPr>
              <a:t>Hybrid Offence:</a:t>
            </a:r>
          </a:p>
          <a:p>
            <a:r>
              <a:rPr lang="en-US" dirty="0">
                <a:latin typeface="Cambria"/>
                <a:cs typeface="Cambria"/>
              </a:rPr>
              <a:t>a criminal offence proceeding by way of a summary conviction or an indictable offence; the Crown decides which way to proceed. the Crown often bases its decision on the previous record of the accused.</a:t>
            </a:r>
          </a:p>
          <a:p>
            <a:endParaRPr lang="en-US" dirty="0">
              <a:latin typeface="Cambria"/>
              <a:cs typeface="Cambria"/>
            </a:endParaRPr>
          </a:p>
          <a:p>
            <a:pPr algn="r"/>
            <a:r>
              <a:rPr lang="en-US" dirty="0">
                <a:latin typeface="Cambria"/>
                <a:cs typeface="Cambria"/>
              </a:rPr>
              <a:t>Ex. impaired driving, assault, public mischief, and theft under $5000</a:t>
            </a:r>
          </a:p>
          <a:p>
            <a:pPr algn="r"/>
            <a:r>
              <a:rPr lang="en-US" dirty="0">
                <a:latin typeface="Cambria"/>
                <a:cs typeface="Cambria"/>
              </a:rPr>
              <a:t>penalties vary…..from two years imprisonment to 10 years</a:t>
            </a:r>
          </a:p>
        </p:txBody>
      </p:sp>
    </p:spTree>
    <p:extLst>
      <p:ext uri="{BB962C8B-B14F-4D97-AF65-F5344CB8AC3E}">
        <p14:creationId xmlns:p14="http://schemas.microsoft.com/office/powerpoint/2010/main" val="151590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9434" y="384779"/>
            <a:ext cx="4572000" cy="1754327"/>
          </a:xfrm>
          <a:prstGeom prst="rect">
            <a:avLst/>
          </a:prstGeom>
        </p:spPr>
        <p:txBody>
          <a:bodyPr>
            <a:spAutoFit/>
          </a:bodyPr>
          <a:lstStyle/>
          <a:p>
            <a:r>
              <a:rPr lang="en-US" b="1" dirty="0">
                <a:latin typeface="Cambria"/>
                <a:cs typeface="Cambria"/>
              </a:rPr>
              <a:t>Identify:</a:t>
            </a:r>
          </a:p>
          <a:p>
            <a:pPr marL="742950" lvl="1" indent="-285750">
              <a:buFont typeface="Arial"/>
              <a:buChar char="•"/>
            </a:pPr>
            <a:r>
              <a:rPr lang="en-US" b="1" i="1" dirty="0" err="1">
                <a:latin typeface="Cambria"/>
                <a:cs typeface="Cambria"/>
              </a:rPr>
              <a:t>Mens</a:t>
            </a:r>
            <a:r>
              <a:rPr lang="en-US" b="1" i="1" dirty="0">
                <a:latin typeface="Cambria"/>
                <a:cs typeface="Cambria"/>
              </a:rPr>
              <a:t> Rea </a:t>
            </a:r>
            <a:r>
              <a:rPr lang="en-US" dirty="0">
                <a:latin typeface="Cambria"/>
                <a:cs typeface="Cambria"/>
              </a:rPr>
              <a:t>(intent/knowledge/recklessness)</a:t>
            </a:r>
          </a:p>
          <a:p>
            <a:pPr marL="742950" lvl="1" indent="-285750">
              <a:buFont typeface="Arial"/>
              <a:buChar char="•"/>
            </a:pPr>
            <a:r>
              <a:rPr lang="en-US" b="1" i="1" dirty="0" err="1">
                <a:latin typeface="Cambria"/>
                <a:cs typeface="Cambria"/>
              </a:rPr>
              <a:t>Actus</a:t>
            </a:r>
            <a:r>
              <a:rPr lang="en-US" b="1" i="1" dirty="0">
                <a:latin typeface="Cambria"/>
                <a:cs typeface="Cambria"/>
              </a:rPr>
              <a:t> Reus </a:t>
            </a:r>
            <a:r>
              <a:rPr lang="en-US" dirty="0">
                <a:latin typeface="Cambria"/>
                <a:cs typeface="Cambria"/>
              </a:rPr>
              <a:t>(action/omission/state of being)</a:t>
            </a:r>
          </a:p>
          <a:p>
            <a:pPr marL="742950" lvl="1" indent="-285750">
              <a:buFont typeface="Arial"/>
              <a:buChar char="•"/>
            </a:pPr>
            <a:r>
              <a:rPr lang="en-US" b="1" dirty="0">
                <a:latin typeface="Cambria"/>
                <a:cs typeface="Cambria"/>
              </a:rPr>
              <a:t>Punishment</a:t>
            </a:r>
          </a:p>
        </p:txBody>
      </p:sp>
      <p:sp>
        <p:nvSpPr>
          <p:cNvPr id="4" name="Rectangle 3"/>
          <p:cNvSpPr/>
          <p:nvPr/>
        </p:nvSpPr>
        <p:spPr>
          <a:xfrm>
            <a:off x="1524000" y="15447"/>
            <a:ext cx="9144000" cy="369332"/>
          </a:xfrm>
          <a:prstGeom prst="rect">
            <a:avLst/>
          </a:prstGeom>
        </p:spPr>
        <p:txBody>
          <a:bodyPr wrap="square">
            <a:spAutoFit/>
          </a:bodyPr>
          <a:lstStyle/>
          <a:p>
            <a:pPr algn="ctr"/>
            <a:r>
              <a:rPr lang="en-US" b="1" i="1" dirty="0">
                <a:latin typeface="Cambria"/>
                <a:cs typeface="Cambria"/>
              </a:rPr>
              <a:t>Criminal Code of Canada</a:t>
            </a:r>
            <a:r>
              <a:rPr lang="en-US" b="1" dirty="0">
                <a:latin typeface="Cambria"/>
                <a:cs typeface="Cambria"/>
              </a:rPr>
              <a:t>: Selected Sections</a:t>
            </a:r>
          </a:p>
        </p:txBody>
      </p:sp>
      <p:sp>
        <p:nvSpPr>
          <p:cNvPr id="5" name="Rectangle 4"/>
          <p:cNvSpPr/>
          <p:nvPr/>
        </p:nvSpPr>
        <p:spPr>
          <a:xfrm>
            <a:off x="0" y="384779"/>
            <a:ext cx="12192000" cy="5524589"/>
          </a:xfrm>
          <a:prstGeom prst="rect">
            <a:avLst/>
          </a:prstGeom>
        </p:spPr>
        <p:txBody>
          <a:bodyPr wrap="square">
            <a:spAutoFit/>
          </a:bodyPr>
          <a:lstStyle/>
          <a:p>
            <a:endParaRPr lang="en-US" b="1" dirty="0">
              <a:solidFill>
                <a:srgbClr val="000000"/>
              </a:solidFill>
              <a:latin typeface="Helvetica Neue"/>
            </a:endParaRPr>
          </a:p>
          <a:p>
            <a:r>
              <a:rPr lang="en-US" b="1" dirty="0">
                <a:solidFill>
                  <a:srgbClr val="000000"/>
                </a:solidFill>
                <a:latin typeface="Helvetica Neue"/>
              </a:rPr>
              <a:t>Criminal Negligence</a:t>
            </a:r>
          </a:p>
          <a:p>
            <a:r>
              <a:rPr lang="en-US" b="1" dirty="0">
                <a:solidFill>
                  <a:srgbClr val="000000"/>
                </a:solidFill>
                <a:latin typeface="Helvetica Neue"/>
              </a:rPr>
              <a:t>219</a:t>
            </a:r>
            <a:r>
              <a:rPr lang="en-US" dirty="0">
                <a:solidFill>
                  <a:srgbClr val="333333"/>
                </a:solidFill>
                <a:latin typeface="Helvetica Neue"/>
              </a:rPr>
              <a:t> </a:t>
            </a:r>
            <a:r>
              <a:rPr lang="en-US" b="1" dirty="0">
                <a:solidFill>
                  <a:srgbClr val="000000"/>
                </a:solidFill>
                <a:latin typeface="Helvetica Neue"/>
              </a:rPr>
              <a:t>(1)</a:t>
            </a:r>
            <a:r>
              <a:rPr lang="en-US" dirty="0">
                <a:solidFill>
                  <a:srgbClr val="333333"/>
                </a:solidFill>
                <a:latin typeface="Helvetica Neue"/>
              </a:rPr>
              <a:t> Every one is criminally negligent who</a:t>
            </a:r>
          </a:p>
          <a:p>
            <a:pPr lvl="1"/>
            <a:r>
              <a:rPr lang="en-US" b="1" dirty="0">
                <a:solidFill>
                  <a:srgbClr val="000000"/>
                </a:solidFill>
                <a:latin typeface="Helvetica Neue"/>
              </a:rPr>
              <a:t>	(a)</a:t>
            </a:r>
            <a:r>
              <a:rPr lang="en-US" dirty="0">
                <a:solidFill>
                  <a:srgbClr val="333333"/>
                </a:solidFill>
                <a:latin typeface="Helvetica Neue"/>
              </a:rPr>
              <a:t> in doing anything, or</a:t>
            </a:r>
          </a:p>
          <a:p>
            <a:pPr lvl="1"/>
            <a:r>
              <a:rPr lang="en-US" b="1" dirty="0">
                <a:solidFill>
                  <a:srgbClr val="000000"/>
                </a:solidFill>
                <a:latin typeface="Helvetica Neue"/>
              </a:rPr>
              <a:t>	(b)</a:t>
            </a:r>
            <a:r>
              <a:rPr lang="en-US" dirty="0">
                <a:solidFill>
                  <a:srgbClr val="333333"/>
                </a:solidFill>
                <a:latin typeface="Helvetica Neue"/>
              </a:rPr>
              <a:t> in omitting to do anything that it is his duty to do,</a:t>
            </a:r>
          </a:p>
          <a:p>
            <a:endParaRPr lang="en-US" dirty="0">
              <a:solidFill>
                <a:srgbClr val="333333"/>
              </a:solidFill>
              <a:latin typeface="Helvetica Neue"/>
            </a:endParaRPr>
          </a:p>
          <a:p>
            <a:r>
              <a:rPr lang="en-US" dirty="0">
                <a:solidFill>
                  <a:srgbClr val="333333"/>
                </a:solidFill>
                <a:latin typeface="Helvetica Neue"/>
              </a:rPr>
              <a:t>	shows wanton or reckless disregard for the lives or safety of other persons.</a:t>
            </a:r>
          </a:p>
          <a:p>
            <a:pPr>
              <a:buFont typeface="Arial" panose="020B0604020202020204" pitchFamily="34" charset="0"/>
              <a:buChar char="•"/>
            </a:pPr>
            <a:endParaRPr lang="en-US" b="1" dirty="0">
              <a:solidFill>
                <a:srgbClr val="000000"/>
              </a:solidFill>
              <a:latin typeface="Helvetica Neue"/>
            </a:endParaRPr>
          </a:p>
          <a:p>
            <a:r>
              <a:rPr lang="en-US" b="1" dirty="0">
                <a:solidFill>
                  <a:srgbClr val="000000"/>
                </a:solidFill>
                <a:latin typeface="Helvetica Neue"/>
              </a:rPr>
              <a:t>        (2)</a:t>
            </a:r>
            <a:r>
              <a:rPr lang="en-US" dirty="0">
                <a:solidFill>
                  <a:srgbClr val="333333"/>
                </a:solidFill>
                <a:latin typeface="Helvetica Neue"/>
              </a:rPr>
              <a:t> For the purposes of this section, </a:t>
            </a:r>
            <a:r>
              <a:rPr lang="en-US" b="1" i="1" dirty="0">
                <a:solidFill>
                  <a:srgbClr val="333333"/>
                </a:solidFill>
                <a:latin typeface="Helvetica Neue"/>
              </a:rPr>
              <a:t>duty</a:t>
            </a:r>
            <a:r>
              <a:rPr lang="en-US" dirty="0">
                <a:solidFill>
                  <a:srgbClr val="333333"/>
                </a:solidFill>
                <a:latin typeface="Helvetica Neue"/>
              </a:rPr>
              <a:t> means a duty imposed by law.</a:t>
            </a:r>
          </a:p>
          <a:p>
            <a:endParaRPr lang="en-US" sz="1100" b="1" dirty="0">
              <a:solidFill>
                <a:srgbClr val="333333"/>
              </a:solidFill>
              <a:latin typeface="Helvetica Neue"/>
            </a:endParaRPr>
          </a:p>
          <a:p>
            <a:r>
              <a:rPr lang="en-US" b="1" dirty="0">
                <a:solidFill>
                  <a:srgbClr val="000000"/>
                </a:solidFill>
                <a:latin typeface="Helvetica Neue"/>
              </a:rPr>
              <a:t>220</a:t>
            </a:r>
            <a:r>
              <a:rPr lang="en-US" dirty="0">
                <a:solidFill>
                  <a:srgbClr val="333333"/>
                </a:solidFill>
                <a:latin typeface="Helvetica Neue"/>
              </a:rPr>
              <a:t> Every person who by criminal negligence causes death to another person is guilty of an indictable offence and liable</a:t>
            </a:r>
          </a:p>
          <a:p>
            <a:r>
              <a:rPr lang="en-US" b="1" dirty="0">
                <a:solidFill>
                  <a:srgbClr val="000000"/>
                </a:solidFill>
                <a:latin typeface="Helvetica Neue"/>
              </a:rPr>
              <a:t>	(a)</a:t>
            </a:r>
            <a:r>
              <a:rPr lang="en-US" dirty="0">
                <a:solidFill>
                  <a:srgbClr val="333333"/>
                </a:solidFill>
                <a:latin typeface="Helvetica Neue"/>
              </a:rPr>
              <a:t> where a firearm is used in the commission of the offence, to imprisonment for life and to a minimum 	  </a:t>
            </a:r>
          </a:p>
          <a:p>
            <a:r>
              <a:rPr lang="en-US" dirty="0">
                <a:solidFill>
                  <a:srgbClr val="333333"/>
                </a:solidFill>
                <a:latin typeface="Helvetica Neue"/>
              </a:rPr>
              <a:t>	     punishment of imprisonment for a term of four years; and</a:t>
            </a:r>
          </a:p>
          <a:p>
            <a:endParaRPr lang="en-US" b="1" dirty="0">
              <a:solidFill>
                <a:srgbClr val="000000"/>
              </a:solidFill>
              <a:latin typeface="Helvetica Neue"/>
            </a:endParaRPr>
          </a:p>
          <a:p>
            <a:r>
              <a:rPr lang="en-US" b="1" dirty="0">
                <a:solidFill>
                  <a:srgbClr val="000000"/>
                </a:solidFill>
                <a:latin typeface="Helvetica Neue"/>
              </a:rPr>
              <a:t>	(b)</a:t>
            </a:r>
            <a:r>
              <a:rPr lang="en-US" dirty="0">
                <a:solidFill>
                  <a:srgbClr val="333333"/>
                </a:solidFill>
                <a:latin typeface="Helvetica Neue"/>
              </a:rPr>
              <a:t> in any other case, to imprisonment for life.</a:t>
            </a:r>
          </a:p>
          <a:p>
            <a:endParaRPr lang="en-US" b="1" dirty="0">
              <a:solidFill>
                <a:srgbClr val="000000"/>
              </a:solidFill>
              <a:latin typeface="Helvetica Neue"/>
            </a:endParaRPr>
          </a:p>
          <a:p>
            <a:r>
              <a:rPr lang="en-US" b="1" dirty="0">
                <a:solidFill>
                  <a:srgbClr val="000000"/>
                </a:solidFill>
                <a:latin typeface="Helvetica Neue"/>
              </a:rPr>
              <a:t>221</a:t>
            </a:r>
            <a:r>
              <a:rPr lang="en-US" dirty="0">
                <a:solidFill>
                  <a:srgbClr val="333333"/>
                </a:solidFill>
                <a:latin typeface="Helvetica Neue"/>
              </a:rPr>
              <a:t> Every person who by criminal negligence causes bodily harm to another person is guilty of</a:t>
            </a:r>
          </a:p>
          <a:p>
            <a:r>
              <a:rPr lang="en-US" b="1" dirty="0">
                <a:solidFill>
                  <a:srgbClr val="000000"/>
                </a:solidFill>
                <a:latin typeface="Helvetica Neue"/>
              </a:rPr>
              <a:t>	(a)</a:t>
            </a:r>
            <a:r>
              <a:rPr lang="en-US" dirty="0">
                <a:solidFill>
                  <a:srgbClr val="333333"/>
                </a:solidFill>
                <a:latin typeface="Helvetica Neue"/>
              </a:rPr>
              <a:t> an indictable offence and liable to imprisonment for a term of not more than 10 years; or</a:t>
            </a:r>
          </a:p>
          <a:p>
            <a:r>
              <a:rPr lang="en-US" b="1" dirty="0">
                <a:solidFill>
                  <a:srgbClr val="000000"/>
                </a:solidFill>
                <a:latin typeface="Helvetica Neue"/>
              </a:rPr>
              <a:t>	(b)</a:t>
            </a:r>
            <a:r>
              <a:rPr lang="en-US" dirty="0">
                <a:solidFill>
                  <a:srgbClr val="333333"/>
                </a:solidFill>
                <a:latin typeface="Helvetica Neue"/>
              </a:rPr>
              <a:t> an offence punishable on summary conviction.</a:t>
            </a:r>
            <a:endParaRPr lang="en-US" b="0" i="0" dirty="0">
              <a:solidFill>
                <a:srgbClr val="333333"/>
              </a:solidFill>
              <a:effectLst/>
              <a:latin typeface="Helvetica Neue"/>
            </a:endParaRPr>
          </a:p>
        </p:txBody>
      </p:sp>
    </p:spTree>
    <p:extLst>
      <p:ext uri="{BB962C8B-B14F-4D97-AF65-F5344CB8AC3E}">
        <p14:creationId xmlns:p14="http://schemas.microsoft.com/office/powerpoint/2010/main" val="35566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5724644"/>
          </a:xfrm>
          <a:prstGeom prst="rect">
            <a:avLst/>
          </a:prstGeom>
          <a:noFill/>
        </p:spPr>
        <p:txBody>
          <a:bodyPr wrap="square" rtlCol="0">
            <a:spAutoFit/>
          </a:bodyPr>
          <a:lstStyle/>
          <a:p>
            <a:r>
              <a:rPr lang="en-US" sz="2800" b="1" dirty="0"/>
              <a:t>Criminal Defenses</a:t>
            </a:r>
            <a:endParaRPr lang="en-US" b="1" dirty="0"/>
          </a:p>
          <a:p>
            <a:endParaRPr lang="en-US" b="1" dirty="0"/>
          </a:p>
          <a:p>
            <a:r>
              <a:rPr lang="en-US" sz="2000" dirty="0"/>
              <a:t>Alibi</a:t>
            </a:r>
          </a:p>
          <a:p>
            <a:r>
              <a:rPr lang="en-US" sz="2000" dirty="0"/>
              <a:t>Self-Defense </a:t>
            </a:r>
          </a:p>
          <a:p>
            <a:r>
              <a:rPr lang="en-US" sz="2000" dirty="0"/>
              <a:t>Legal Duty</a:t>
            </a:r>
          </a:p>
          <a:p>
            <a:r>
              <a:rPr lang="en-US" sz="2000" dirty="0"/>
              <a:t>Excusable Conduct</a:t>
            </a:r>
          </a:p>
          <a:p>
            <a:r>
              <a:rPr lang="en-US" sz="2000" dirty="0"/>
              <a:t>Mental Disorder</a:t>
            </a:r>
          </a:p>
          <a:p>
            <a:r>
              <a:rPr lang="en-US" sz="2000" dirty="0"/>
              <a:t>Intoxication</a:t>
            </a:r>
          </a:p>
          <a:p>
            <a:r>
              <a:rPr lang="en-US" sz="2000" dirty="0"/>
              <a:t>Automatism </a:t>
            </a:r>
          </a:p>
          <a:p>
            <a:r>
              <a:rPr lang="en-US" sz="2000" dirty="0"/>
              <a:t>Consent</a:t>
            </a:r>
          </a:p>
          <a:p>
            <a:r>
              <a:rPr lang="en-US" sz="2000" dirty="0"/>
              <a:t>Entrapment</a:t>
            </a:r>
          </a:p>
          <a:p>
            <a:r>
              <a:rPr lang="en-US" sz="2000" dirty="0"/>
              <a:t>Mistake of Fact</a:t>
            </a:r>
          </a:p>
          <a:p>
            <a:r>
              <a:rPr lang="en-US" sz="2000" dirty="0"/>
              <a:t>Double Jeopardy</a:t>
            </a:r>
          </a:p>
          <a:p>
            <a:endParaRPr lang="en-US" sz="2000" b="1" dirty="0"/>
          </a:p>
          <a:p>
            <a:r>
              <a:rPr lang="en-US" sz="2000" b="1" dirty="0"/>
              <a:t>Criminal Defense Lawyer?</a:t>
            </a:r>
          </a:p>
          <a:p>
            <a:r>
              <a:rPr lang="en-US" sz="2000" dirty="0"/>
              <a:t>What are unique challenges to being a defense lawyer?</a:t>
            </a:r>
          </a:p>
          <a:p>
            <a:r>
              <a:rPr lang="en-US" sz="2000" dirty="0"/>
              <a:t>What role do defense attorneys play in the legal system?</a:t>
            </a:r>
          </a:p>
          <a:p>
            <a:r>
              <a:rPr lang="en-US" sz="2000" dirty="0"/>
              <a:t>Should individuals have the right to represent themselves?</a:t>
            </a:r>
          </a:p>
        </p:txBody>
      </p:sp>
      <p:pic>
        <p:nvPicPr>
          <p:cNvPr id="3080" name="Picture 8" descr="'Just because you're the lowest scum of the Earth, a complete misfit of society, a smalltime worthless punch, doesn't mean I won't give you a fairy 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581" y="549833"/>
            <a:ext cx="6313873" cy="580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5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41433</TotalTime>
  <Words>3692</Words>
  <Application>Microsoft Office PowerPoint</Application>
  <PresentationFormat>Widescreen</PresentationFormat>
  <Paragraphs>430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Scott Campbell</cp:lastModifiedBy>
  <cp:revision>69</cp:revision>
  <dcterms:created xsi:type="dcterms:W3CDTF">2020-11-17T05:46:40Z</dcterms:created>
  <dcterms:modified xsi:type="dcterms:W3CDTF">2021-11-24T19:46:00Z</dcterms:modified>
</cp:coreProperties>
</file>