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7329" autoAdjust="0"/>
  </p:normalViewPr>
  <p:slideViewPr>
    <p:cSldViewPr snapToGrid="0">
      <p:cViewPr varScale="1">
        <p:scale>
          <a:sx n="60" d="100"/>
          <a:sy n="60" d="100"/>
        </p:scale>
        <p:origin x="11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E2BF7E-5C6D-4571-8987-68D15A40E520}" type="datetimeFigureOut">
              <a:rPr lang="en-US" smtClean="0"/>
              <a:t>4/18/2020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A0C2DB-48AE-46A4-825B-6042FF5544DB}" type="slidenum">
              <a:rPr lang="en-US" smtClean="0"/>
              <a:t>‹#›</a:t>
            </a:fld>
            <a:endParaRPr lang="en-US"/>
          </a:p>
        </p:txBody>
      </p:sp>
    </p:spTree>
    <p:extLst>
      <p:ext uri="{BB962C8B-B14F-4D97-AF65-F5344CB8AC3E}">
        <p14:creationId xmlns:p14="http://schemas.microsoft.com/office/powerpoint/2010/main" val="2185945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0C2DB-48AE-46A4-825B-6042FF5544DB}" type="slidenum">
              <a:rPr lang="en-US" smtClean="0"/>
              <a:t>11</a:t>
            </a:fld>
            <a:endParaRPr lang="en-US"/>
          </a:p>
        </p:txBody>
      </p:sp>
    </p:spTree>
    <p:extLst>
      <p:ext uri="{BB962C8B-B14F-4D97-AF65-F5344CB8AC3E}">
        <p14:creationId xmlns:p14="http://schemas.microsoft.com/office/powerpoint/2010/main" val="1954687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FA0C2DB-48AE-46A4-825B-6042FF5544DB}" type="slidenum">
              <a:rPr lang="en-US" smtClean="0"/>
              <a:t>15</a:t>
            </a:fld>
            <a:endParaRPr lang="en-US"/>
          </a:p>
        </p:txBody>
      </p:sp>
    </p:spTree>
    <p:extLst>
      <p:ext uri="{BB962C8B-B14F-4D97-AF65-F5344CB8AC3E}">
        <p14:creationId xmlns:p14="http://schemas.microsoft.com/office/powerpoint/2010/main" val="1362432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60618E-3C7E-44B6-9AE6-E1EE420CE7C1}"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253839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0618E-3C7E-44B6-9AE6-E1EE420CE7C1}"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3135214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0618E-3C7E-44B6-9AE6-E1EE420CE7C1}"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3537065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60618E-3C7E-44B6-9AE6-E1EE420CE7C1}"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24909267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B60618E-3C7E-44B6-9AE6-E1EE420CE7C1}" type="datetimeFigureOut">
              <a:rPr lang="en-US" smtClean="0"/>
              <a:t>4/11/2020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2930267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60618E-3C7E-44B6-9AE6-E1EE420CE7C1}"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4992215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60618E-3C7E-44B6-9AE6-E1EE420CE7C1}" type="datetimeFigureOut">
              <a:rPr lang="en-US" smtClean="0"/>
              <a:t>4/11/2020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31462147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60618E-3C7E-44B6-9AE6-E1EE420CE7C1}" type="datetimeFigureOut">
              <a:rPr lang="en-US" smtClean="0"/>
              <a:t>4/11/2020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354528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60618E-3C7E-44B6-9AE6-E1EE420CE7C1}" type="datetimeFigureOut">
              <a:rPr lang="en-US" smtClean="0"/>
              <a:t>4/11/2020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300676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0618E-3C7E-44B6-9AE6-E1EE420CE7C1}"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4842975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1B60618E-3C7E-44B6-9AE6-E1EE420CE7C1}" type="datetimeFigureOut">
              <a:rPr lang="en-US" smtClean="0"/>
              <a:t>4/11/2020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B3AEBB-68F6-4AC9-960D-7ED19257BC4B}" type="slidenum">
              <a:rPr lang="en-US" smtClean="0"/>
              <a:t>‹#›</a:t>
            </a:fld>
            <a:endParaRPr lang="en-US"/>
          </a:p>
        </p:txBody>
      </p:sp>
    </p:spTree>
    <p:extLst>
      <p:ext uri="{BB962C8B-B14F-4D97-AF65-F5344CB8AC3E}">
        <p14:creationId xmlns:p14="http://schemas.microsoft.com/office/powerpoint/2010/main" val="2251791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60618E-3C7E-44B6-9AE6-E1EE420CE7C1}" type="datetimeFigureOut">
              <a:rPr lang="en-US" smtClean="0"/>
              <a:t>4/11/2020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B3AEBB-68F6-4AC9-960D-7ED19257BC4B}" type="slidenum">
              <a:rPr lang="en-US" smtClean="0"/>
              <a:t>‹#›</a:t>
            </a:fld>
            <a:endParaRPr lang="en-US"/>
          </a:p>
        </p:txBody>
      </p:sp>
    </p:spTree>
    <p:extLst>
      <p:ext uri="{BB962C8B-B14F-4D97-AF65-F5344CB8AC3E}">
        <p14:creationId xmlns:p14="http://schemas.microsoft.com/office/powerpoint/2010/main" val="33604007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hyperlink" Target="https://www.youtube.com/watch?time_continue=42&amp;v=KKJuTTCFhpI&amp;feature=emb_logo" TargetMode="External"/><Relationship Id="rId4" Type="http://schemas.openxmlformats.org/officeDocument/2006/relationships/hyperlink" Target="https://www.youtube.com/watch?v=fr8AqCxB0J8"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hyperlink" Target="https://www.sahistory.org.za/people/lilian-masediba-ngoyi" TargetMode="External"/><Relationship Id="rId7" Type="http://schemas.openxmlformats.org/officeDocument/2006/relationships/image" Target="../media/image26.jpeg"/><Relationship Id="rId2" Type="http://schemas.openxmlformats.org/officeDocument/2006/relationships/hyperlink" Target="https://www.youtube.com/watch?v=2f2k6iDFCL4" TargetMode="External"/><Relationship Id="rId1" Type="http://schemas.openxmlformats.org/officeDocument/2006/relationships/slideLayout" Target="../slideLayouts/slideLayout7.xml"/><Relationship Id="rId6" Type="http://schemas.openxmlformats.org/officeDocument/2006/relationships/hyperlink" Target="https://www.youtube.com/watch?v=fPofm50MHW8" TargetMode="External"/><Relationship Id="rId5" Type="http://schemas.openxmlformats.org/officeDocument/2006/relationships/hyperlink" Target="https://www.youtube.com/watch?v=gQvlxnWELHM" TargetMode="External"/><Relationship Id="rId4" Type="http://schemas.openxmlformats.org/officeDocument/2006/relationships/hyperlink" Target="https://www.cbsnews.com/video/sharpeville-massacre-was-turning-point-in-anti-apartheid-movement/" TargetMode="External"/><Relationship Id="rId9"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hyperlink" Target="https://www.youtube.com/watch?v=8R366LHSNak" TargetMode="External"/><Relationship Id="rId7" Type="http://schemas.openxmlformats.org/officeDocument/2006/relationships/image" Target="../media/image30.jpeg"/><Relationship Id="rId2" Type="http://schemas.openxmlformats.org/officeDocument/2006/relationships/hyperlink" Target="https://time.com/4365138/soweto-anniversary-photograph/" TargetMode="External"/><Relationship Id="rId1" Type="http://schemas.openxmlformats.org/officeDocument/2006/relationships/slideLayout" Target="../slideLayouts/slideLayout7.xml"/><Relationship Id="rId6" Type="http://schemas.openxmlformats.org/officeDocument/2006/relationships/hyperlink" Target="http://upload.wikimedia.org/wikipedia/en/a/a4/Steve_Biko.jpg" TargetMode="External"/><Relationship Id="rId5" Type="http://schemas.openxmlformats.org/officeDocument/2006/relationships/image" Target="../media/image29.jpeg"/><Relationship Id="rId4" Type="http://schemas.openxmlformats.org/officeDocument/2006/relationships/hyperlink" Target="https://www.cbc.ca/player/play/2422758736"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hyperlink" Target="https://www.youtube.com/watch?v=PyfOrbO0xf4&amp;feature=emb_logo" TargetMode="External"/><Relationship Id="rId7" Type="http://schemas.openxmlformats.org/officeDocument/2006/relationships/image" Target="../media/image33.jpeg"/><Relationship Id="rId2" Type="http://schemas.openxmlformats.org/officeDocument/2006/relationships/hyperlink" Target="https://globalnews.ca/news/5201623/nelson-mandela-apartheid-terrorist-south-africa/" TargetMode="External"/><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hyperlink" Target="https://www.usatoday.com/story/news/nation-now/2013/12/06/nelson-mandela-madiba-meaning/3889469/"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vByTQ1Ooi9s" TargetMode="External"/><Relationship Id="rId2" Type="http://schemas.openxmlformats.org/officeDocument/2006/relationships/hyperlink" Target="https://www.youtube.com/watch?v=DzDwz18ng7w" TargetMode="External"/><Relationship Id="rId1" Type="http://schemas.openxmlformats.org/officeDocument/2006/relationships/slideLayout" Target="../slideLayouts/slideLayout7.xml"/><Relationship Id="rId5" Type="http://schemas.openxmlformats.org/officeDocument/2006/relationships/image" Target="../media/image37.jpeg"/><Relationship Id="rId4" Type="http://schemas.openxmlformats.org/officeDocument/2006/relationships/image" Target="../media/image36.jpeg"/></Relationships>
</file>

<file path=ppt/slides/_rels/slide1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ography.com/video/gandhi-mini-biography-469938755902" TargetMode="External"/><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hyperlink" Target="https://www.youtube.com/watch?v=SITkKXDptPg" TargetMode="External"/><Relationship Id="rId4" Type="http://schemas.openxmlformats.org/officeDocument/2006/relationships/image" Target="../media/image40.jpeg"/></Relationships>
</file>

<file path=ppt/slides/_rels/slide1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hoosierinva.blogspot.com/2008/09/spheres-of-influence-in-new-or-not-so.html" TargetMode="External"/><Relationship Id="rId7" Type="http://schemas.openxmlformats.org/officeDocument/2006/relationships/image" Target="../media/image3.jpeg"/><Relationship Id="rId2" Type="http://schemas.openxmlformats.org/officeDocument/2006/relationships/hyperlink" Target="https://www.youtube.com/watch?v=HpYCplyBknI" TargetMode="External"/><Relationship Id="rId1" Type="http://schemas.openxmlformats.org/officeDocument/2006/relationships/slideLayout" Target="../slideLayouts/slideLayout7.xml"/><Relationship Id="rId6" Type="http://schemas.openxmlformats.org/officeDocument/2006/relationships/image" Target="../media/image2.jpeg"/><Relationship Id="rId5" Type="http://schemas.openxmlformats.org/officeDocument/2006/relationships/hyperlink" Target="https://www.youtube.com/watch?v=OJe1W_HIWmA&amp;t=78s" TargetMode="External"/><Relationship Id="rId4" Type="http://schemas.openxmlformats.org/officeDocument/2006/relationships/hyperlink" Target="https://www.youtube.com/watch?v=T_sGTspaF4Y" TargetMode="External"/><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https://www.youtube.com/watch?v=giiZLdezJsE&amp;list=PLm0WhYfFKN63ffzfhIdOCAHv16bFXkFVa&amp;index=11&amp;t=0s" TargetMode="External"/><Relationship Id="rId1" Type="http://schemas.openxmlformats.org/officeDocument/2006/relationships/slideLayout" Target="../slideLayouts/slideLayout7.xml"/><Relationship Id="rId6" Type="http://schemas.openxmlformats.org/officeDocument/2006/relationships/hyperlink" Target="https://www.biography.com/video/jawaharlal-nehru-a-free-india-24507459605" TargetMode="External"/><Relationship Id="rId5" Type="http://schemas.openxmlformats.org/officeDocument/2006/relationships/image" Target="../media/image43.png"/><Relationship Id="rId4" Type="http://schemas.openxmlformats.org/officeDocument/2006/relationships/image" Target="http://upload.wikimedia.org/wikipedia/en/thumb/c/c5/Mountbatten.jpg/180px-Mountbatten.jpg" TargetMode="External"/></Relationships>
</file>

<file path=ppt/slides/_rels/slide21.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hyperlink" Target="https://www.vox.com/first-person/2017/2/6/14403490/dowry-india-bride-groom-dilemma" TargetMode="External"/><Relationship Id="rId7" Type="http://schemas.openxmlformats.org/officeDocument/2006/relationships/image" Target="../media/image44.jpeg"/><Relationship Id="rId2" Type="http://schemas.openxmlformats.org/officeDocument/2006/relationships/hyperlink" Target="https://www.youtube.com/watch?v=Oh_xvKLhZHg" TargetMode="External"/><Relationship Id="rId1" Type="http://schemas.openxmlformats.org/officeDocument/2006/relationships/slideLayout" Target="../slideLayouts/slideLayout7.xml"/><Relationship Id="rId6" Type="http://schemas.openxmlformats.org/officeDocument/2006/relationships/hyperlink" Target="https://www.youtube.com/watch?v=tRwCmBdLQIo" TargetMode="External"/><Relationship Id="rId5" Type="http://schemas.openxmlformats.org/officeDocument/2006/relationships/hyperlink" Target="https://globalnews.ca/news/4999831/india-pakistan-war-air-strikes/" TargetMode="External"/><Relationship Id="rId10" Type="http://schemas.openxmlformats.org/officeDocument/2006/relationships/image" Target="../media/image47.jpeg"/><Relationship Id="rId4" Type="http://schemas.openxmlformats.org/officeDocument/2006/relationships/hyperlink" Target="https://www.youtube.com/watch?v=cG3aZgZOlWM" TargetMode="External"/><Relationship Id="rId9"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3NXC4Q_4JVg" TargetMode="Externa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hyperlink" Target="https://www.pbslearningmedia.org/resource/6031c3a2-ada9-42b4-8045-52006e2a2b07/the-berlin-conference-of-1884-1885/" TargetMode="External"/><Relationship Id="rId7" Type="http://schemas.openxmlformats.org/officeDocument/2006/relationships/image" Target="../media/image10.jpeg"/><Relationship Id="rId2" Type="http://schemas.openxmlformats.org/officeDocument/2006/relationships/hyperlink" Target="https://www.newworldencyclopedia.org/entry/Scramble_for_Africa" TargetMode="External"/><Relationship Id="rId1" Type="http://schemas.openxmlformats.org/officeDocument/2006/relationships/slideLayout" Target="../slideLayouts/slideLayout7.xml"/><Relationship Id="rId6" Type="http://schemas.openxmlformats.org/officeDocument/2006/relationships/hyperlink" Target="http://en.wikipedia.org/wiki/File:David_Livingstone.jpg" TargetMode="External"/><Relationship Id="rId5" Type="http://schemas.openxmlformats.org/officeDocument/2006/relationships/image" Target="../media/image9.jpe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youtube.com/watch?v=K2_UGSVvAzs" TargetMode="Externa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hyperlink" Target="https://www.nbclearn.com/portal/site/learn/cuecard/69260" TargetMode="External"/><Relationship Id="rId2" Type="http://schemas.openxmlformats.org/officeDocument/2006/relationships/hyperlink" Target="https://www.youtube.com/watch?v=SoAZS9HAptc" TargetMode="External"/><Relationship Id="rId1" Type="http://schemas.openxmlformats.org/officeDocument/2006/relationships/slideLayout" Target="../slideLayouts/slideLayout7.xml"/><Relationship Id="rId6" Type="http://schemas.openxmlformats.org/officeDocument/2006/relationships/hyperlink" Target="https://www.youtube.com/watch?v=dvVIkXPvp-4" TargetMode="External"/><Relationship Id="rId5" Type="http://schemas.openxmlformats.org/officeDocument/2006/relationships/image" Target="../media/image15.pn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www.theatlantic.com/international/archive/2012/09/the-dividing-of-a-continent-africas-separatist-problem/262171/" TargetMode="Externa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126609"/>
            <a:ext cx="12192000" cy="369332"/>
          </a:xfrm>
          <a:prstGeom prst="rect">
            <a:avLst/>
          </a:prstGeom>
          <a:noFill/>
        </p:spPr>
        <p:txBody>
          <a:bodyPr wrap="square" rtlCol="0">
            <a:spAutoFit/>
          </a:bodyPr>
          <a:lstStyle/>
          <a:p>
            <a:r>
              <a:rPr lang="en-US" b="1" dirty="0" smtClean="0"/>
              <a:t>Decolonization </a:t>
            </a:r>
            <a:endParaRPr lang="en-US" b="1" dirty="0"/>
          </a:p>
        </p:txBody>
      </p:sp>
      <p:pic>
        <p:nvPicPr>
          <p:cNvPr id="1028" name="Picture 4" descr="https://cmvtcivils.files.wordpress.com/2015/09/decoloniz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7565" y="495941"/>
            <a:ext cx="10409667" cy="6224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099740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609"/>
            <a:ext cx="12192000" cy="369332"/>
          </a:xfrm>
          <a:prstGeom prst="rect">
            <a:avLst/>
          </a:prstGeom>
          <a:noFill/>
        </p:spPr>
        <p:txBody>
          <a:bodyPr wrap="square" rtlCol="0">
            <a:spAutoFit/>
          </a:bodyPr>
          <a:lstStyle/>
          <a:p>
            <a:endParaRPr lang="en-US" dirty="0"/>
          </a:p>
        </p:txBody>
      </p:sp>
      <p:pic>
        <p:nvPicPr>
          <p:cNvPr id="3" name="Picture 9" descr="boerwar_ma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98498" y="126609"/>
            <a:ext cx="4291206" cy="310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7" descr="sapan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8498" y="3235569"/>
            <a:ext cx="4291206" cy="3085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0" y="0"/>
            <a:ext cx="7906044" cy="7109639"/>
          </a:xfrm>
          <a:prstGeom prst="rect">
            <a:avLst/>
          </a:prstGeom>
          <a:noFill/>
        </p:spPr>
        <p:txBody>
          <a:bodyPr wrap="square" rtlCol="0">
            <a:spAutoFit/>
          </a:bodyPr>
          <a:lstStyle/>
          <a:p>
            <a:r>
              <a:rPr lang="en-US" b="1" dirty="0" smtClean="0"/>
              <a:t>South Africa – </a:t>
            </a:r>
            <a:r>
              <a:rPr lang="en-US" dirty="0" smtClean="0"/>
              <a:t>the Roots of ‘</a:t>
            </a:r>
            <a:r>
              <a:rPr lang="en-US" b="1" dirty="0" smtClean="0"/>
              <a:t>Apartheid</a:t>
            </a:r>
            <a:r>
              <a:rPr lang="en-US" dirty="0" smtClean="0"/>
              <a:t>’			             ……’apartness’</a:t>
            </a:r>
          </a:p>
          <a:p>
            <a:r>
              <a:rPr lang="en-US" b="1" dirty="0" smtClean="0"/>
              <a:t>Boer War</a:t>
            </a:r>
            <a:r>
              <a:rPr lang="en-US" dirty="0" smtClean="0"/>
              <a:t>, 1899-1902</a:t>
            </a:r>
          </a:p>
          <a:p>
            <a:pPr marL="742950" lvl="1" indent="-285750">
              <a:buFont typeface="Arial" panose="020B0604020202020204" pitchFamily="34" charset="0"/>
              <a:buChar char="•"/>
            </a:pPr>
            <a:r>
              <a:rPr lang="en-US" dirty="0" smtClean="0"/>
              <a:t>the ‘</a:t>
            </a:r>
            <a:r>
              <a:rPr lang="en-US" b="1" dirty="0" smtClean="0">
                <a:hlinkClick r:id="rId4"/>
              </a:rPr>
              <a:t>Boers</a:t>
            </a:r>
            <a:r>
              <a:rPr lang="en-US" dirty="0" smtClean="0"/>
              <a:t>’ (farmers) or </a:t>
            </a:r>
            <a:r>
              <a:rPr lang="en-US" b="1" dirty="0" smtClean="0"/>
              <a:t>Afrikaans</a:t>
            </a:r>
            <a:r>
              <a:rPr lang="en-US" dirty="0" smtClean="0"/>
              <a:t>, were descendants of Dutch settlers to the Cape going back to the 17</a:t>
            </a:r>
            <a:r>
              <a:rPr lang="en-US" baseline="30000" dirty="0" smtClean="0"/>
              <a:t>th</a:t>
            </a:r>
            <a:r>
              <a:rPr lang="en-US" dirty="0" smtClean="0"/>
              <a:t> and 18</a:t>
            </a:r>
            <a:r>
              <a:rPr lang="en-US" baseline="30000" dirty="0" smtClean="0"/>
              <a:t>th</a:t>
            </a:r>
            <a:r>
              <a:rPr lang="en-US" dirty="0" smtClean="0"/>
              <a:t> Centuries…Dutch East Indian Co.</a:t>
            </a:r>
          </a:p>
          <a:p>
            <a:pPr marL="742950" lvl="1" indent="-285750">
              <a:buFont typeface="Arial" panose="020B0604020202020204" pitchFamily="34" charset="0"/>
              <a:buChar char="•"/>
            </a:pPr>
            <a:r>
              <a:rPr lang="en-US" dirty="0" smtClean="0"/>
              <a:t>they had always had contentious relations with the British, and when the British outlawed </a:t>
            </a:r>
            <a:r>
              <a:rPr lang="en-US" u="sng" dirty="0" smtClean="0"/>
              <a:t>slavery</a:t>
            </a:r>
            <a:r>
              <a:rPr lang="en-US" dirty="0" smtClean="0"/>
              <a:t>, Boers would move &amp; form their own Republics… </a:t>
            </a:r>
          </a:p>
          <a:p>
            <a:pPr marL="742950" lvl="1" indent="-285750">
              <a:buFont typeface="Arial" panose="020B0604020202020204" pitchFamily="34" charset="0"/>
              <a:buChar char="•"/>
            </a:pPr>
            <a:r>
              <a:rPr lang="en-US" dirty="0" smtClean="0"/>
              <a:t>they fought and lost a war against the British in the early 20</a:t>
            </a:r>
            <a:r>
              <a:rPr lang="en-US" baseline="30000" dirty="0" smtClean="0"/>
              <a:t>th</a:t>
            </a:r>
            <a:r>
              <a:rPr lang="en-US" dirty="0" smtClean="0"/>
              <a:t> Century</a:t>
            </a:r>
          </a:p>
          <a:p>
            <a:endParaRPr lang="en-US" sz="800" dirty="0" smtClean="0"/>
          </a:p>
          <a:p>
            <a:r>
              <a:rPr lang="en-US" dirty="0" smtClean="0"/>
              <a:t>Republic of South Africa, 1910</a:t>
            </a:r>
          </a:p>
          <a:p>
            <a:pPr marL="742950" lvl="1" indent="-285750">
              <a:buFont typeface="Arial" panose="020B0604020202020204" pitchFamily="34" charset="0"/>
              <a:buChar char="•"/>
            </a:pPr>
            <a:r>
              <a:rPr lang="en-US" dirty="0" smtClean="0"/>
              <a:t>the British and Boer colonies joined in a union, with South Africa  becoming an independent dominion (Canada?) within the Empire in 1926</a:t>
            </a:r>
          </a:p>
          <a:p>
            <a:pPr marL="742950" lvl="1" indent="-285750">
              <a:buFont typeface="Arial" panose="020B0604020202020204" pitchFamily="34" charset="0"/>
              <a:buChar char="•"/>
            </a:pPr>
            <a:r>
              <a:rPr lang="en-US" dirty="0" smtClean="0"/>
              <a:t>the </a:t>
            </a:r>
            <a:r>
              <a:rPr lang="en-US" b="1" dirty="0" smtClean="0"/>
              <a:t>National Party </a:t>
            </a:r>
            <a:r>
              <a:rPr lang="en-US" dirty="0" smtClean="0"/>
              <a:t>(1914), reflected the desires of the </a:t>
            </a:r>
            <a:r>
              <a:rPr lang="en-US" dirty="0" err="1" smtClean="0"/>
              <a:t>Afrikaaners</a:t>
            </a:r>
            <a:r>
              <a:rPr lang="en-US" dirty="0" smtClean="0"/>
              <a:t>, the Boers, who had held a grudge since losing to the British in the Boer War</a:t>
            </a:r>
          </a:p>
          <a:p>
            <a:pPr marL="742950" lvl="1" indent="-285750">
              <a:buFont typeface="Arial" panose="020B0604020202020204" pitchFamily="34" charset="0"/>
              <a:buChar char="•"/>
            </a:pPr>
            <a:r>
              <a:rPr lang="en-US" dirty="0" err="1" smtClean="0"/>
              <a:t>Afrikaaners</a:t>
            </a:r>
            <a:r>
              <a:rPr lang="en-US" dirty="0" smtClean="0"/>
              <a:t> looked to pry political control from the British; meanwhile…</a:t>
            </a:r>
          </a:p>
          <a:p>
            <a:endParaRPr lang="en-US" sz="800" dirty="0"/>
          </a:p>
          <a:p>
            <a:r>
              <a:rPr lang="en-US" b="1" dirty="0" smtClean="0"/>
              <a:t>Africa National Congress (ANC) (founded in 1912)</a:t>
            </a:r>
          </a:p>
          <a:p>
            <a:pPr marL="742950" lvl="1" indent="-285750">
              <a:buFont typeface="Arial" panose="020B0604020202020204" pitchFamily="34" charset="0"/>
              <a:buChar char="•"/>
            </a:pPr>
            <a:r>
              <a:rPr lang="en-US" dirty="0" smtClean="0"/>
              <a:t>its primary mission was to bring all Africans together as one people…</a:t>
            </a:r>
          </a:p>
          <a:p>
            <a:pPr marL="742950" lvl="1" indent="-285750">
              <a:buFont typeface="Arial" panose="020B0604020202020204" pitchFamily="34" charset="0"/>
              <a:buChar char="•"/>
            </a:pPr>
            <a:r>
              <a:rPr lang="en-US" dirty="0" smtClean="0"/>
              <a:t>this included giving full voting rights to all black South Africans and mixed-race South Africans; and, after 1948 onwards, to end the system of apartheid introduced by the Nationalist Party after their victory in 1948.</a:t>
            </a:r>
          </a:p>
          <a:p>
            <a:endParaRPr lang="en-US" sz="800" dirty="0"/>
          </a:p>
          <a:p>
            <a:r>
              <a:rPr lang="en-US" b="1" dirty="0" smtClean="0"/>
              <a:t>Apartheid 					….’separate’ or ‘apart’</a:t>
            </a:r>
            <a:endParaRPr lang="en-US" dirty="0" smtClean="0"/>
          </a:p>
          <a:p>
            <a:pPr marL="742950" lvl="1" indent="-285750">
              <a:buFont typeface="Arial" panose="020B0604020202020204" pitchFamily="34" charset="0"/>
              <a:buChar char="•"/>
            </a:pPr>
            <a:r>
              <a:rPr lang="en-US" dirty="0" smtClean="0"/>
              <a:t>as policy it is institutionalized post WWII by the Nationalist Party, but has roots going back into the 1920s with so-called ‘</a:t>
            </a:r>
            <a:r>
              <a:rPr lang="en-US" b="1" dirty="0" smtClean="0">
                <a:hlinkClick r:id="rId5"/>
              </a:rPr>
              <a:t>pass laws</a:t>
            </a:r>
            <a:r>
              <a:rPr lang="en-US" dirty="0" smtClean="0"/>
              <a:t>,’ which required all  non-whites to carry documents that proved their residence in special </a:t>
            </a:r>
            <a:r>
              <a:rPr lang="en-US" b="1" dirty="0" smtClean="0"/>
              <a:t>reserves</a:t>
            </a:r>
            <a:r>
              <a:rPr lang="en-US" dirty="0" smtClean="0"/>
              <a:t> or resettlement camps established for them….restrictions on non-whites only increased as the years wore on….</a:t>
            </a:r>
            <a:endParaRPr lang="en-US" dirty="0"/>
          </a:p>
        </p:txBody>
      </p:sp>
      <p:pic>
        <p:nvPicPr>
          <p:cNvPr id="10242" name="Picture 2" descr="Cape Town and Around | South Africa Travel Guide | Rough Guide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798498" y="3460576"/>
            <a:ext cx="4291206" cy="2860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31521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7666892" cy="7140416"/>
          </a:xfrm>
          <a:prstGeom prst="rect">
            <a:avLst/>
          </a:prstGeom>
          <a:noFill/>
        </p:spPr>
        <p:txBody>
          <a:bodyPr wrap="square" rtlCol="0">
            <a:spAutoFit/>
          </a:bodyPr>
          <a:lstStyle/>
          <a:p>
            <a:r>
              <a:rPr lang="en-US" b="1" dirty="0" smtClean="0"/>
              <a:t>Apartheid</a:t>
            </a:r>
          </a:p>
          <a:p>
            <a:r>
              <a:rPr lang="en-US" dirty="0" smtClean="0"/>
              <a:t>1948 – Apartheid Laws	……National Party (Afrikaans) </a:t>
            </a:r>
          </a:p>
          <a:p>
            <a:pPr marL="742950" lvl="1" indent="-285750">
              <a:buFont typeface="Arial" panose="020B0604020202020204" pitchFamily="34" charset="0"/>
              <a:buChar char="•"/>
            </a:pPr>
            <a:r>
              <a:rPr lang="en-US" dirty="0" smtClean="0"/>
              <a:t>racial policy classified all South Africans into four categories:</a:t>
            </a:r>
          </a:p>
          <a:p>
            <a:pPr marL="1200150" lvl="2" indent="-285750">
              <a:buFont typeface="Arial" panose="020B0604020202020204" pitchFamily="34" charset="0"/>
              <a:buChar char="•"/>
            </a:pPr>
            <a:r>
              <a:rPr lang="en-US" dirty="0" smtClean="0"/>
              <a:t>Whites</a:t>
            </a:r>
          </a:p>
          <a:p>
            <a:pPr lvl="2"/>
            <a:endParaRPr lang="en-US" sz="800" dirty="0" smtClean="0"/>
          </a:p>
          <a:p>
            <a:pPr marL="1200150" lvl="2" indent="-285750">
              <a:buFont typeface="Arial" panose="020B0604020202020204" pitchFamily="34" charset="0"/>
              <a:buChar char="•"/>
            </a:pPr>
            <a:r>
              <a:rPr lang="en-US" dirty="0" smtClean="0"/>
              <a:t>Black</a:t>
            </a:r>
          </a:p>
          <a:p>
            <a:pPr marL="1200150" lvl="2" indent="-285750">
              <a:buFont typeface="Arial" panose="020B0604020202020204" pitchFamily="34" charset="0"/>
              <a:buChar char="•"/>
            </a:pPr>
            <a:r>
              <a:rPr lang="en-US" dirty="0" err="1" smtClean="0"/>
              <a:t>Coloured</a:t>
            </a:r>
            <a:r>
              <a:rPr lang="en-US" dirty="0" smtClean="0"/>
              <a:t> (people of mixed ancestry…)</a:t>
            </a:r>
          </a:p>
          <a:p>
            <a:pPr marL="1200150" lvl="2" indent="-285750">
              <a:buFont typeface="Arial" panose="020B0604020202020204" pitchFamily="34" charset="0"/>
              <a:buChar char="•"/>
            </a:pPr>
            <a:r>
              <a:rPr lang="en-US" dirty="0" smtClean="0"/>
              <a:t>Asians</a:t>
            </a:r>
          </a:p>
          <a:p>
            <a:pPr marL="742950" lvl="1" indent="-285750">
              <a:buFont typeface="Arial" panose="020B0604020202020204" pitchFamily="34" charset="0"/>
              <a:buChar char="•"/>
            </a:pPr>
            <a:r>
              <a:rPr lang="en-US" dirty="0" smtClean="0"/>
              <a:t>Whites controlled the political, educational and economic </a:t>
            </a:r>
            <a:r>
              <a:rPr lang="en-US" dirty="0" err="1" smtClean="0"/>
              <a:t>instituions</a:t>
            </a:r>
            <a:endParaRPr lang="en-US" dirty="0" smtClean="0"/>
          </a:p>
          <a:p>
            <a:pPr marL="742950" lvl="1" indent="-285750">
              <a:buFont typeface="Arial" panose="020B0604020202020204" pitchFamily="34" charset="0"/>
              <a:buChar char="•"/>
            </a:pPr>
            <a:r>
              <a:rPr lang="en-US" dirty="0" smtClean="0"/>
              <a:t>separate schools, workplaces and residences for all racial groups</a:t>
            </a:r>
          </a:p>
          <a:p>
            <a:pPr marL="742950" lvl="1" indent="-285750">
              <a:buFont typeface="Arial" panose="020B0604020202020204" pitchFamily="34" charset="0"/>
              <a:buChar char="•"/>
            </a:pPr>
            <a:r>
              <a:rPr lang="en-US" dirty="0" smtClean="0"/>
              <a:t>Illegal for people of different races to mix together in public (or marry….)</a:t>
            </a:r>
          </a:p>
          <a:p>
            <a:endParaRPr lang="en-US" dirty="0"/>
          </a:p>
          <a:p>
            <a:r>
              <a:rPr lang="en-US" dirty="0" smtClean="0"/>
              <a:t>1951 – </a:t>
            </a:r>
            <a:r>
              <a:rPr lang="en-US" b="1" dirty="0" smtClean="0"/>
              <a:t>Bantu Authorities Act</a:t>
            </a:r>
          </a:p>
          <a:p>
            <a:pPr marL="285750" indent="-285750">
              <a:buFont typeface="Arial" panose="020B0604020202020204" pitchFamily="34" charset="0"/>
              <a:buChar char="•"/>
            </a:pPr>
            <a:r>
              <a:rPr lang="en-US" dirty="0" smtClean="0"/>
              <a:t> </a:t>
            </a:r>
            <a:r>
              <a:rPr lang="en-US" b="1" dirty="0" smtClean="0"/>
              <a:t> </a:t>
            </a:r>
            <a:r>
              <a:rPr lang="en-US" dirty="0" smtClean="0"/>
              <a:t>a series of ‘homelands’ or ‘Bantustans’ created to isolate Blacks &amp; </a:t>
            </a:r>
            <a:r>
              <a:rPr lang="en-US" dirty="0" err="1" smtClean="0"/>
              <a:t>Coloureds</a:t>
            </a:r>
            <a:endParaRPr lang="en-US" dirty="0" smtClean="0"/>
          </a:p>
          <a:p>
            <a:pPr marL="3028950" lvl="6" indent="-285750">
              <a:buFont typeface="Arial" panose="020B0604020202020204" pitchFamily="34" charset="0"/>
              <a:buChar char="•"/>
            </a:pPr>
            <a:r>
              <a:rPr lang="en-US" dirty="0" smtClean="0"/>
              <a:t>think of the Indigenous experience in Canada….</a:t>
            </a:r>
          </a:p>
          <a:p>
            <a:pPr marL="3028950" lvl="6" indent="-285750">
              <a:buFont typeface="Arial" panose="020B0604020202020204" pitchFamily="34" charset="0"/>
              <a:buChar char="•"/>
            </a:pPr>
            <a:r>
              <a:rPr lang="en-US" dirty="0"/>
              <a:t>a</a:t>
            </a:r>
            <a:r>
              <a:rPr lang="en-US" dirty="0" smtClean="0"/>
              <a:t> reserve system that became ghettoized….</a:t>
            </a:r>
          </a:p>
          <a:p>
            <a:pPr marL="3028950" lvl="6" indent="-285750">
              <a:spcBef>
                <a:spcPct val="0"/>
              </a:spcBef>
              <a:buFont typeface="Arial" panose="020B0604020202020204" pitchFamily="34" charset="0"/>
              <a:buChar char="•"/>
            </a:pPr>
            <a:r>
              <a:rPr lang="en-US" dirty="0" smtClean="0"/>
              <a:t>located far from urban </a:t>
            </a:r>
            <a:r>
              <a:rPr lang="en-US" dirty="0" err="1" smtClean="0"/>
              <a:t>centres</a:t>
            </a:r>
            <a:r>
              <a:rPr lang="en-US" dirty="0" smtClean="0"/>
              <a:t>, but not too far away so as to secure cheap black </a:t>
            </a:r>
            <a:r>
              <a:rPr lang="en-US" dirty="0" err="1" smtClean="0"/>
              <a:t>labour</a:t>
            </a:r>
            <a:r>
              <a:rPr lang="en-US" dirty="0" smtClean="0"/>
              <a:t>….</a:t>
            </a:r>
          </a:p>
          <a:p>
            <a:pPr marL="3028950" lvl="6" indent="-285750">
              <a:spcBef>
                <a:spcPct val="0"/>
              </a:spcBef>
              <a:buFont typeface="Arial" panose="020B0604020202020204" pitchFamily="34" charset="0"/>
              <a:buChar char="•"/>
            </a:pPr>
            <a:r>
              <a:rPr lang="en-US" dirty="0" smtClean="0"/>
              <a:t>the police were used to relocate many blacks from urban </a:t>
            </a:r>
            <a:r>
              <a:rPr lang="en-US" dirty="0" err="1" smtClean="0"/>
              <a:t>centres</a:t>
            </a:r>
            <a:r>
              <a:rPr lang="en-US" dirty="0" smtClean="0"/>
              <a:t>, usually by way of force</a:t>
            </a:r>
          </a:p>
          <a:p>
            <a:pPr marL="3028950" lvl="6" indent="-285750">
              <a:spcBef>
                <a:spcPct val="0"/>
              </a:spcBef>
              <a:buFont typeface="Arial" panose="020B0604020202020204" pitchFamily="34" charset="0"/>
              <a:buChar char="•"/>
            </a:pPr>
            <a:r>
              <a:rPr lang="en-US" dirty="0" smtClean="0"/>
              <a:t>the South African state was willing to use </a:t>
            </a:r>
            <a:r>
              <a:rPr lang="en-US" b="1" dirty="0" smtClean="0"/>
              <a:t>violence</a:t>
            </a:r>
            <a:r>
              <a:rPr lang="en-US" dirty="0" smtClean="0"/>
              <a:t> so as to secure the Apartheid system</a:t>
            </a:r>
            <a:endParaRPr lang="en-US" dirty="0"/>
          </a:p>
          <a:p>
            <a:pPr marL="3028950" lvl="6" indent="-285750">
              <a:spcBef>
                <a:spcPct val="0"/>
              </a:spcBef>
              <a:buFont typeface="Arial" panose="020B0604020202020204" pitchFamily="34" charset="0"/>
              <a:buChar char="•"/>
            </a:pPr>
            <a:r>
              <a:rPr lang="en-US" dirty="0" smtClean="0"/>
              <a:t>Apartheid was supported by the majority of the white population and by the nation’s social institutions, including the Dutch Reform Church</a:t>
            </a:r>
            <a:endParaRPr lang="en-US" dirty="0"/>
          </a:p>
          <a:p>
            <a:pPr marL="3028950" lvl="6" indent="-285750">
              <a:buFont typeface="Arial" panose="020B0604020202020204" pitchFamily="34" charset="0"/>
              <a:buChar char="•"/>
            </a:pPr>
            <a:endParaRPr lang="en-US" dirty="0"/>
          </a:p>
        </p:txBody>
      </p:sp>
      <p:pic>
        <p:nvPicPr>
          <p:cNvPr id="9218" name="Picture 2" descr="Essay: The Apartheid Lie - AIJ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66892" y="184666"/>
            <a:ext cx="4356244" cy="2916197"/>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apartheid signs for sale - Google Search | Apartheid south afric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66892" y="3092928"/>
            <a:ext cx="4356244" cy="3136496"/>
          </a:xfrm>
          <a:prstGeom prst="rect">
            <a:avLst/>
          </a:prstGeom>
          <a:noFill/>
          <a:extLst>
            <a:ext uri="{909E8E84-426E-40DD-AFC4-6F175D3DCCD1}">
              <a14:hiddenFill xmlns:a14="http://schemas.microsoft.com/office/drawing/2010/main">
                <a:solidFill>
                  <a:srgbClr val="FFFFFF"/>
                </a:solidFill>
              </a14:hiddenFill>
            </a:ext>
          </a:extLst>
        </p:spPr>
      </p:pic>
      <p:pic>
        <p:nvPicPr>
          <p:cNvPr id="5" name="Chart Placeholder 4" descr="apartheid_south_africa_map_of_black_homelands.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5875" y="3816429"/>
            <a:ext cx="2566987"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2744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1"/>
            <a:ext cx="12084148" cy="6740307"/>
          </a:xfrm>
          <a:prstGeom prst="rect">
            <a:avLst/>
          </a:prstGeom>
          <a:noFill/>
        </p:spPr>
        <p:txBody>
          <a:bodyPr wrap="square" rtlCol="0">
            <a:spAutoFit/>
          </a:bodyPr>
          <a:lstStyle/>
          <a:p>
            <a:r>
              <a:rPr lang="en-US" b="1" dirty="0" smtClean="0"/>
              <a:t>Opposition to </a:t>
            </a:r>
            <a:r>
              <a:rPr lang="en-US" b="1" dirty="0" smtClean="0">
                <a:hlinkClick r:id="rId2"/>
              </a:rPr>
              <a:t>Apartheid</a:t>
            </a:r>
            <a:endParaRPr lang="en-US" b="1" dirty="0" smtClean="0"/>
          </a:p>
          <a:p>
            <a:r>
              <a:rPr lang="en-US" b="1" dirty="0" smtClean="0">
                <a:hlinkClick r:id="rId3"/>
              </a:rPr>
              <a:t>Lilian Ngoyi </a:t>
            </a:r>
            <a:r>
              <a:rPr lang="en-US" dirty="0" smtClean="0"/>
              <a:t>(to the right), a garment worker, joins </a:t>
            </a:r>
            <a:r>
              <a:rPr lang="en-US" b="1" dirty="0" smtClean="0"/>
              <a:t>ANC</a:t>
            </a:r>
            <a:r>
              <a:rPr lang="en-US" dirty="0" smtClean="0"/>
              <a:t> in early 1950s, leads peaceful protests against the </a:t>
            </a:r>
          </a:p>
          <a:p>
            <a:r>
              <a:rPr lang="en-US" dirty="0" smtClean="0"/>
              <a:t>South African state system of Apartheid. In 1956, she led 20 000 women in a protest against the </a:t>
            </a:r>
            <a:r>
              <a:rPr lang="en-US" b="1" dirty="0" smtClean="0"/>
              <a:t>pass laws</a:t>
            </a:r>
            <a:r>
              <a:rPr lang="en-US" dirty="0" smtClean="0"/>
              <a:t>,</a:t>
            </a:r>
          </a:p>
          <a:p>
            <a:r>
              <a:rPr lang="en-US" dirty="0" smtClean="0"/>
              <a:t>For which she was charged with high treason…..she became a symbol of resistance and an inspiration.</a:t>
            </a:r>
          </a:p>
          <a:p>
            <a:r>
              <a:rPr lang="en-US" dirty="0" smtClean="0"/>
              <a:t>  </a:t>
            </a:r>
            <a:endParaRPr lang="en-US" dirty="0"/>
          </a:p>
          <a:p>
            <a:r>
              <a:rPr lang="en-US" b="1" dirty="0" smtClean="0">
                <a:hlinkClick r:id="rId4"/>
              </a:rPr>
              <a:t>Sharpeville Massacre</a:t>
            </a:r>
            <a:r>
              <a:rPr lang="en-US" b="1" dirty="0" smtClean="0"/>
              <a:t>, 1960</a:t>
            </a:r>
          </a:p>
          <a:p>
            <a:pPr marL="285750" indent="-285750">
              <a:buFont typeface="Arial" panose="020B0604020202020204" pitchFamily="34" charset="0"/>
              <a:buChar char="•"/>
            </a:pPr>
            <a:r>
              <a:rPr lang="en-US" dirty="0" smtClean="0"/>
              <a:t>police open fire on peaceful demonstrators opposed to the pass laws – 249 shot, 69 fatally….</a:t>
            </a:r>
          </a:p>
          <a:p>
            <a:pPr marL="285750" indent="-285750">
              <a:buFont typeface="Arial" panose="020B0604020202020204" pitchFamily="34" charset="0"/>
              <a:buChar char="•"/>
            </a:pPr>
            <a:r>
              <a:rPr lang="en-US" dirty="0" smtClean="0"/>
              <a:t>30 000 Africans march on Cape Town – a state of emergency is declared by South Africa</a:t>
            </a:r>
          </a:p>
          <a:p>
            <a:pPr marL="285750" indent="-285750">
              <a:buFont typeface="Arial" panose="020B0604020202020204" pitchFamily="34" charset="0"/>
              <a:buChar char="•"/>
            </a:pPr>
            <a:r>
              <a:rPr lang="en-US" dirty="0" smtClean="0"/>
              <a:t>18 000 people later arrested…..more repressive measures issued by the state:</a:t>
            </a:r>
          </a:p>
          <a:p>
            <a:pPr marL="1200150" lvl="2" indent="-285750">
              <a:buFont typeface="Arial" panose="020B0604020202020204" pitchFamily="34" charset="0"/>
              <a:buChar char="•"/>
            </a:pPr>
            <a:r>
              <a:rPr lang="en-US" dirty="0" smtClean="0"/>
              <a:t>public meetings banned – dissidents arrested without charge – </a:t>
            </a:r>
            <a:r>
              <a:rPr lang="en-US" b="1" dirty="0" smtClean="0"/>
              <a:t>ANC</a:t>
            </a:r>
            <a:r>
              <a:rPr lang="en-US" dirty="0" smtClean="0"/>
              <a:t> banned</a:t>
            </a:r>
          </a:p>
          <a:p>
            <a:endParaRPr lang="en-US" dirty="0"/>
          </a:p>
          <a:p>
            <a:r>
              <a:rPr lang="en-US" b="1" dirty="0" smtClean="0">
                <a:hlinkClick r:id="rId5"/>
              </a:rPr>
              <a:t>Nelson Mandela </a:t>
            </a:r>
            <a:endParaRPr lang="en-US" b="1" dirty="0" smtClean="0"/>
          </a:p>
          <a:p>
            <a:pPr marL="742950" lvl="1" indent="-285750">
              <a:buFont typeface="Arial" panose="020B0604020202020204" pitchFamily="34" charset="0"/>
              <a:buChar char="•"/>
            </a:pPr>
            <a:r>
              <a:rPr lang="en-US" dirty="0" smtClean="0"/>
              <a:t>following the Sharpeville Massacre, he decided ‘</a:t>
            </a:r>
            <a:r>
              <a:rPr lang="en-US" dirty="0" smtClean="0">
                <a:hlinkClick r:id="rId6"/>
              </a:rPr>
              <a:t>non-violent</a:t>
            </a:r>
            <a:r>
              <a:rPr lang="en-US" dirty="0" smtClean="0"/>
              <a:t>’ protest was ineffective…..</a:t>
            </a:r>
          </a:p>
          <a:p>
            <a:pPr marL="742950" lvl="1" indent="-285750">
              <a:buFont typeface="Arial" panose="020B0604020202020204" pitchFamily="34" charset="0"/>
              <a:buChar char="•"/>
            </a:pPr>
            <a:r>
              <a:rPr lang="en-US" dirty="0" smtClean="0"/>
              <a:t>he was eventually arrested in 1962 and imprisoned, first for five years, then again for life…</a:t>
            </a:r>
          </a:p>
          <a:p>
            <a:pPr marL="742950" lvl="1" indent="-285750">
              <a:buFont typeface="Arial" panose="020B0604020202020204" pitchFamily="34" charset="0"/>
              <a:buChar char="•"/>
            </a:pPr>
            <a:r>
              <a:rPr lang="en-US" dirty="0" smtClean="0"/>
              <a:t>he spent the next 27 years in captivity…his convictions elevated him to mythical status among Africans</a:t>
            </a:r>
          </a:p>
          <a:p>
            <a:endParaRPr lang="en-US" dirty="0"/>
          </a:p>
          <a:p>
            <a:r>
              <a:rPr lang="en-US" b="1" dirty="0" smtClean="0"/>
              <a:t>International Sanctions</a:t>
            </a:r>
          </a:p>
          <a:p>
            <a:pPr marL="742950" lvl="1" indent="-285750">
              <a:buFont typeface="Arial" panose="020B0604020202020204" pitchFamily="34" charset="0"/>
              <a:buChar char="•"/>
            </a:pPr>
            <a:r>
              <a:rPr lang="en-US" b="1" dirty="0" smtClean="0"/>
              <a:t>1961 – </a:t>
            </a:r>
            <a:r>
              <a:rPr lang="en-US" dirty="0" smtClean="0"/>
              <a:t>British Commonwealth Conference sees South Africa withdraw from the Commonwealth </a:t>
            </a:r>
          </a:p>
          <a:p>
            <a:pPr marL="742950" lvl="1" indent="-285750">
              <a:buFont typeface="Arial" panose="020B0604020202020204" pitchFamily="34" charset="0"/>
              <a:buChar char="•"/>
            </a:pPr>
            <a:r>
              <a:rPr lang="en-US" b="1" dirty="0" smtClean="0"/>
              <a:t>1962 – </a:t>
            </a:r>
            <a:r>
              <a:rPr lang="en-US" dirty="0" smtClean="0"/>
              <a:t>the United Nations voted to impose sanctions upon S. Africa.....</a:t>
            </a:r>
          </a:p>
          <a:p>
            <a:pPr marL="1657350" lvl="3" indent="-285750">
              <a:buFont typeface="Arial" panose="020B0604020202020204" pitchFamily="34" charset="0"/>
              <a:buChar char="•"/>
            </a:pPr>
            <a:r>
              <a:rPr lang="en-US" dirty="0" smtClean="0"/>
              <a:t>USA, Britain, France refuse to participate…..USA facing its own internal strife – ‘Civil Rights?’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Other African countries that were fighting nationalist struggles, supported the ANC and South Africans</a:t>
            </a:r>
          </a:p>
          <a:p>
            <a:pPr marL="742950" lvl="1" indent="-285750">
              <a:buFont typeface="Arial" panose="020B0604020202020204" pitchFamily="34" charset="0"/>
              <a:buChar char="•"/>
            </a:pPr>
            <a:r>
              <a:rPr lang="en-US" dirty="0" smtClean="0"/>
              <a:t>Many violent attacks against the South African gov’t were launched from Mozambique, Zimbabwe and other South African nations…..this led to the South African Army raising these nations in search of rebels….</a:t>
            </a:r>
          </a:p>
        </p:txBody>
      </p:sp>
      <p:pic>
        <p:nvPicPr>
          <p:cNvPr id="3" name="Picture 7" descr="Mandela_Nelson_196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10081796" y="70571"/>
            <a:ext cx="2035712" cy="2706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Lilian Ngoyi.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6202" y="1424015"/>
            <a:ext cx="1913451" cy="254836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descr="0321.1960_Sharpeville-colla.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10382200" y="3568839"/>
            <a:ext cx="2082019" cy="27954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3052689" y="112541"/>
            <a:ext cx="6836899" cy="461665"/>
          </a:xfrm>
          <a:prstGeom prst="rect">
            <a:avLst/>
          </a:prstGeom>
          <a:noFill/>
        </p:spPr>
        <p:txBody>
          <a:bodyPr wrap="square" rtlCol="0">
            <a:spAutoFit/>
          </a:bodyPr>
          <a:lstStyle/>
          <a:p>
            <a:r>
              <a:rPr lang="en-US" sz="1200" dirty="0" smtClean="0"/>
              <a:t>‘Leaders are important but history is ultimately not made by kings and generals. It is made by the masses.’						Nelson Mandela</a:t>
            </a:r>
            <a:endParaRPr lang="en-US" sz="1200" dirty="0"/>
          </a:p>
        </p:txBody>
      </p:sp>
      <p:sp>
        <p:nvSpPr>
          <p:cNvPr id="6" name="TextBox 5"/>
          <p:cNvSpPr txBox="1"/>
          <p:nvPr/>
        </p:nvSpPr>
        <p:spPr>
          <a:xfrm>
            <a:off x="11099652" y="2777458"/>
            <a:ext cx="1092348" cy="276999"/>
          </a:xfrm>
          <a:prstGeom prst="rect">
            <a:avLst/>
          </a:prstGeom>
          <a:noFill/>
        </p:spPr>
        <p:txBody>
          <a:bodyPr wrap="square" rtlCol="0">
            <a:spAutoFit/>
          </a:bodyPr>
          <a:lstStyle/>
          <a:p>
            <a:pPr algn="r"/>
            <a:r>
              <a:rPr lang="en-US" sz="1200" b="1" dirty="0" smtClean="0"/>
              <a:t>Mandela</a:t>
            </a:r>
            <a:endParaRPr lang="en-US" sz="1200" b="1" dirty="0"/>
          </a:p>
        </p:txBody>
      </p:sp>
      <p:sp>
        <p:nvSpPr>
          <p:cNvPr id="7" name="TextBox 6"/>
          <p:cNvSpPr txBox="1"/>
          <p:nvPr/>
        </p:nvSpPr>
        <p:spPr>
          <a:xfrm>
            <a:off x="11099652" y="3291840"/>
            <a:ext cx="1092348" cy="276999"/>
          </a:xfrm>
          <a:prstGeom prst="rect">
            <a:avLst/>
          </a:prstGeom>
          <a:noFill/>
        </p:spPr>
        <p:txBody>
          <a:bodyPr wrap="square" rtlCol="0">
            <a:spAutoFit/>
          </a:bodyPr>
          <a:lstStyle/>
          <a:p>
            <a:r>
              <a:rPr lang="en-US" sz="1200" b="1" dirty="0" smtClean="0"/>
              <a:t>Ngoyi</a:t>
            </a:r>
            <a:endParaRPr lang="en-US" sz="1200" b="1" dirty="0"/>
          </a:p>
        </p:txBody>
      </p:sp>
      <p:sp>
        <p:nvSpPr>
          <p:cNvPr id="8" name="TextBox 7"/>
          <p:cNvSpPr txBox="1"/>
          <p:nvPr/>
        </p:nvSpPr>
        <p:spPr>
          <a:xfrm>
            <a:off x="10058643" y="6312230"/>
            <a:ext cx="2058865" cy="276999"/>
          </a:xfrm>
          <a:prstGeom prst="rect">
            <a:avLst/>
          </a:prstGeom>
          <a:noFill/>
        </p:spPr>
        <p:txBody>
          <a:bodyPr wrap="square" rtlCol="0">
            <a:spAutoFit/>
          </a:bodyPr>
          <a:lstStyle/>
          <a:p>
            <a:pPr algn="r"/>
            <a:r>
              <a:rPr lang="en-US" sz="1200" b="1" dirty="0" smtClean="0"/>
              <a:t>Sharpeville Massacre, 1960</a:t>
            </a:r>
            <a:endParaRPr lang="en-US" sz="1200" b="1" dirty="0"/>
          </a:p>
        </p:txBody>
      </p:sp>
    </p:spTree>
    <p:extLst>
      <p:ext uri="{BB962C8B-B14F-4D97-AF65-F5344CB8AC3E}">
        <p14:creationId xmlns:p14="http://schemas.microsoft.com/office/powerpoint/2010/main" val="1271124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7571303"/>
          </a:xfrm>
          <a:prstGeom prst="rect">
            <a:avLst/>
          </a:prstGeom>
          <a:noFill/>
        </p:spPr>
        <p:txBody>
          <a:bodyPr wrap="square" rtlCol="0">
            <a:spAutoFit/>
          </a:bodyPr>
          <a:lstStyle/>
          <a:p>
            <a:r>
              <a:rPr lang="en-US" dirty="0" smtClean="0"/>
              <a:t>The End of Apartheid</a:t>
            </a:r>
          </a:p>
          <a:p>
            <a:r>
              <a:rPr lang="en-US" b="1" dirty="0" smtClean="0">
                <a:hlinkClick r:id="rId2"/>
              </a:rPr>
              <a:t>Soweto Massacre</a:t>
            </a:r>
            <a:r>
              <a:rPr lang="en-US" b="1" dirty="0" smtClean="0"/>
              <a:t>, 1976 </a:t>
            </a:r>
            <a:r>
              <a:rPr lang="en-US" dirty="0" smtClean="0"/>
              <a:t>(SOWETO – ‘South West Township’ ……outskirts of Johannesburg)</a:t>
            </a:r>
          </a:p>
          <a:p>
            <a:pPr marL="742950" lvl="1" indent="-285750">
              <a:buFont typeface="Arial" panose="020B0604020202020204" pitchFamily="34" charset="0"/>
              <a:buChar char="•"/>
            </a:pPr>
            <a:r>
              <a:rPr lang="en-US" dirty="0" smtClean="0"/>
              <a:t>thousands of black high school students protest the introduction of ‘Afrikaans’ in schools</a:t>
            </a:r>
          </a:p>
          <a:p>
            <a:pPr marL="742950" lvl="1" indent="-285750">
              <a:buFont typeface="Arial" panose="020B0604020202020204" pitchFamily="34" charset="0"/>
              <a:buChar char="•"/>
            </a:pPr>
            <a:r>
              <a:rPr lang="en-US" dirty="0" smtClean="0"/>
              <a:t>their protest was in defiance of the introduction of the language of their oppressor and apartheid</a:t>
            </a:r>
          </a:p>
          <a:p>
            <a:pPr marL="742950" lvl="1" indent="-285750">
              <a:buFont typeface="Arial" panose="020B0604020202020204" pitchFamily="34" charset="0"/>
              <a:buChar char="•"/>
            </a:pPr>
            <a:r>
              <a:rPr lang="en-US" dirty="0" smtClean="0"/>
              <a:t>riots grew out of these protests and lead to a crackdown by the South African authorities….</a:t>
            </a:r>
          </a:p>
          <a:p>
            <a:pPr marL="742950" lvl="1" indent="-285750">
              <a:buFont typeface="Arial" panose="020B0604020202020204" pitchFamily="34" charset="0"/>
              <a:buChar char="•"/>
            </a:pPr>
            <a:r>
              <a:rPr lang="en-US" dirty="0" smtClean="0"/>
              <a:t>23 killed in June, including several teenagers; later, 566, mostly black die as a result of crackdown…</a:t>
            </a:r>
          </a:p>
          <a:p>
            <a:pPr marL="742950" lvl="1" indent="-285750">
              <a:buFont typeface="Arial" panose="020B0604020202020204" pitchFamily="34" charset="0"/>
              <a:buChar char="•"/>
            </a:pPr>
            <a:endParaRPr lang="en-US" dirty="0"/>
          </a:p>
          <a:p>
            <a:r>
              <a:rPr lang="en-US" b="1" dirty="0" smtClean="0">
                <a:hlinkClick r:id="rId3"/>
              </a:rPr>
              <a:t>Steven </a:t>
            </a:r>
            <a:r>
              <a:rPr lang="en-US" b="1" dirty="0" err="1" smtClean="0">
                <a:hlinkClick r:id="rId3"/>
              </a:rPr>
              <a:t>Biko</a:t>
            </a:r>
            <a:r>
              <a:rPr lang="en-US" b="1" dirty="0" smtClean="0">
                <a:hlinkClick r:id="rId3"/>
              </a:rPr>
              <a:t> </a:t>
            </a:r>
            <a:r>
              <a:rPr lang="en-US" dirty="0" smtClean="0"/>
              <a:t>(1946-77)</a:t>
            </a:r>
          </a:p>
          <a:p>
            <a:pPr marL="742950" lvl="1" indent="-285750">
              <a:buFont typeface="Arial" panose="020B0604020202020204" pitchFamily="34" charset="0"/>
              <a:buChar char="•"/>
            </a:pPr>
            <a:r>
              <a:rPr lang="en-US" dirty="0"/>
              <a:t>a</a:t>
            </a:r>
            <a:r>
              <a:rPr lang="en-US" dirty="0" smtClean="0"/>
              <a:t> noted anti-apartheid activist in the 1960s and 1970s, formed the Black Consciousness Movement</a:t>
            </a:r>
          </a:p>
          <a:p>
            <a:pPr marL="742950" lvl="1" indent="-285750">
              <a:buFont typeface="Arial" panose="020B0604020202020204" pitchFamily="34" charset="0"/>
              <a:buChar char="•"/>
            </a:pPr>
            <a:r>
              <a:rPr lang="en-US" dirty="0" smtClean="0"/>
              <a:t>arrested and later, dies in police custody….police claim his death was a result of a ‘hunger strike’</a:t>
            </a:r>
          </a:p>
          <a:p>
            <a:pPr marL="742950" lvl="1" indent="-285750">
              <a:buFont typeface="Arial" panose="020B0604020202020204" pitchFamily="34" charset="0"/>
              <a:buChar char="•"/>
            </a:pPr>
            <a:r>
              <a:rPr lang="en-US" dirty="0" smtClean="0"/>
              <a:t>an autopsy reveals he succumbed to a brain hemorrhage, the result of massive injuries to his head</a:t>
            </a:r>
          </a:p>
          <a:p>
            <a:pPr marL="742950" lvl="1" indent="-285750">
              <a:buFont typeface="Arial" panose="020B0604020202020204" pitchFamily="34" charset="0"/>
              <a:buChar char="•"/>
            </a:pPr>
            <a:r>
              <a:rPr lang="en-US" dirty="0"/>
              <a:t>c</a:t>
            </a:r>
            <a:r>
              <a:rPr lang="en-US" dirty="0" smtClean="0"/>
              <a:t>learly, he had been beaten brutally by his captors – int’l condemnation was swift….</a:t>
            </a:r>
          </a:p>
          <a:p>
            <a:endParaRPr lang="en-US" dirty="0"/>
          </a:p>
          <a:p>
            <a:r>
              <a:rPr lang="en-US" b="1" dirty="0" smtClean="0"/>
              <a:t>the Reform Movement </a:t>
            </a:r>
          </a:p>
          <a:p>
            <a:pPr marL="742950" lvl="1" indent="-285750">
              <a:buFont typeface="Arial" panose="020B0604020202020204" pitchFamily="34" charset="0"/>
              <a:buChar char="•"/>
            </a:pPr>
            <a:r>
              <a:rPr lang="en-US" dirty="0" smtClean="0"/>
              <a:t>1978 – S. African President </a:t>
            </a:r>
            <a:r>
              <a:rPr lang="en-US" b="1" dirty="0" smtClean="0"/>
              <a:t>Botha </a:t>
            </a:r>
            <a:r>
              <a:rPr lang="en-US" dirty="0" smtClean="0"/>
              <a:t>relaxes some apartheid laws – the ban on racial marriages, for example...still no rights!</a:t>
            </a:r>
          </a:p>
          <a:p>
            <a:pPr marL="742950" lvl="1" indent="-285750">
              <a:buFont typeface="Arial" panose="020B0604020202020204" pitchFamily="34" charset="0"/>
              <a:buChar char="•"/>
            </a:pPr>
            <a:r>
              <a:rPr lang="en-US" dirty="0" smtClean="0"/>
              <a:t>67% of S. Africans were Black, however…..and still denied voting rights – the ANC stepped up protests….</a:t>
            </a:r>
          </a:p>
          <a:p>
            <a:pPr marL="742950" lvl="1" indent="-285750">
              <a:buFont typeface="Arial" panose="020B0604020202020204" pitchFamily="34" charset="0"/>
              <a:buChar char="•"/>
            </a:pPr>
            <a:r>
              <a:rPr lang="en-US" dirty="0"/>
              <a:t>s</a:t>
            </a:r>
            <a:r>
              <a:rPr lang="en-US" dirty="0" smtClean="0"/>
              <a:t>trike actions, riots and acts of sabotage continued against the South African government by South Africans denied rights</a:t>
            </a:r>
          </a:p>
          <a:p>
            <a:pPr marL="742950" lvl="1" indent="-285750">
              <a:buFont typeface="Arial" panose="020B0604020202020204" pitchFamily="34" charset="0"/>
              <a:buChar char="•"/>
            </a:pPr>
            <a:r>
              <a:rPr lang="en-US" dirty="0" smtClean="0"/>
              <a:t>1985 – Both declares a state of emergency…..hundreds of black nationalist leaders arrested again….</a:t>
            </a:r>
          </a:p>
          <a:p>
            <a:pPr marL="742950" lvl="1" indent="-285750">
              <a:buFont typeface="Arial" panose="020B0604020202020204" pitchFamily="34" charset="0"/>
              <a:buChar char="•"/>
            </a:pPr>
            <a:r>
              <a:rPr lang="en-US" dirty="0" smtClean="0"/>
              <a:t>1986 – Pass Laws were ended – S. African gov’t eases up on harshness of apartheid laws, but still, segregation continues</a:t>
            </a:r>
          </a:p>
          <a:p>
            <a:endParaRPr lang="en-US" dirty="0"/>
          </a:p>
          <a:p>
            <a:r>
              <a:rPr lang="en-US" b="1" dirty="0" smtClean="0"/>
              <a:t>International Developments</a:t>
            </a:r>
          </a:p>
          <a:p>
            <a:pPr marL="742950" lvl="1" indent="-285750">
              <a:buFont typeface="Arial" panose="020B0604020202020204" pitchFamily="34" charset="0"/>
              <a:buChar char="•"/>
            </a:pPr>
            <a:r>
              <a:rPr lang="en-US" dirty="0" smtClean="0"/>
              <a:t>Economic sanctions imposed by USA (</a:t>
            </a:r>
            <a:r>
              <a:rPr lang="en-US" dirty="0" smtClean="0">
                <a:hlinkClick r:id="rId4"/>
              </a:rPr>
              <a:t>thanks to influence by Canada</a:t>
            </a:r>
            <a:r>
              <a:rPr lang="en-US" dirty="0" smtClean="0"/>
              <a:t>) and other nations and int’l institutions on S. Africa</a:t>
            </a:r>
          </a:p>
          <a:p>
            <a:pPr marL="742950" lvl="1" indent="-285750">
              <a:buFont typeface="Arial" panose="020B0604020202020204" pitchFamily="34" charset="0"/>
              <a:buChar char="•"/>
            </a:pPr>
            <a:r>
              <a:rPr lang="en-US" dirty="0" smtClean="0"/>
              <a:t>with the Cold War on the wane (ending) in the late 1980s, the West would turn its eyes upon the villainous state of S. Africa – a state that practiced an immoral political system that prevented black, </a:t>
            </a:r>
            <a:r>
              <a:rPr lang="en-US" dirty="0" err="1" smtClean="0"/>
              <a:t>colours</a:t>
            </a:r>
            <a:r>
              <a:rPr lang="en-US" dirty="0" smtClean="0"/>
              <a:t> and Asian Africans from equality</a:t>
            </a:r>
          </a:p>
          <a:p>
            <a:endParaRPr lang="en-US" dirty="0"/>
          </a:p>
          <a:p>
            <a:endParaRPr lang="en-US" dirty="0" smtClean="0"/>
          </a:p>
        </p:txBody>
      </p:sp>
      <p:pic>
        <p:nvPicPr>
          <p:cNvPr id="3" name="Picture 6" descr="CIMG0408.JP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311617" y="112542"/>
            <a:ext cx="1640645" cy="2609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6" descr="File:Steve Biko.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58887" y="1992924"/>
            <a:ext cx="1741011" cy="2058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7005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609"/>
            <a:ext cx="9144000" cy="7571303"/>
          </a:xfrm>
          <a:prstGeom prst="rect">
            <a:avLst/>
          </a:prstGeom>
          <a:noFill/>
        </p:spPr>
        <p:txBody>
          <a:bodyPr wrap="square" rtlCol="0">
            <a:spAutoFit/>
          </a:bodyPr>
          <a:lstStyle/>
          <a:p>
            <a:r>
              <a:rPr lang="en-US" b="1" dirty="0" smtClean="0">
                <a:hlinkClick r:id="rId2"/>
              </a:rPr>
              <a:t>the Return of Madiba</a:t>
            </a:r>
            <a:r>
              <a:rPr lang="en-US" b="1" dirty="0" smtClean="0"/>
              <a:t>		….</a:t>
            </a:r>
            <a:r>
              <a:rPr lang="en-US" b="1" dirty="0" smtClean="0">
                <a:hlinkClick r:id="rId3"/>
              </a:rPr>
              <a:t>Mandela</a:t>
            </a:r>
            <a:r>
              <a:rPr lang="en-US" b="1" dirty="0" smtClean="0"/>
              <a:t> released after 27 years in prison…..</a:t>
            </a:r>
          </a:p>
          <a:p>
            <a:r>
              <a:rPr lang="en-US" dirty="0" smtClean="0"/>
              <a:t>1989 – </a:t>
            </a:r>
            <a:r>
              <a:rPr lang="en-US" b="1" dirty="0" smtClean="0"/>
              <a:t>F. W. de Klerk </a:t>
            </a:r>
            <a:r>
              <a:rPr lang="en-US" dirty="0" smtClean="0"/>
              <a:t>becomes President of South Africa</a:t>
            </a:r>
          </a:p>
          <a:p>
            <a:pPr marL="742950" lvl="1" indent="-285750">
              <a:buFont typeface="Arial" panose="020B0604020202020204" pitchFamily="34" charset="0"/>
              <a:buChar char="•"/>
            </a:pPr>
            <a:r>
              <a:rPr lang="en-US" dirty="0" smtClean="0"/>
              <a:t>he promises a program of gradual reform……in hopes of reducing civil strife</a:t>
            </a:r>
          </a:p>
          <a:p>
            <a:pPr marL="742950" lvl="1" indent="-285750">
              <a:buFont typeface="Arial" panose="020B0604020202020204" pitchFamily="34" charset="0"/>
              <a:buChar char="•"/>
            </a:pPr>
            <a:r>
              <a:rPr lang="en-US" dirty="0" smtClean="0"/>
              <a:t>repeals many laws that maintained racial segregation in public facilities</a:t>
            </a:r>
          </a:p>
          <a:p>
            <a:pPr marL="742950" lvl="1" indent="-285750">
              <a:buFont typeface="Arial" panose="020B0604020202020204" pitchFamily="34" charset="0"/>
              <a:buChar char="•"/>
            </a:pPr>
            <a:r>
              <a:rPr lang="en-US" dirty="0" smtClean="0"/>
              <a:t>lifts ban on </a:t>
            </a:r>
            <a:r>
              <a:rPr lang="en-US" b="1" dirty="0" smtClean="0"/>
              <a:t>African National Congress (ANC) </a:t>
            </a:r>
            <a:r>
              <a:rPr lang="en-US" dirty="0" smtClean="0"/>
              <a:t>and frees </a:t>
            </a:r>
            <a:r>
              <a:rPr lang="en-US" b="1" dirty="0" smtClean="0"/>
              <a:t>Nelson Mandela </a:t>
            </a:r>
            <a:r>
              <a:rPr lang="en-US" dirty="0" smtClean="0"/>
              <a:t>(1990)</a:t>
            </a:r>
          </a:p>
          <a:p>
            <a:endParaRPr lang="en-US" b="1" dirty="0"/>
          </a:p>
          <a:p>
            <a:r>
              <a:rPr lang="en-US" dirty="0" smtClean="0"/>
              <a:t>‘</a:t>
            </a:r>
            <a:r>
              <a:rPr lang="en-US" dirty="0" smtClean="0">
                <a:hlinkClick r:id="rId4"/>
              </a:rPr>
              <a:t>Madiba</a:t>
            </a:r>
            <a:r>
              <a:rPr lang="en-US" dirty="0" smtClean="0"/>
              <a:t>’ –a Xhosa word meaning, ‘father’…..an endearment for Mandela – revered by all…</a:t>
            </a:r>
          </a:p>
          <a:p>
            <a:pPr marL="1200150" lvl="2" indent="-285750">
              <a:buFont typeface="Arial" panose="020B0604020202020204" pitchFamily="34" charset="0"/>
              <a:buChar char="•"/>
            </a:pPr>
            <a:r>
              <a:rPr lang="en-US" dirty="0" smtClean="0"/>
              <a:t>Mandela emerges from prison as the de facto leader of the movement…..</a:t>
            </a:r>
          </a:p>
          <a:p>
            <a:endParaRPr lang="en-US" dirty="0"/>
          </a:p>
          <a:p>
            <a:r>
              <a:rPr lang="en-US" dirty="0" smtClean="0"/>
              <a:t>1991 – the de Klerk gov’t introduced new laws to end the racial divisions across S. Africa</a:t>
            </a:r>
          </a:p>
          <a:p>
            <a:pPr marL="1200150" lvl="2" indent="-285750">
              <a:buFont typeface="Arial" panose="020B0604020202020204" pitchFamily="34" charset="0"/>
              <a:buChar char="•"/>
            </a:pPr>
            <a:r>
              <a:rPr lang="en-US" dirty="0"/>
              <a:t>m</a:t>
            </a:r>
            <a:r>
              <a:rPr lang="en-US" dirty="0" smtClean="0"/>
              <a:t>any whites opposed de </a:t>
            </a:r>
            <a:r>
              <a:rPr lang="en-US" dirty="0" err="1" smtClean="0"/>
              <a:t>Klerks</a:t>
            </a:r>
            <a:r>
              <a:rPr lang="en-US" dirty="0" smtClean="0"/>
              <a:t> initiatives…fearful of the black majority </a:t>
            </a:r>
          </a:p>
          <a:p>
            <a:endParaRPr lang="en-US" dirty="0"/>
          </a:p>
          <a:p>
            <a:r>
              <a:rPr lang="en-US" dirty="0" smtClean="0"/>
              <a:t>1993 – de Klerk (</a:t>
            </a:r>
            <a:r>
              <a:rPr lang="en-US" dirty="0" err="1" smtClean="0"/>
              <a:t>Afrikaaner</a:t>
            </a:r>
            <a:r>
              <a:rPr lang="en-US" dirty="0" smtClean="0"/>
              <a:t> Nationalist) and Mandela (African Nationalist) reach agreement</a:t>
            </a:r>
          </a:p>
          <a:p>
            <a:pPr marL="742950" lvl="1" indent="-285750">
              <a:buFont typeface="Arial" panose="020B0604020202020204" pitchFamily="34" charset="0"/>
              <a:buChar char="•"/>
            </a:pPr>
            <a:r>
              <a:rPr lang="en-US" dirty="0" smtClean="0"/>
              <a:t>they collectively announced the nation’s first democratic elections, with voting privileges for all citizens regardless of </a:t>
            </a:r>
            <a:r>
              <a:rPr lang="en-US" dirty="0" err="1" smtClean="0"/>
              <a:t>colour</a:t>
            </a:r>
            <a:r>
              <a:rPr lang="en-US" dirty="0" smtClean="0"/>
              <a:t> – to take place in April 1994….</a:t>
            </a:r>
          </a:p>
          <a:p>
            <a:pPr marL="742950" lvl="1" indent="-285750">
              <a:buFont typeface="Arial" panose="020B0604020202020204" pitchFamily="34" charset="0"/>
              <a:buChar char="•"/>
            </a:pPr>
            <a:r>
              <a:rPr lang="en-US" dirty="0" smtClean="0"/>
              <a:t>Mandela’s African National Congress wins a historic elections (63% of popular vote)</a:t>
            </a:r>
          </a:p>
          <a:p>
            <a:pPr marL="742950" lvl="1" indent="-285750">
              <a:buFont typeface="Arial" panose="020B0604020202020204" pitchFamily="34" charset="0"/>
              <a:buChar char="•"/>
            </a:pPr>
            <a:r>
              <a:rPr lang="en-US" dirty="0" smtClean="0"/>
              <a:t>Mandela becomes President...de Klerk made Vice-President – Apartheid no longer….</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Not all blacks, however, supported the ANC – some limited violence occurs</a:t>
            </a:r>
          </a:p>
          <a:p>
            <a:pPr marL="742950" lvl="1" indent="-285750">
              <a:buFont typeface="Arial" panose="020B0604020202020204" pitchFamily="34" charset="0"/>
              <a:buChar char="•"/>
            </a:pPr>
            <a:r>
              <a:rPr lang="en-US" dirty="0" smtClean="0"/>
              <a:t>Heads of state arrive to witness Mandela’s inauguration…..</a:t>
            </a:r>
          </a:p>
          <a:p>
            <a:endParaRPr lang="en-US" dirty="0" smtClean="0"/>
          </a:p>
          <a:p>
            <a:r>
              <a:rPr lang="en-US" b="1" dirty="0" smtClean="0"/>
              <a:t>Truth and Reconciliation Commission, 1994-99</a:t>
            </a:r>
          </a:p>
          <a:p>
            <a:pPr marL="285750" indent="-285750">
              <a:buFont typeface="Arial" panose="020B0604020202020204" pitchFamily="34" charset="0"/>
              <a:buChar char="•"/>
            </a:pPr>
            <a:r>
              <a:rPr lang="en-US" dirty="0" smtClean="0"/>
              <a:t>led by Catholic Archbishop Desmond Tutu </a:t>
            </a:r>
          </a:p>
          <a:p>
            <a:r>
              <a:rPr lang="en-US" dirty="0" smtClean="0"/>
              <a:t>	</a:t>
            </a:r>
            <a:r>
              <a:rPr lang="en-US" sz="1600" dirty="0" smtClean="0"/>
              <a:t>‘Without forgiveness there can be no future. Without confession there can be no forgiveness.’</a:t>
            </a:r>
            <a:endParaRPr lang="en-US" sz="1600" dirty="0"/>
          </a:p>
          <a:p>
            <a:endParaRPr lang="en-US" dirty="0" smtClean="0"/>
          </a:p>
          <a:p>
            <a:pPr marL="742950" lvl="1" indent="-285750">
              <a:buFont typeface="Arial" panose="020B0604020202020204" pitchFamily="34" charset="0"/>
              <a:buChar char="•"/>
            </a:pPr>
            <a:endParaRPr lang="en-US" b="1" dirty="0"/>
          </a:p>
          <a:p>
            <a:endParaRPr lang="en-US" b="1" dirty="0"/>
          </a:p>
        </p:txBody>
      </p:sp>
      <p:pic>
        <p:nvPicPr>
          <p:cNvPr id="3" name="Picture 6" descr="Mandela_9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51132" y="126610"/>
            <a:ext cx="3540868" cy="2377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0" name="Picture 2" descr="F.W. de Klerk - Biographical - NobelPrize.or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795353" y="2504050"/>
            <a:ext cx="1379985" cy="2069978"/>
          </a:xfrm>
          <a:prstGeom prst="rect">
            <a:avLst/>
          </a:prstGeom>
          <a:noFill/>
          <a:extLst>
            <a:ext uri="{909E8E84-426E-40DD-AFC4-6F175D3DCCD1}">
              <a14:hiddenFill xmlns:a14="http://schemas.microsoft.com/office/drawing/2010/main">
                <a:solidFill>
                  <a:srgbClr val="FFFFFF"/>
                </a:solidFill>
              </a14:hiddenFill>
            </a:ext>
          </a:extLst>
        </p:spPr>
      </p:pic>
      <p:pic>
        <p:nvPicPr>
          <p:cNvPr id="5" name="Chart Placeholder 3" descr="Nelson Mandela and FW de Klerk Celebrate the End of South African Apartheid_jpg.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8902307" y="2504050"/>
            <a:ext cx="1893046" cy="1914378"/>
          </a:xfrm>
          <a:prstGeom prst="rect">
            <a:avLst/>
          </a:prstGeom>
        </p:spPr>
      </p:pic>
      <p:pic>
        <p:nvPicPr>
          <p:cNvPr id="12292" name="Picture 4" descr="New York Times OTD on Twitter: &quot;The front page #OTD in 1990 ..."/>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763673" y="4418428"/>
            <a:ext cx="3540868" cy="236355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652211" y="5967663"/>
            <a:ext cx="4111462" cy="307777"/>
          </a:xfrm>
          <a:prstGeom prst="rect">
            <a:avLst/>
          </a:prstGeom>
          <a:noFill/>
        </p:spPr>
        <p:txBody>
          <a:bodyPr wrap="square" rtlCol="0">
            <a:spAutoFit/>
          </a:bodyPr>
          <a:lstStyle/>
          <a:p>
            <a:r>
              <a:rPr lang="en-US" sz="1400" dirty="0" smtClean="0"/>
              <a:t>credited with limiting retaliation by blacks on whites…</a:t>
            </a:r>
            <a:endParaRPr lang="en-US" sz="1400" dirty="0"/>
          </a:p>
        </p:txBody>
      </p:sp>
    </p:spTree>
    <p:extLst>
      <p:ext uri="{BB962C8B-B14F-4D97-AF65-F5344CB8AC3E}">
        <p14:creationId xmlns:p14="http://schemas.microsoft.com/office/powerpoint/2010/main" val="1817551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379"/>
            <a:ext cx="12192000" cy="6740307"/>
          </a:xfrm>
          <a:prstGeom prst="rect">
            <a:avLst/>
          </a:prstGeom>
          <a:noFill/>
        </p:spPr>
        <p:txBody>
          <a:bodyPr wrap="square" rtlCol="0">
            <a:spAutoFit/>
          </a:bodyPr>
          <a:lstStyle/>
          <a:p>
            <a:r>
              <a:rPr lang="en-US" dirty="0" smtClean="0"/>
              <a:t>Decolonization in Asia</a:t>
            </a:r>
          </a:p>
          <a:p>
            <a:pPr marL="742950" lvl="1" indent="-285750">
              <a:buFont typeface="Arial" panose="020B0604020202020204" pitchFamily="34" charset="0"/>
              <a:buChar char="•"/>
            </a:pPr>
            <a:r>
              <a:rPr lang="en-US" dirty="0" smtClean="0"/>
              <a:t>the End of Imperialism </a:t>
            </a:r>
          </a:p>
          <a:p>
            <a:pPr marL="742950" lvl="1" indent="-285750">
              <a:buFont typeface="Arial" panose="020B0604020202020204" pitchFamily="34" charset="0"/>
              <a:buChar char="•"/>
            </a:pPr>
            <a:r>
              <a:rPr lang="en-US" dirty="0" smtClean="0"/>
              <a:t>Nationalist Movements</a:t>
            </a:r>
          </a:p>
          <a:p>
            <a:pPr marL="742950" lvl="1" indent="-285750">
              <a:buFont typeface="Arial" panose="020B0604020202020204" pitchFamily="34" charset="0"/>
              <a:buChar char="•"/>
            </a:pPr>
            <a:r>
              <a:rPr lang="en-US" dirty="0" smtClean="0"/>
              <a:t>Spheres of Influence – USA v. USSR?</a:t>
            </a:r>
          </a:p>
          <a:p>
            <a:endParaRPr lang="en-US" dirty="0"/>
          </a:p>
          <a:p>
            <a:r>
              <a:rPr lang="en-US" dirty="0" smtClean="0"/>
              <a:t>WWII – </a:t>
            </a:r>
          </a:p>
          <a:p>
            <a:pPr marL="742950" lvl="1" indent="-285750">
              <a:buFont typeface="Arial" panose="020B0604020202020204" pitchFamily="34" charset="0"/>
              <a:buChar char="•"/>
            </a:pPr>
            <a:r>
              <a:rPr lang="en-US" dirty="0" smtClean="0"/>
              <a:t>the colonies contributed to the defeat of Japan</a:t>
            </a:r>
          </a:p>
          <a:p>
            <a:pPr marL="742950" lvl="1" indent="-285750">
              <a:buFont typeface="Arial" panose="020B0604020202020204" pitchFamily="34" charset="0"/>
              <a:buChar char="•"/>
            </a:pPr>
            <a:r>
              <a:rPr lang="en-US" dirty="0" smtClean="0"/>
              <a:t>the cost of war – European nations weakened</a:t>
            </a:r>
          </a:p>
          <a:p>
            <a:pPr marL="742950" lvl="1" indent="-285750">
              <a:buFont typeface="Arial" panose="020B0604020202020204" pitchFamily="34" charset="0"/>
              <a:buChar char="•"/>
            </a:pPr>
            <a:r>
              <a:rPr lang="en-US" dirty="0" smtClean="0"/>
              <a:t>opposition to imperialism among Europeans…</a:t>
            </a:r>
          </a:p>
          <a:p>
            <a:pPr marL="742950" lvl="1" indent="-285750">
              <a:buFont typeface="Arial" panose="020B0604020202020204" pitchFamily="34" charset="0"/>
              <a:buChar char="•"/>
            </a:pPr>
            <a:r>
              <a:rPr lang="en-US" dirty="0" smtClean="0"/>
              <a:t>USA v. USSR</a:t>
            </a:r>
          </a:p>
          <a:p>
            <a:pPr marL="1200150" lvl="2" indent="-285750">
              <a:buFont typeface="Arial" panose="020B0604020202020204" pitchFamily="34" charset="0"/>
              <a:buChar char="•"/>
            </a:pPr>
            <a:r>
              <a:rPr lang="en-US" dirty="0"/>
              <a:t>s</a:t>
            </a:r>
            <a:r>
              <a:rPr lang="en-US" dirty="0" smtClean="0"/>
              <a:t>pheres of influence?</a:t>
            </a:r>
          </a:p>
          <a:p>
            <a:pPr marL="1200150" lvl="2" indent="-285750">
              <a:buFont typeface="Arial" panose="020B0604020202020204" pitchFamily="34" charset="0"/>
              <a:buChar char="•"/>
            </a:pPr>
            <a:r>
              <a:rPr lang="en-US" dirty="0"/>
              <a:t>b</a:t>
            </a:r>
            <a:r>
              <a:rPr lang="en-US" dirty="0" smtClean="0"/>
              <a:t>oth wanted the breakup of colonies</a:t>
            </a:r>
          </a:p>
          <a:p>
            <a:pPr marL="1200150" lvl="2" indent="-285750">
              <a:buFont typeface="Arial" panose="020B0604020202020204" pitchFamily="34" charset="0"/>
              <a:buChar char="•"/>
            </a:pPr>
            <a:r>
              <a:rPr lang="en-US" dirty="0" smtClean="0"/>
              <a:t>both supported independence movements</a:t>
            </a:r>
          </a:p>
          <a:p>
            <a:pPr marL="1200150" lvl="2" indent="-285750">
              <a:buFont typeface="Arial" panose="020B0604020202020204" pitchFamily="34" charset="0"/>
              <a:buChar char="•"/>
            </a:pPr>
            <a:r>
              <a:rPr lang="en-US" dirty="0" smtClean="0"/>
              <a:t>both had interests in Asia</a:t>
            </a:r>
          </a:p>
          <a:p>
            <a:pPr marL="1657350" lvl="3" indent="-285750">
              <a:buFont typeface="Arial" panose="020B0604020202020204" pitchFamily="34" charset="0"/>
              <a:buChar char="•"/>
            </a:pPr>
            <a:r>
              <a:rPr lang="en-US" dirty="0" smtClean="0"/>
              <a:t>USA – Domino Theory?</a:t>
            </a:r>
          </a:p>
          <a:p>
            <a:pPr marL="1657350" lvl="3" indent="-285750">
              <a:buFont typeface="Arial" panose="020B0604020202020204" pitchFamily="34" charset="0"/>
              <a:buChar char="•"/>
            </a:pPr>
            <a:r>
              <a:rPr lang="en-US" dirty="0" smtClean="0"/>
              <a:t>USSR – support for Communist regimes</a:t>
            </a:r>
          </a:p>
          <a:p>
            <a:endParaRPr lang="en-US" dirty="0" smtClean="0"/>
          </a:p>
          <a:p>
            <a:r>
              <a:rPr lang="en-US" dirty="0" smtClean="0"/>
              <a:t>Nationalist leaders, many educated in Europe, used their </a:t>
            </a:r>
          </a:p>
          <a:p>
            <a:r>
              <a:rPr lang="en-US" dirty="0" smtClean="0"/>
              <a:t>Understanding of liberal, Marxist and other intellectual </a:t>
            </a:r>
          </a:p>
          <a:p>
            <a:r>
              <a:rPr lang="en-US" dirty="0" smtClean="0"/>
              <a:t>Ideas against their European ‘masters’……</a:t>
            </a:r>
          </a:p>
          <a:p>
            <a:endParaRPr lang="en-US" dirty="0"/>
          </a:p>
          <a:p>
            <a:pPr algn="r"/>
            <a:r>
              <a:rPr lang="en-US" i="1" dirty="0" smtClean="0"/>
              <a:t>“What I did was a very ordinary thing. I declared that the British could not order me around in my own country.”</a:t>
            </a:r>
          </a:p>
          <a:p>
            <a:pPr algn="r"/>
            <a:r>
              <a:rPr lang="en-US" i="1" dirty="0"/>
              <a:t>	</a:t>
            </a:r>
            <a:r>
              <a:rPr lang="en-US" i="1" dirty="0" smtClean="0"/>
              <a:t>								Mahatma Gandhi, 1947</a:t>
            </a:r>
            <a:endParaRPr lang="en-US" i="1" dirty="0"/>
          </a:p>
          <a:p>
            <a:endParaRPr lang="en-US" dirty="0" smtClean="0"/>
          </a:p>
        </p:txBody>
      </p:sp>
      <p:pic>
        <p:nvPicPr>
          <p:cNvPr id="14338" name="Picture 2" descr="Decolonization in As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2597" y="513711"/>
            <a:ext cx="6759403" cy="4491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3887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662851" cy="7171194"/>
          </a:xfrm>
          <a:prstGeom prst="rect">
            <a:avLst/>
          </a:prstGeom>
          <a:noFill/>
        </p:spPr>
        <p:txBody>
          <a:bodyPr wrap="square" rtlCol="0">
            <a:spAutoFit/>
          </a:bodyPr>
          <a:lstStyle/>
          <a:p>
            <a:r>
              <a:rPr lang="en-US" b="1" dirty="0" smtClean="0"/>
              <a:t>Indian Subcontinent Before Independence</a:t>
            </a:r>
          </a:p>
          <a:p>
            <a:r>
              <a:rPr lang="en-US" dirty="0" smtClean="0"/>
              <a:t> the </a:t>
            </a:r>
            <a:r>
              <a:rPr lang="en-US" b="1" dirty="0" smtClean="0"/>
              <a:t>British Raj </a:t>
            </a:r>
            <a:r>
              <a:rPr lang="en-US" dirty="0" smtClean="0"/>
              <a:t>– the Jewel in the Crown of British Imperialism?</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British Imperialism </a:t>
            </a:r>
          </a:p>
          <a:p>
            <a:pPr marL="742950" lvl="1" indent="-285750">
              <a:buFont typeface="Arial" panose="020B0604020202020204" pitchFamily="34" charset="0"/>
              <a:buChar char="•"/>
            </a:pPr>
            <a:r>
              <a:rPr lang="en-US" b="1" dirty="0" smtClean="0">
                <a:hlinkClick r:id="rId2"/>
              </a:rPr>
              <a:t>British East Indian Company </a:t>
            </a:r>
            <a:r>
              <a:rPr lang="en-US" dirty="0" smtClean="0"/>
              <a:t>– since 1600s….</a:t>
            </a:r>
          </a:p>
          <a:p>
            <a:pPr marL="3028950" lvl="6" indent="-285750">
              <a:buFont typeface="Arial" panose="020B0604020202020204" pitchFamily="34" charset="0"/>
              <a:buChar char="•"/>
            </a:pPr>
            <a:r>
              <a:rPr lang="en-US" dirty="0" smtClean="0"/>
              <a:t>India as a source of raw materials...</a:t>
            </a:r>
          </a:p>
          <a:p>
            <a:pPr marL="742950" lvl="1" indent="-285750">
              <a:buFont typeface="Arial" panose="020B0604020202020204" pitchFamily="34" charset="0"/>
              <a:buChar char="•"/>
            </a:pPr>
            <a:r>
              <a:rPr lang="en-US" dirty="0" smtClean="0"/>
              <a:t>British see India as theirs….by conquest and other means…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Indian Subcontinent </a:t>
            </a:r>
          </a:p>
          <a:p>
            <a:pPr marL="742950" lvl="1" indent="-285750">
              <a:buFont typeface="Arial" panose="020B0604020202020204" pitchFamily="34" charset="0"/>
              <a:buChar char="•"/>
            </a:pPr>
            <a:r>
              <a:rPr lang="en-US" dirty="0" smtClean="0"/>
              <a:t>Direct rule by Britain (colony) by 1858</a:t>
            </a:r>
          </a:p>
          <a:p>
            <a:pPr marL="1200150" lvl="2" indent="-285750">
              <a:buFont typeface="Arial" panose="020B0604020202020204" pitchFamily="34" charset="0"/>
              <a:buChar char="•"/>
            </a:pPr>
            <a:r>
              <a:rPr lang="en-US" b="1" dirty="0" smtClean="0"/>
              <a:t>Hindu</a:t>
            </a:r>
            <a:r>
              <a:rPr lang="en-US" dirty="0" smtClean="0"/>
              <a:t> majority with </a:t>
            </a:r>
            <a:r>
              <a:rPr lang="en-US" b="1" dirty="0" smtClean="0"/>
              <a:t>Muslim</a:t>
            </a:r>
            <a:r>
              <a:rPr lang="en-US" dirty="0" smtClean="0"/>
              <a:t> minority</a:t>
            </a:r>
          </a:p>
          <a:p>
            <a:pPr marL="742950" lvl="1" indent="-285750">
              <a:buFont typeface="Arial" panose="020B0604020202020204" pitchFamily="34" charset="0"/>
              <a:buChar char="•"/>
            </a:pPr>
            <a:r>
              <a:rPr lang="en-US" dirty="0" smtClean="0"/>
              <a:t>Some states in India regarded as ‘</a:t>
            </a:r>
            <a:r>
              <a:rPr lang="en-US" b="1" dirty="0" smtClean="0"/>
              <a:t>Princely States</a:t>
            </a:r>
            <a:r>
              <a:rPr lang="en-US" dirty="0" smtClean="0"/>
              <a:t>’</a:t>
            </a:r>
          </a:p>
          <a:p>
            <a:pPr marL="742950" lvl="1" indent="-285750">
              <a:buFont typeface="Arial" panose="020B0604020202020204" pitchFamily="34" charset="0"/>
              <a:buChar char="•"/>
            </a:pPr>
            <a:r>
              <a:rPr lang="en-US" dirty="0" smtClean="0"/>
              <a:t>All attempts at ‘</a:t>
            </a:r>
            <a:r>
              <a:rPr lang="en-US" b="1" dirty="0" smtClean="0"/>
              <a:t>self-determination</a:t>
            </a:r>
            <a:r>
              <a:rPr lang="en-US" dirty="0" smtClean="0"/>
              <a:t>’ by Indians met with force</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b="1" dirty="0" smtClean="0">
                <a:hlinkClick r:id="rId3"/>
              </a:rPr>
              <a:t>Amritsar Massacre, 1919</a:t>
            </a:r>
            <a:endParaRPr lang="en-US" b="1" dirty="0" smtClean="0"/>
          </a:p>
          <a:p>
            <a:pPr marL="1200150" lvl="2" indent="-285750">
              <a:buFont typeface="Arial" panose="020B0604020202020204" pitchFamily="34" charset="0"/>
              <a:buChar char="•"/>
              <a:defRPr/>
            </a:pPr>
            <a:r>
              <a:rPr lang="en-US" dirty="0"/>
              <a:t>British ‘law and order’ in action</a:t>
            </a:r>
          </a:p>
          <a:p>
            <a:pPr marL="1200150" lvl="2" indent="-285750">
              <a:buFont typeface="Arial" panose="020B0604020202020204" pitchFamily="34" charset="0"/>
              <a:buChar char="•"/>
              <a:defRPr/>
            </a:pPr>
            <a:r>
              <a:rPr lang="en-US" dirty="0"/>
              <a:t>Some 379 killed by British army; 1200 injured</a:t>
            </a:r>
          </a:p>
          <a:p>
            <a:pPr marL="1200150" lvl="2" indent="-285750">
              <a:buFont typeface="Arial" panose="020B0604020202020204" pitchFamily="34" charset="0"/>
              <a:buChar char="•"/>
              <a:defRPr/>
            </a:pPr>
            <a:r>
              <a:rPr lang="en-US" dirty="0"/>
              <a:t>Protests against British Raj </a:t>
            </a:r>
            <a:r>
              <a:rPr lang="en-US" dirty="0" smtClean="0"/>
              <a:t>spread</a:t>
            </a:r>
          </a:p>
          <a:p>
            <a:pPr lvl="2">
              <a:defRPr/>
            </a:pPr>
            <a:endParaRPr lang="en-US" dirty="0"/>
          </a:p>
          <a:p>
            <a:pPr>
              <a:defRPr/>
            </a:pPr>
            <a:r>
              <a:rPr lang="en-CA" altLang="en-US" i="1" dirty="0" smtClean="0"/>
              <a:t>	</a:t>
            </a:r>
            <a:r>
              <a:rPr lang="en-CA" altLang="en-US" sz="1400" i="1" dirty="0" smtClean="0"/>
              <a:t>“</a:t>
            </a:r>
            <a:r>
              <a:rPr lang="en-CA" altLang="en-US" sz="1600" i="1" dirty="0"/>
              <a:t>No romance can compare with the story of the handful of </a:t>
            </a:r>
            <a:r>
              <a:rPr lang="en-CA" altLang="en-US" sz="1600" i="1" dirty="0" smtClean="0"/>
              <a:t>	Englishmen…who</a:t>
            </a:r>
            <a:r>
              <a:rPr lang="en-CA" altLang="en-US" sz="1600" i="1" dirty="0"/>
              <a:t>, beginning with as mere traders &amp; </a:t>
            </a:r>
            <a:r>
              <a:rPr lang="en-CA" altLang="en-US" sz="1600" i="1" dirty="0" smtClean="0"/>
              <a:t>merchant 	settlers</a:t>
            </a:r>
            <a:r>
              <a:rPr lang="en-CA" altLang="en-US" sz="1600" i="1" dirty="0"/>
              <a:t>, </a:t>
            </a:r>
            <a:r>
              <a:rPr lang="en-CA" altLang="en-US" sz="1600" i="1" dirty="0" smtClean="0"/>
              <a:t>have </a:t>
            </a:r>
            <a:r>
              <a:rPr lang="en-CA" altLang="en-US" sz="1600" i="1" dirty="0"/>
              <a:t>in barely two centuries built up </a:t>
            </a:r>
            <a:r>
              <a:rPr lang="en-CA" altLang="en-US" sz="1600" i="1" dirty="0" smtClean="0"/>
              <a:t>the </a:t>
            </a:r>
            <a:r>
              <a:rPr lang="en-CA" altLang="en-US" sz="1600" i="1" dirty="0"/>
              <a:t>majestic </a:t>
            </a:r>
            <a:r>
              <a:rPr lang="en-CA" altLang="en-US" sz="1600" i="1" dirty="0" smtClean="0"/>
              <a:t>	structure </a:t>
            </a:r>
            <a:r>
              <a:rPr lang="en-CA" altLang="en-US" sz="1600" i="1" dirty="0"/>
              <a:t>of an imperial </a:t>
            </a:r>
            <a:r>
              <a:rPr lang="en-CA" altLang="en-US" sz="1600" i="1" dirty="0" smtClean="0"/>
              <a:t>system </a:t>
            </a:r>
            <a:r>
              <a:rPr lang="en-CA" altLang="en-US" sz="1600" i="1" dirty="0"/>
              <a:t>under which </a:t>
            </a:r>
            <a:r>
              <a:rPr lang="en-CA" altLang="en-US" sz="1600" i="1" dirty="0" smtClean="0"/>
              <a:t>peace</a:t>
            </a:r>
            <a:r>
              <a:rPr lang="en-CA" altLang="en-US" sz="1600" i="1" dirty="0"/>
              <a:t>, order and </a:t>
            </a:r>
            <a:r>
              <a:rPr lang="en-CA" altLang="en-US" sz="1600" i="1" dirty="0" smtClean="0"/>
              <a:t>	good </a:t>
            </a:r>
            <a:r>
              <a:rPr lang="en-CA" altLang="en-US" sz="1600" i="1" dirty="0"/>
              <a:t>government has been secured </a:t>
            </a:r>
            <a:r>
              <a:rPr lang="en-CA" altLang="en-US" sz="1600" i="1" dirty="0" smtClean="0"/>
              <a:t>for 350,000,000 people.”</a:t>
            </a:r>
            <a:endParaRPr lang="en-CA" altLang="en-US" sz="1600" i="1" dirty="0"/>
          </a:p>
          <a:p>
            <a:pPr marL="1200150" lvl="2" indent="-285750">
              <a:buFont typeface="Arial" panose="020B0604020202020204" pitchFamily="34" charset="0"/>
              <a:buChar char="•"/>
            </a:pPr>
            <a:endParaRPr lang="en-US" b="1" dirty="0" smtClean="0"/>
          </a:p>
          <a:p>
            <a:pPr marL="742950" lvl="1" indent="-285750">
              <a:buFont typeface="Arial" panose="020B0604020202020204" pitchFamily="34" charset="0"/>
              <a:buChar char="•"/>
            </a:pPr>
            <a:endParaRPr lang="en-US" b="1" dirty="0" smtClean="0"/>
          </a:p>
        </p:txBody>
      </p:sp>
      <p:pic>
        <p:nvPicPr>
          <p:cNvPr id="15366" name="Picture 6" descr="Pre-Partition Map of In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62851" y="449179"/>
            <a:ext cx="5571896" cy="541170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9" descr="british-army-polo-team-in-in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4147899"/>
            <a:ext cx="3195118" cy="213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632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379"/>
            <a:ext cx="12192000" cy="6740307"/>
          </a:xfrm>
          <a:prstGeom prst="rect">
            <a:avLst/>
          </a:prstGeom>
          <a:noFill/>
        </p:spPr>
        <p:txBody>
          <a:bodyPr wrap="square" rtlCol="0">
            <a:spAutoFit/>
          </a:bodyPr>
          <a:lstStyle/>
          <a:p>
            <a:r>
              <a:rPr lang="en-US" dirty="0" smtClean="0"/>
              <a:t>the Road to Self-Determination?</a:t>
            </a:r>
          </a:p>
          <a:p>
            <a:r>
              <a:rPr lang="en-US" b="1" dirty="0" smtClean="0"/>
              <a:t>Montagu-Chelmsford Reforms, 1919 </a:t>
            </a:r>
            <a:endParaRPr lang="en-US" b="1" dirty="0"/>
          </a:p>
          <a:p>
            <a:r>
              <a:rPr lang="en-US" dirty="0" smtClean="0"/>
              <a:t>‘</a:t>
            </a:r>
            <a:r>
              <a:rPr lang="en-US" b="1" dirty="0" err="1" smtClean="0"/>
              <a:t>Dyarchy</a:t>
            </a:r>
            <a:r>
              <a:rPr lang="en-US" dirty="0" smtClean="0"/>
              <a:t>’ – Eleven provinces with 2 levels of gov’t</a:t>
            </a:r>
          </a:p>
          <a:p>
            <a:pPr marL="742950" lvl="1" indent="-285750">
              <a:buFont typeface="Arial" panose="020B0604020202020204" pitchFamily="34" charset="0"/>
              <a:buChar char="•"/>
            </a:pPr>
            <a:r>
              <a:rPr lang="en-US" dirty="0" smtClean="0"/>
              <a:t>Indians control health, education &amp; agriculture</a:t>
            </a:r>
          </a:p>
          <a:p>
            <a:pPr marL="742950" lvl="1" indent="-285750">
              <a:buFont typeface="Arial" panose="020B0604020202020204" pitchFamily="34" charset="0"/>
              <a:buChar char="•"/>
            </a:pPr>
            <a:r>
              <a:rPr lang="en-US" dirty="0" smtClean="0"/>
              <a:t>British control finance, law and order</a:t>
            </a:r>
          </a:p>
          <a:p>
            <a:pPr marL="285750" indent="-285750">
              <a:buFont typeface="Arial" panose="020B0604020202020204" pitchFamily="34" charset="0"/>
              <a:buChar char="•"/>
            </a:pPr>
            <a:r>
              <a:rPr lang="en-US" dirty="0" smtClean="0"/>
              <a:t>Indian nationalists believe reforms were lacking….</a:t>
            </a:r>
          </a:p>
          <a:p>
            <a:pPr marL="285750" indent="-285750">
              <a:buFont typeface="Arial" panose="020B0604020202020204" pitchFamily="34" charset="0"/>
              <a:buChar char="•"/>
            </a:pPr>
            <a:r>
              <a:rPr lang="en-US" dirty="0" smtClean="0"/>
              <a:t>British conservatives believed they went too far….</a:t>
            </a:r>
          </a:p>
          <a:p>
            <a:endParaRPr lang="en-US" dirty="0"/>
          </a:p>
          <a:p>
            <a:r>
              <a:rPr lang="en-US" dirty="0" smtClean="0"/>
              <a:t>Nationalist Movements</a:t>
            </a:r>
          </a:p>
          <a:p>
            <a:pPr marL="285750" indent="-285750">
              <a:buFont typeface="Arial" panose="020B0604020202020204" pitchFamily="34" charset="0"/>
              <a:buChar char="•"/>
            </a:pPr>
            <a:r>
              <a:rPr lang="en-US" b="1" dirty="0" smtClean="0"/>
              <a:t>Indian National Congress (INC), </a:t>
            </a:r>
            <a:r>
              <a:rPr lang="en-US" dirty="0" smtClean="0"/>
              <a:t>1885</a:t>
            </a:r>
          </a:p>
          <a:p>
            <a:pPr marL="742950" lvl="1" indent="-285750">
              <a:buFont typeface="Arial" panose="020B0604020202020204" pitchFamily="34" charset="0"/>
              <a:buChar char="•"/>
            </a:pPr>
            <a:r>
              <a:rPr lang="en-US" dirty="0" smtClean="0"/>
              <a:t>Hindu orientation and majority</a:t>
            </a:r>
          </a:p>
          <a:p>
            <a:pPr marL="742950" lvl="1" indent="-285750">
              <a:buFont typeface="Arial" panose="020B0604020202020204" pitchFamily="34" charset="0"/>
              <a:buChar char="•"/>
            </a:pPr>
            <a:r>
              <a:rPr lang="en-US" dirty="0" smtClean="0"/>
              <a:t>advocate of Hindu-Muslim unity to British Raj</a:t>
            </a:r>
          </a:p>
          <a:p>
            <a:pPr marL="742950" lvl="1" indent="-285750">
              <a:buFont typeface="Arial" panose="020B0604020202020204" pitchFamily="34" charset="0"/>
              <a:buChar char="•"/>
            </a:pPr>
            <a:r>
              <a:rPr lang="en-US" dirty="0" smtClean="0"/>
              <a:t>‘One India’ policy…..</a:t>
            </a:r>
            <a:endParaRPr lang="en-US" dirty="0"/>
          </a:p>
          <a:p>
            <a:pPr marL="285750" indent="-285750">
              <a:buFont typeface="Arial" panose="020B0604020202020204" pitchFamily="34" charset="0"/>
              <a:buChar char="•"/>
            </a:pPr>
            <a:r>
              <a:rPr lang="en-US" b="1" dirty="0" smtClean="0"/>
              <a:t>Muslim League (1906)</a:t>
            </a:r>
          </a:p>
          <a:p>
            <a:pPr marL="742950" lvl="1" indent="-285750">
              <a:buFont typeface="Arial" panose="020B0604020202020204" pitchFamily="34" charset="0"/>
              <a:buChar char="•"/>
            </a:pPr>
            <a:r>
              <a:rPr lang="en-US" dirty="0" smtClean="0"/>
              <a:t>Muslim orientation and majority</a:t>
            </a:r>
          </a:p>
          <a:p>
            <a:pPr marL="742950" lvl="1" indent="-285750">
              <a:buFont typeface="Arial" panose="020B0604020202020204" pitchFamily="34" charset="0"/>
              <a:buChar char="•"/>
            </a:pPr>
            <a:r>
              <a:rPr lang="en-US" dirty="0" smtClean="0"/>
              <a:t>fearful of a Hindu majority….</a:t>
            </a:r>
          </a:p>
          <a:p>
            <a:pPr marL="742950" lvl="1" indent="-285750">
              <a:buFont typeface="Arial" panose="020B0604020202020204" pitchFamily="34" charset="0"/>
              <a:buChar char="•"/>
            </a:pPr>
            <a:r>
              <a:rPr lang="en-US" dirty="0" smtClean="0"/>
              <a:t>Desired separate homeland for Muslims</a:t>
            </a:r>
            <a:endParaRPr lang="en-US" dirty="0"/>
          </a:p>
          <a:p>
            <a:r>
              <a:rPr lang="en-US" b="1" dirty="0" smtClean="0"/>
              <a:t>the Government of India Act (1935)</a:t>
            </a:r>
          </a:p>
          <a:p>
            <a:pPr marL="742950" lvl="1" indent="-285750">
              <a:buFont typeface="Arial" panose="020B0604020202020204" pitchFamily="34" charset="0"/>
              <a:buChar char="•"/>
            </a:pPr>
            <a:r>
              <a:rPr lang="en-US" dirty="0" smtClean="0"/>
              <a:t>British relinquish control of the provinces</a:t>
            </a:r>
          </a:p>
          <a:p>
            <a:pPr marL="742950" lvl="1" indent="-285750">
              <a:buFont typeface="Arial" panose="020B0604020202020204" pitchFamily="34" charset="0"/>
              <a:buChar char="•"/>
            </a:pPr>
            <a:r>
              <a:rPr lang="en-US" dirty="0" smtClean="0"/>
              <a:t>this ends the system of ‘</a:t>
            </a:r>
            <a:r>
              <a:rPr lang="en-US" dirty="0" err="1" smtClean="0"/>
              <a:t>Dyarchy</a:t>
            </a:r>
            <a:r>
              <a:rPr lang="en-US" dirty="0" smtClean="0"/>
              <a:t>’</a:t>
            </a:r>
          </a:p>
          <a:p>
            <a:pPr marL="742950" lvl="1" indent="-285750">
              <a:buFont typeface="Arial" panose="020B0604020202020204" pitchFamily="34" charset="0"/>
              <a:buChar char="•"/>
            </a:pPr>
            <a:r>
              <a:rPr lang="en-US" dirty="0"/>
              <a:t>t</a:t>
            </a:r>
            <a:r>
              <a:rPr lang="en-US" dirty="0" smtClean="0"/>
              <a:t>he vote is extended to more Indians….</a:t>
            </a:r>
          </a:p>
          <a:p>
            <a:pPr marL="742950" lvl="1" indent="-285750">
              <a:buFont typeface="Arial" panose="020B0604020202020204" pitchFamily="34" charset="0"/>
              <a:buChar char="•"/>
            </a:pPr>
            <a:r>
              <a:rPr lang="en-US" dirty="0" smtClean="0"/>
              <a:t>British still control central government</a:t>
            </a:r>
          </a:p>
          <a:p>
            <a:pPr marL="742950" lvl="1" indent="-285750">
              <a:buFont typeface="Arial" panose="020B0604020202020204" pitchFamily="34" charset="0"/>
              <a:buChar char="•"/>
            </a:pPr>
            <a:r>
              <a:rPr lang="en-US" dirty="0" smtClean="0"/>
              <a:t>British can suspend ‘responsible government’</a:t>
            </a:r>
          </a:p>
          <a:p>
            <a:pPr lvl="1"/>
            <a:r>
              <a:rPr lang="en-US" dirty="0" smtClean="0"/>
              <a:t>….a lukewarm reception by Indians who desire the end of British rule, but also too radical for many in Britain to process…..</a:t>
            </a:r>
            <a:endParaRPr lang="en-US" dirty="0"/>
          </a:p>
        </p:txBody>
      </p:sp>
      <p:pic>
        <p:nvPicPr>
          <p:cNvPr id="16386" name="Picture 2" descr="India History Map - Presidencies 19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2797" y="329045"/>
            <a:ext cx="6858000" cy="5981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3852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3769" y="2051300"/>
            <a:ext cx="2827421" cy="424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0" y="0"/>
            <a:ext cx="12192000" cy="2031325"/>
          </a:xfrm>
          <a:prstGeom prst="rect">
            <a:avLst/>
          </a:prstGeom>
          <a:noFill/>
        </p:spPr>
        <p:txBody>
          <a:bodyPr wrap="square" rtlCol="0">
            <a:spAutoFit/>
          </a:bodyPr>
          <a:lstStyle/>
          <a:p>
            <a:r>
              <a:rPr lang="en-US" b="1" dirty="0" smtClean="0"/>
              <a:t>the Mahatma – </a:t>
            </a:r>
            <a:r>
              <a:rPr lang="en-US" b="1" dirty="0" smtClean="0">
                <a:hlinkClick r:id="rId3"/>
              </a:rPr>
              <a:t>Mohandas Gandhi</a:t>
            </a:r>
            <a:r>
              <a:rPr lang="en-US" b="1" dirty="0" smtClean="0"/>
              <a:t> (1869-1948)</a:t>
            </a:r>
          </a:p>
          <a:p>
            <a:pPr lvl="4"/>
            <a:r>
              <a:rPr lang="en-US" dirty="0" smtClean="0"/>
              <a:t>Early Years</a:t>
            </a:r>
          </a:p>
          <a:p>
            <a:pPr marL="2114550" lvl="4" indent="-285750">
              <a:buFont typeface="Arial" panose="020B0604020202020204" pitchFamily="34" charset="0"/>
              <a:buChar char="•"/>
            </a:pPr>
            <a:r>
              <a:rPr lang="en-US" b="1" dirty="0" smtClean="0"/>
              <a:t>Hindu</a:t>
            </a:r>
          </a:p>
          <a:p>
            <a:pPr marL="2114550" lvl="4" indent="-285750">
              <a:buFont typeface="Arial" panose="020B0604020202020204" pitchFamily="34" charset="0"/>
              <a:buChar char="•"/>
            </a:pPr>
            <a:r>
              <a:rPr lang="en-US" dirty="0" smtClean="0"/>
              <a:t>arranged marriage at 13yrs to 14yr old….they had their first child at 16 and 17, respectively</a:t>
            </a:r>
          </a:p>
          <a:p>
            <a:pPr marL="2114550" lvl="4" indent="-285750">
              <a:buFont typeface="Arial" panose="020B0604020202020204" pitchFamily="34" charset="0"/>
              <a:buChar char="•"/>
            </a:pPr>
            <a:r>
              <a:rPr lang="en-US" dirty="0" smtClean="0"/>
              <a:t>Educated – traveled to London and trained as a Lawyer in his early 20s</a:t>
            </a:r>
          </a:p>
          <a:p>
            <a:pPr marL="2114550" lvl="4" indent="-285750">
              <a:buFont typeface="Arial" panose="020B0604020202020204" pitchFamily="34" charset="0"/>
              <a:buChar char="•"/>
            </a:pPr>
            <a:r>
              <a:rPr lang="en-US" dirty="0" smtClean="0"/>
              <a:t>traveled to Durban, South Africa and worked there as lawyer – where politics, ethics were formulated</a:t>
            </a:r>
          </a:p>
          <a:p>
            <a:pPr marL="3028950" lvl="6" indent="-285750">
              <a:buFont typeface="Arial" panose="020B0604020202020204" pitchFamily="34" charset="0"/>
              <a:buChar char="•"/>
            </a:pPr>
            <a:r>
              <a:rPr lang="en-US" dirty="0" smtClean="0"/>
              <a:t>In response to racial prejudice of S. African society – began ‘non-cooperation’ protest movement </a:t>
            </a:r>
          </a:p>
        </p:txBody>
      </p:sp>
      <p:pic>
        <p:nvPicPr>
          <p:cNvPr id="17410" name="Picture 2" descr="Mahatma Gandhi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8944" y="369332"/>
            <a:ext cx="1619250" cy="20574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96000" y="240632"/>
            <a:ext cx="5983705" cy="369332"/>
          </a:xfrm>
          <a:prstGeom prst="rect">
            <a:avLst/>
          </a:prstGeom>
          <a:noFill/>
        </p:spPr>
        <p:txBody>
          <a:bodyPr wrap="square" rtlCol="0">
            <a:spAutoFit/>
          </a:bodyPr>
          <a:lstStyle/>
          <a:p>
            <a:r>
              <a:rPr lang="en-US" dirty="0" smtClean="0"/>
              <a:t>Fact: Gandhi was a stretcher-bearer during the Boer War</a:t>
            </a:r>
            <a:endParaRPr lang="en-US" dirty="0"/>
          </a:p>
        </p:txBody>
      </p:sp>
      <p:sp>
        <p:nvSpPr>
          <p:cNvPr id="5" name="TextBox 4"/>
          <p:cNvSpPr txBox="1"/>
          <p:nvPr/>
        </p:nvSpPr>
        <p:spPr>
          <a:xfrm>
            <a:off x="3501190" y="1935073"/>
            <a:ext cx="8690810" cy="4801314"/>
          </a:xfrm>
          <a:prstGeom prst="rect">
            <a:avLst/>
          </a:prstGeom>
          <a:noFill/>
        </p:spPr>
        <p:txBody>
          <a:bodyPr wrap="square" rtlCol="0">
            <a:spAutoFit/>
          </a:bodyPr>
          <a:lstStyle/>
          <a:p>
            <a:pPr marL="285750" indent="-285750">
              <a:buFont typeface="Arial" panose="020B0604020202020204" pitchFamily="34" charset="0"/>
              <a:buChar char="•"/>
            </a:pPr>
            <a:r>
              <a:rPr lang="en-US" altLang="en-US" dirty="0" smtClean="0"/>
              <a:t>Gandhi returned to India at the outset of the Frist World War</a:t>
            </a:r>
          </a:p>
          <a:p>
            <a:endParaRPr lang="en-US" altLang="en-US" dirty="0"/>
          </a:p>
          <a:p>
            <a:r>
              <a:rPr lang="en-US" altLang="en-US" b="1" dirty="0" smtClean="0"/>
              <a:t>Satyagraha</a:t>
            </a:r>
            <a:r>
              <a:rPr lang="en-US" altLang="en-US" dirty="0" smtClean="0"/>
              <a:t> </a:t>
            </a:r>
            <a:r>
              <a:rPr lang="en-US" altLang="en-US" dirty="0"/>
              <a:t>(Sanskrit: </a:t>
            </a:r>
            <a:r>
              <a:rPr lang="sa-IN" altLang="en-US" dirty="0"/>
              <a:t>सत्याग्रह</a:t>
            </a:r>
            <a:r>
              <a:rPr lang="en-US" altLang="en-US" dirty="0"/>
              <a:t> </a:t>
            </a:r>
            <a:r>
              <a:rPr lang="en-US" altLang="en-US" i="1" dirty="0" err="1"/>
              <a:t>satyāgraha</a:t>
            </a:r>
            <a:r>
              <a:rPr lang="en-US" altLang="en-US" dirty="0" smtClean="0"/>
              <a:t>)</a:t>
            </a:r>
          </a:p>
          <a:p>
            <a:pPr marL="285750" indent="-285750">
              <a:buFont typeface="Arial" panose="020B0604020202020204" pitchFamily="34" charset="0"/>
              <a:buChar char="•"/>
            </a:pPr>
            <a:r>
              <a:rPr lang="en-US" altLang="en-US" dirty="0" smtClean="0"/>
              <a:t>loosely </a:t>
            </a:r>
            <a:r>
              <a:rPr lang="en-US" altLang="en-US" dirty="0"/>
              <a:t>translated as </a:t>
            </a:r>
            <a:r>
              <a:rPr lang="en-US" altLang="en-US" u="sng" dirty="0"/>
              <a:t>"Soul Force,“ "truth force," </a:t>
            </a:r>
            <a:r>
              <a:rPr lang="en-US" altLang="en-US" dirty="0"/>
              <a:t>or "holding on to </a:t>
            </a:r>
            <a:r>
              <a:rPr lang="en-US" altLang="en-US" dirty="0" smtClean="0"/>
              <a:t>truth"  </a:t>
            </a:r>
          </a:p>
          <a:p>
            <a:pPr marL="285750" indent="-285750">
              <a:buFont typeface="Arial" panose="020B0604020202020204" pitchFamily="34" charset="0"/>
              <a:buChar char="•"/>
            </a:pPr>
            <a:r>
              <a:rPr lang="en-US" altLang="en-US" b="1" dirty="0" smtClean="0"/>
              <a:t>a </a:t>
            </a:r>
            <a:r>
              <a:rPr lang="en-US" altLang="en-US" b="1" dirty="0"/>
              <a:t>philosophy and practice of </a:t>
            </a:r>
            <a:r>
              <a:rPr lang="en-US" altLang="en-US" b="1" u="sng" dirty="0"/>
              <a:t>nonviolent resistance</a:t>
            </a:r>
            <a:r>
              <a:rPr lang="en-US" altLang="en-US" dirty="0"/>
              <a:t> developed and conceived by </a:t>
            </a:r>
            <a:r>
              <a:rPr lang="en-US" altLang="en-US" dirty="0" smtClean="0"/>
              <a:t>Gandhi</a:t>
            </a:r>
          </a:p>
          <a:p>
            <a:pPr marL="285750" indent="-285750">
              <a:buFont typeface="Arial" panose="020B0604020202020204" pitchFamily="34" charset="0"/>
              <a:buChar char="•"/>
            </a:pPr>
            <a:r>
              <a:rPr lang="en-US" altLang="en-US" dirty="0" smtClean="0"/>
              <a:t>Gandhi </a:t>
            </a:r>
            <a:r>
              <a:rPr lang="en-US" altLang="en-US" dirty="0"/>
              <a:t>deployed </a:t>
            </a:r>
            <a:r>
              <a:rPr lang="en-US" altLang="en-US" b="1" dirty="0" err="1"/>
              <a:t>satyagraha</a:t>
            </a:r>
            <a:r>
              <a:rPr lang="en-US" altLang="en-US" dirty="0"/>
              <a:t> in the Indian independence movement. </a:t>
            </a:r>
          </a:p>
          <a:p>
            <a:pPr marL="285750" indent="-285750">
              <a:spcBef>
                <a:spcPct val="0"/>
              </a:spcBef>
              <a:buFont typeface="Arial" panose="020B0604020202020204" pitchFamily="34" charset="0"/>
              <a:buChar char="•"/>
              <a:defRPr/>
            </a:pPr>
            <a:r>
              <a:rPr lang="en-US" altLang="en-US" dirty="0"/>
              <a:t>Satyagraha theory </a:t>
            </a:r>
            <a:r>
              <a:rPr lang="en-US" altLang="en-US" b="1" dirty="0"/>
              <a:t>influenced Nelson Mandela’s struggle in South Africa under apartheid</a:t>
            </a:r>
            <a:r>
              <a:rPr lang="en-US" altLang="en-US" dirty="0"/>
              <a:t>, </a:t>
            </a:r>
            <a:r>
              <a:rPr lang="en-US" altLang="en-US" b="1" dirty="0"/>
              <a:t>Martin Luther King, Jr's campaigns during the civil rights movement in the USA</a:t>
            </a:r>
            <a:r>
              <a:rPr lang="en-US" altLang="en-US" dirty="0"/>
              <a:t>, and many other social justice and similar </a:t>
            </a:r>
            <a:r>
              <a:rPr lang="en-US" altLang="en-US" dirty="0" smtClean="0"/>
              <a:t>movements…throughout the 20</a:t>
            </a:r>
            <a:r>
              <a:rPr lang="en-US" altLang="en-US" baseline="30000" dirty="0" smtClean="0"/>
              <a:t>th</a:t>
            </a:r>
            <a:r>
              <a:rPr lang="en-US" altLang="en-US" dirty="0" smtClean="0"/>
              <a:t> Century </a:t>
            </a:r>
            <a:endParaRPr lang="en-US" b="1" dirty="0" smtClean="0"/>
          </a:p>
          <a:p>
            <a:pPr marL="285750" indent="-285750">
              <a:buFont typeface="Arial" panose="020B0604020202020204" pitchFamily="34" charset="0"/>
              <a:buChar char="•"/>
            </a:pPr>
            <a:r>
              <a:rPr lang="en-US" b="1" dirty="0" smtClean="0">
                <a:hlinkClick r:id="rId5"/>
              </a:rPr>
              <a:t>the Salt March (1930)</a:t>
            </a:r>
            <a:endParaRPr lang="en-US" b="1" dirty="0" smtClean="0"/>
          </a:p>
          <a:p>
            <a:pPr marL="742950" lvl="1" indent="-285750">
              <a:spcBef>
                <a:spcPct val="0"/>
              </a:spcBef>
              <a:buFont typeface="Arial" panose="020B0604020202020204" pitchFamily="34" charset="0"/>
              <a:buChar char="•"/>
              <a:defRPr/>
            </a:pPr>
            <a:r>
              <a:rPr lang="en-CA" altLang="en-US" dirty="0" smtClean="0"/>
              <a:t>to </a:t>
            </a:r>
            <a:r>
              <a:rPr lang="en-CA" altLang="en-US" dirty="0"/>
              <a:t>break the British </a:t>
            </a:r>
            <a:r>
              <a:rPr lang="en-CA" altLang="en-US" b="1" dirty="0" smtClean="0"/>
              <a:t>tax </a:t>
            </a:r>
            <a:r>
              <a:rPr lang="en-CA" altLang="en-US" b="1" dirty="0"/>
              <a:t>on salt</a:t>
            </a:r>
            <a:r>
              <a:rPr lang="en-CA" altLang="en-US" dirty="0"/>
              <a:t>, Gandhi and </a:t>
            </a:r>
            <a:r>
              <a:rPr lang="en-CA" altLang="en-US" dirty="0" smtClean="0"/>
              <a:t>followers </a:t>
            </a:r>
            <a:r>
              <a:rPr lang="en-CA" altLang="en-US" dirty="0"/>
              <a:t>march to the ocean and make </a:t>
            </a:r>
            <a:r>
              <a:rPr lang="en-CA" altLang="en-US" dirty="0" smtClean="0"/>
              <a:t>salt….a symbolic </a:t>
            </a:r>
            <a:r>
              <a:rPr lang="en-CA" altLang="en-US" dirty="0"/>
              <a:t>act, the event itself had little economic value, but it created a grassroots movement </a:t>
            </a:r>
            <a:r>
              <a:rPr lang="en-CA" altLang="en-US" dirty="0" smtClean="0"/>
              <a:t>among Indian </a:t>
            </a:r>
            <a:r>
              <a:rPr lang="en-CA" altLang="en-US" dirty="0"/>
              <a:t>people - </a:t>
            </a:r>
            <a:r>
              <a:rPr lang="en-CA" altLang="en-US" b="1" dirty="0"/>
              <a:t>United we can defy the Raj.</a:t>
            </a:r>
            <a:endParaRPr lang="en-US" altLang="en-US" b="1" dirty="0"/>
          </a:p>
          <a:p>
            <a:endParaRPr lang="en-US" b="1" dirty="0" smtClean="0"/>
          </a:p>
          <a:p>
            <a:pPr marL="285750" indent="-285750">
              <a:buFont typeface="Arial" panose="020B0604020202020204" pitchFamily="34" charset="0"/>
              <a:buChar char="•"/>
            </a:pPr>
            <a:r>
              <a:rPr lang="en-US" dirty="0" smtClean="0"/>
              <a:t>became leader of the Indian National Congress in 1921 - pivotal to India’s self-rule…</a:t>
            </a:r>
          </a:p>
          <a:p>
            <a:pPr marL="285750" indent="-285750">
              <a:buFont typeface="Arial" panose="020B0604020202020204" pitchFamily="34" charset="0"/>
              <a:buChar char="•"/>
            </a:pPr>
            <a:r>
              <a:rPr lang="en-US" dirty="0" smtClean="0"/>
              <a:t>imprisoned several times, both in S. Africa and India for ‘</a:t>
            </a:r>
            <a:r>
              <a:rPr lang="en-US" b="1" dirty="0" smtClean="0"/>
              <a:t>civil disobedience</a:t>
            </a:r>
            <a:r>
              <a:rPr lang="en-US" dirty="0" smtClean="0"/>
              <a:t>’</a:t>
            </a:r>
          </a:p>
          <a:p>
            <a:endParaRPr lang="en-US" b="1" dirty="0" smtClean="0"/>
          </a:p>
        </p:txBody>
      </p:sp>
    </p:spTree>
    <p:extLst>
      <p:ext uri="{BB962C8B-B14F-4D97-AF65-F5344CB8AC3E}">
        <p14:creationId xmlns:p14="http://schemas.microsoft.com/office/powerpoint/2010/main" val="32096306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44379"/>
            <a:ext cx="12192000" cy="433137"/>
          </a:xfrm>
          <a:prstGeom prst="rect">
            <a:avLst/>
          </a:prstGeom>
          <a:noFill/>
        </p:spPr>
        <p:txBody>
          <a:bodyPr wrap="square" rtlCol="0">
            <a:spAutoFit/>
          </a:bodyPr>
          <a:lstStyle/>
          <a:p>
            <a:endParaRPr lang="en-US" dirty="0"/>
          </a:p>
        </p:txBody>
      </p:sp>
      <p:sp>
        <p:nvSpPr>
          <p:cNvPr id="3" name="TextBox 2"/>
          <p:cNvSpPr txBox="1"/>
          <p:nvPr/>
        </p:nvSpPr>
        <p:spPr>
          <a:xfrm>
            <a:off x="0" y="16042"/>
            <a:ext cx="6377940" cy="5355312"/>
          </a:xfrm>
          <a:prstGeom prst="rect">
            <a:avLst/>
          </a:prstGeom>
          <a:noFill/>
        </p:spPr>
        <p:txBody>
          <a:bodyPr wrap="square" rtlCol="0">
            <a:spAutoFit/>
          </a:bodyPr>
          <a:lstStyle/>
          <a:p>
            <a:r>
              <a:rPr lang="en-US" dirty="0" smtClean="0"/>
              <a:t>the Hindu-Muslim Spilt			         </a:t>
            </a:r>
          </a:p>
          <a:p>
            <a:r>
              <a:rPr lang="en-US" dirty="0" smtClean="0"/>
              <a:t>Indian National Congress</a:t>
            </a:r>
          </a:p>
          <a:p>
            <a:r>
              <a:rPr lang="en-US" dirty="0" smtClean="0"/>
              <a:t>1919 – </a:t>
            </a:r>
            <a:r>
              <a:rPr lang="en-US" b="1" dirty="0" smtClean="0"/>
              <a:t>Jawaharlal Nehru</a:t>
            </a:r>
            <a:r>
              <a:rPr lang="en-US" dirty="0" smtClean="0"/>
              <a:t>, Hindu Nationalist, joins Congress Party</a:t>
            </a:r>
          </a:p>
          <a:p>
            <a:pPr marL="742950" lvl="1" indent="-285750">
              <a:buFont typeface="Arial" panose="020B0604020202020204" pitchFamily="34" charset="0"/>
              <a:buChar char="•"/>
            </a:pPr>
            <a:r>
              <a:rPr lang="en-US" dirty="0"/>
              <a:t>h</a:t>
            </a:r>
            <a:r>
              <a:rPr lang="en-US" dirty="0" smtClean="0"/>
              <a:t>eavily influenced by Gandhi…repeatedly imprisoned too</a:t>
            </a:r>
          </a:p>
          <a:p>
            <a:endParaRPr lang="en-US" dirty="0" smtClean="0"/>
          </a:p>
          <a:p>
            <a:r>
              <a:rPr lang="en-US" dirty="0" smtClean="0"/>
              <a:t>1928 – Nehru elected leader of Congress Party in place of Gandhi</a:t>
            </a:r>
          </a:p>
          <a:p>
            <a:pPr marL="742950" lvl="1" indent="-285750">
              <a:buFont typeface="Arial" panose="020B0604020202020204" pitchFamily="34" charset="0"/>
              <a:buChar char="•"/>
            </a:pPr>
            <a:r>
              <a:rPr lang="en-US" b="1" dirty="0" smtClean="0"/>
              <a:t>Gandhi</a:t>
            </a:r>
            <a:r>
              <a:rPr lang="en-US" dirty="0" smtClean="0"/>
              <a:t> is ‘figurehead’ of a movement for Independence</a:t>
            </a:r>
          </a:p>
          <a:p>
            <a:pPr marL="742950" lvl="1" indent="-285750">
              <a:buFont typeface="Arial" panose="020B0604020202020204" pitchFamily="34" charset="0"/>
              <a:buChar char="•"/>
            </a:pPr>
            <a:r>
              <a:rPr lang="en-US" dirty="0"/>
              <a:t>f</a:t>
            </a:r>
            <a:r>
              <a:rPr lang="en-US" dirty="0" smtClean="0"/>
              <a:t>ollows Gandhi’s ‘</a:t>
            </a:r>
            <a:r>
              <a:rPr lang="en-US" b="1" dirty="0" smtClean="0"/>
              <a:t>One India</a:t>
            </a:r>
            <a:r>
              <a:rPr lang="en-US" dirty="0" smtClean="0"/>
              <a:t>’ dream…all of subcontinent</a:t>
            </a:r>
          </a:p>
          <a:p>
            <a:pPr marL="742950" lvl="1" indent="-285750">
              <a:buFont typeface="Arial" panose="020B0604020202020204" pitchFamily="34" charset="0"/>
              <a:buChar char="•"/>
            </a:pPr>
            <a:r>
              <a:rPr lang="en-US" dirty="0" smtClean="0"/>
              <a:t>Opposed to dividing the subcontinent along religious lines</a:t>
            </a:r>
          </a:p>
          <a:p>
            <a:r>
              <a:rPr lang="en-US" dirty="0" smtClean="0"/>
              <a:t> </a:t>
            </a:r>
            <a:endParaRPr lang="en-US" dirty="0"/>
          </a:p>
          <a:p>
            <a:r>
              <a:rPr lang="en-US" dirty="0" smtClean="0"/>
              <a:t>Muslim League </a:t>
            </a:r>
          </a:p>
          <a:p>
            <a:pPr marL="742950" lvl="1" indent="-285750">
              <a:buFont typeface="Arial" panose="020B0604020202020204" pitchFamily="34" charset="0"/>
              <a:buChar char="•"/>
            </a:pPr>
            <a:r>
              <a:rPr lang="en-US" b="1" dirty="0" smtClean="0"/>
              <a:t>Muhammad Ali Jinnah</a:t>
            </a:r>
            <a:r>
              <a:rPr lang="en-US" dirty="0" smtClean="0"/>
              <a:t>, a sceptic of Hindu-Muslim unity</a:t>
            </a:r>
          </a:p>
          <a:p>
            <a:pPr marL="1657350" lvl="3" indent="-285750">
              <a:buFont typeface="Arial" panose="020B0604020202020204" pitchFamily="34" charset="0"/>
              <a:buChar char="•"/>
            </a:pPr>
            <a:r>
              <a:rPr lang="en-US" dirty="0" smtClean="0"/>
              <a:t>Fact – Jinnah was once a member of the INC</a:t>
            </a:r>
          </a:p>
          <a:p>
            <a:pPr marL="742950" lvl="1" indent="-285750">
              <a:buFont typeface="Arial" panose="020B0604020202020204" pitchFamily="34" charset="0"/>
              <a:buChar char="•"/>
            </a:pPr>
            <a:r>
              <a:rPr lang="en-US" dirty="0" smtClean="0"/>
              <a:t>some agreement with Nehru, but wide divergence too….</a:t>
            </a:r>
          </a:p>
          <a:p>
            <a:pPr marL="742950" lvl="1" indent="-285750">
              <a:buFont typeface="Arial" panose="020B0604020202020204" pitchFamily="34" charset="0"/>
              <a:buChar char="•"/>
            </a:pPr>
            <a:r>
              <a:rPr lang="en-US" dirty="0"/>
              <a:t>f</a:t>
            </a:r>
            <a:r>
              <a:rPr lang="en-US" dirty="0" smtClean="0"/>
              <a:t>earful of a Hindu dominated India once British are gone</a:t>
            </a:r>
          </a:p>
          <a:p>
            <a:endParaRPr lang="en-US" dirty="0"/>
          </a:p>
          <a:p>
            <a:r>
              <a:rPr lang="en-US" dirty="0" smtClean="0"/>
              <a:t>1937 Elections</a:t>
            </a:r>
          </a:p>
          <a:p>
            <a:pPr marL="742950" lvl="1" indent="-285750">
              <a:buFont typeface="Arial" panose="020B0604020202020204" pitchFamily="34" charset="0"/>
              <a:buChar char="•"/>
            </a:pPr>
            <a:r>
              <a:rPr lang="en-US" dirty="0" smtClean="0"/>
              <a:t>1</a:t>
            </a:r>
            <a:r>
              <a:rPr lang="en-US" baseline="30000" dirty="0" smtClean="0"/>
              <a:t>st</a:t>
            </a:r>
            <a:r>
              <a:rPr lang="en-US" dirty="0" smtClean="0"/>
              <a:t> provincial elections see Congress Party dominate….</a:t>
            </a:r>
          </a:p>
          <a:p>
            <a:pPr marL="742950" lvl="1" indent="-285750">
              <a:buFont typeface="Arial" panose="020B0604020202020204" pitchFamily="34" charset="0"/>
              <a:buChar char="•"/>
            </a:pPr>
            <a:r>
              <a:rPr lang="en-US" dirty="0" smtClean="0"/>
              <a:t>Jinnah pushes for a two state solution to British Raj</a:t>
            </a:r>
          </a:p>
        </p:txBody>
      </p:sp>
      <p:pic>
        <p:nvPicPr>
          <p:cNvPr id="18440" name="Picture 8" descr="http://www.coastaldigest.com/sites/default/files/unit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77940" y="684112"/>
            <a:ext cx="5715000" cy="390525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6278880" y="4480517"/>
            <a:ext cx="5715000" cy="307777"/>
          </a:xfrm>
          <a:prstGeom prst="rect">
            <a:avLst/>
          </a:prstGeom>
          <a:noFill/>
        </p:spPr>
        <p:txBody>
          <a:bodyPr wrap="square" rtlCol="0">
            <a:spAutoFit/>
          </a:bodyPr>
          <a:lstStyle/>
          <a:p>
            <a:r>
              <a:rPr lang="en-US" sz="1400" dirty="0" smtClean="0"/>
              <a:t>	     Nehru		</a:t>
            </a:r>
            <a:r>
              <a:rPr lang="en-US" sz="1400" dirty="0"/>
              <a:t> </a:t>
            </a:r>
            <a:r>
              <a:rPr lang="en-US" sz="1400" dirty="0" smtClean="0"/>
              <a:t>          Jinnah		           Gandhi</a:t>
            </a:r>
            <a:endParaRPr lang="en-US" sz="1400" dirty="0"/>
          </a:p>
        </p:txBody>
      </p:sp>
      <p:sp>
        <p:nvSpPr>
          <p:cNvPr id="9" name="Rectangle 8"/>
          <p:cNvSpPr/>
          <p:nvPr/>
        </p:nvSpPr>
        <p:spPr>
          <a:xfrm>
            <a:off x="2849526" y="37781"/>
            <a:ext cx="9342474" cy="646331"/>
          </a:xfrm>
          <a:prstGeom prst="rect">
            <a:avLst/>
          </a:prstGeom>
        </p:spPr>
        <p:txBody>
          <a:bodyPr wrap="square">
            <a:spAutoFit/>
          </a:bodyPr>
          <a:lstStyle/>
          <a:p>
            <a:r>
              <a:rPr lang="en-US" dirty="0" smtClean="0"/>
              <a:t>‘….so long as the Hindus and Muslims are not united we shall remain  slaves of the foreigner…’	          								</a:t>
            </a:r>
            <a:endParaRPr lang="en-US" dirty="0" smtClean="0"/>
          </a:p>
        </p:txBody>
      </p:sp>
      <p:sp>
        <p:nvSpPr>
          <p:cNvPr id="10" name="TextBox 9"/>
          <p:cNvSpPr txBox="1"/>
          <p:nvPr/>
        </p:nvSpPr>
        <p:spPr>
          <a:xfrm>
            <a:off x="0" y="5393093"/>
            <a:ext cx="12192000" cy="1754326"/>
          </a:xfrm>
          <a:prstGeom prst="rect">
            <a:avLst/>
          </a:prstGeom>
          <a:noFill/>
        </p:spPr>
        <p:txBody>
          <a:bodyPr wrap="square" rtlCol="0">
            <a:spAutoFit/>
          </a:bodyPr>
          <a:lstStyle/>
          <a:p>
            <a:r>
              <a:rPr lang="en-US" dirty="0" smtClean="0"/>
              <a:t>British Realism </a:t>
            </a:r>
          </a:p>
          <a:p>
            <a:pPr marL="742950" lvl="1" indent="-285750">
              <a:buFont typeface="Arial" panose="020B0604020202020204" pitchFamily="34" charset="0"/>
              <a:buChar char="•"/>
            </a:pPr>
            <a:r>
              <a:rPr lang="en-US" dirty="0" smtClean="0"/>
              <a:t>Nationalist movement made independence inevitable…..</a:t>
            </a:r>
          </a:p>
          <a:p>
            <a:pPr marL="742950" lvl="1" indent="-285750">
              <a:buFont typeface="Arial" panose="020B0604020202020204" pitchFamily="34" charset="0"/>
              <a:buChar char="•"/>
            </a:pPr>
            <a:r>
              <a:rPr lang="en-US" dirty="0" smtClean="0"/>
              <a:t>Despite Gandhi’s ‘One India’ idealism, two nations would emerge. The questions - whether it could be done peacefully?</a:t>
            </a:r>
          </a:p>
          <a:p>
            <a:pPr marL="742950" lvl="1" indent="-285750">
              <a:buFont typeface="Arial" panose="020B0604020202020204" pitchFamily="34" charset="0"/>
              <a:buChar char="•"/>
            </a:pPr>
            <a:r>
              <a:rPr lang="en-US" dirty="0" smtClean="0"/>
              <a:t>the colony was no longer economically profitable to the British and it was quite problematic to govern over….</a:t>
            </a:r>
          </a:p>
          <a:p>
            <a:pPr marL="742950" lvl="1" indent="-285750">
              <a:buFont typeface="Arial" panose="020B0604020202020204" pitchFamily="34" charset="0"/>
              <a:buChar char="•"/>
            </a:pPr>
            <a:r>
              <a:rPr lang="en-US" dirty="0" smtClean="0"/>
              <a:t>the British, however, felt they could not pull out without instilling order to the subcontinent – ‘White Man’s Burden?’</a:t>
            </a:r>
          </a:p>
          <a:p>
            <a:pPr lvl="1"/>
            <a:endParaRPr lang="en-US" dirty="0"/>
          </a:p>
        </p:txBody>
      </p:sp>
    </p:spTree>
    <p:extLst>
      <p:ext uri="{BB962C8B-B14F-4D97-AF65-F5344CB8AC3E}">
        <p14:creationId xmlns:p14="http://schemas.microsoft.com/office/powerpoint/2010/main" val="3015296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7017306"/>
          </a:xfrm>
          <a:prstGeom prst="rect">
            <a:avLst/>
          </a:prstGeom>
          <a:noFill/>
        </p:spPr>
        <p:txBody>
          <a:bodyPr wrap="square" rtlCol="0">
            <a:spAutoFit/>
          </a:bodyPr>
          <a:lstStyle/>
          <a:p>
            <a:r>
              <a:rPr lang="en-US" b="1" dirty="0" smtClean="0"/>
              <a:t>Decolonization</a:t>
            </a:r>
          </a:p>
          <a:p>
            <a:endParaRPr lang="en-US" dirty="0"/>
          </a:p>
          <a:p>
            <a:r>
              <a:rPr lang="en-US" dirty="0" smtClean="0"/>
              <a:t>After WWII – two Dominant themes in 20</a:t>
            </a:r>
            <a:r>
              <a:rPr lang="en-US" baseline="30000" dirty="0" smtClean="0"/>
              <a:t>th</a:t>
            </a:r>
            <a:r>
              <a:rPr lang="en-US" dirty="0" smtClean="0"/>
              <a:t> Century History Emerge…..sometimes intertwined</a:t>
            </a:r>
          </a:p>
          <a:p>
            <a:pPr marL="400050" indent="-400050">
              <a:buFont typeface="+mj-lt"/>
              <a:buAutoNum type="romanUcPeriod"/>
            </a:pPr>
            <a:r>
              <a:rPr lang="en-US" dirty="0" smtClean="0"/>
              <a:t>the </a:t>
            </a:r>
            <a:r>
              <a:rPr lang="en-US" b="1" dirty="0" smtClean="0">
                <a:hlinkClick r:id="rId2"/>
              </a:rPr>
              <a:t>Cold War</a:t>
            </a:r>
            <a:r>
              <a:rPr lang="en-US" dirty="0" smtClean="0">
                <a:hlinkClick r:id="rId2"/>
              </a:rPr>
              <a:t> </a:t>
            </a:r>
            <a:r>
              <a:rPr lang="en-US" dirty="0" smtClean="0"/>
              <a:t>– conflict and competition between USA and USSR (and allies of each…)</a:t>
            </a:r>
          </a:p>
          <a:p>
            <a:r>
              <a:rPr lang="en-US" dirty="0"/>
              <a:t>	</a:t>
            </a:r>
            <a:r>
              <a:rPr lang="en-US" dirty="0" smtClean="0"/>
              <a:t>Based on:</a:t>
            </a:r>
          </a:p>
          <a:p>
            <a:pPr marL="1657350" lvl="3" indent="-285750">
              <a:buFont typeface="Arial" panose="020B0604020202020204" pitchFamily="34" charset="0"/>
              <a:buChar char="•"/>
            </a:pPr>
            <a:r>
              <a:rPr lang="en-US" dirty="0" smtClean="0"/>
              <a:t>Ideology – capitalism (democracy?) v. communism</a:t>
            </a:r>
          </a:p>
          <a:p>
            <a:pPr marL="1657350" lvl="3" indent="-285750">
              <a:buFont typeface="Arial" panose="020B0604020202020204" pitchFamily="34" charset="0"/>
              <a:buChar char="•"/>
            </a:pPr>
            <a:r>
              <a:rPr lang="en-US" b="1" dirty="0">
                <a:hlinkClick r:id="rId3"/>
              </a:rPr>
              <a:t>s</a:t>
            </a:r>
            <a:r>
              <a:rPr lang="en-US" b="1" dirty="0" smtClean="0">
                <a:hlinkClick r:id="rId3"/>
              </a:rPr>
              <a:t>pheres of influence </a:t>
            </a:r>
            <a:r>
              <a:rPr lang="en-US" dirty="0" smtClean="0"/>
              <a:t>– where one nation has a level of cultural, </a:t>
            </a:r>
          </a:p>
          <a:p>
            <a:pPr lvl="3"/>
            <a:r>
              <a:rPr lang="en-US" dirty="0"/>
              <a:t>	</a:t>
            </a:r>
            <a:r>
              <a:rPr lang="en-US" dirty="0" smtClean="0"/>
              <a:t>		  political, economic and/or military exclusivity </a:t>
            </a:r>
          </a:p>
          <a:p>
            <a:pPr lvl="3"/>
            <a:r>
              <a:rPr lang="en-US" dirty="0" smtClean="0"/>
              <a:t>			  over another nation...in terms of a ‘</a:t>
            </a:r>
            <a:r>
              <a:rPr lang="en-US" b="1" dirty="0" smtClean="0"/>
              <a:t>superpower</a:t>
            </a:r>
            <a:r>
              <a:rPr lang="en-US" dirty="0" smtClean="0"/>
              <a:t>’</a:t>
            </a:r>
          </a:p>
          <a:p>
            <a:pPr lvl="3"/>
            <a:endParaRPr lang="en-US" dirty="0" smtClean="0"/>
          </a:p>
          <a:p>
            <a:r>
              <a:rPr lang="en-US" dirty="0" smtClean="0"/>
              <a:t>II.     </a:t>
            </a:r>
            <a:r>
              <a:rPr lang="en-US" b="1" dirty="0" smtClean="0">
                <a:hlinkClick r:id="rId4"/>
              </a:rPr>
              <a:t>Decolonization</a:t>
            </a:r>
            <a:r>
              <a:rPr lang="en-US" b="1" dirty="0" smtClean="0"/>
              <a:t>*</a:t>
            </a:r>
            <a:r>
              <a:rPr lang="en-US" dirty="0" smtClean="0"/>
              <a:t> – the dismantling of </a:t>
            </a:r>
            <a:r>
              <a:rPr lang="en-US" b="1" dirty="0" smtClean="0"/>
              <a:t>colonialism</a:t>
            </a:r>
            <a:r>
              <a:rPr lang="en-US" dirty="0" smtClean="0"/>
              <a:t> and imperial control of lesser nations</a:t>
            </a:r>
          </a:p>
          <a:p>
            <a:pPr marL="1657350" lvl="3" indent="-285750">
              <a:buFont typeface="Arial" panose="020B0604020202020204" pitchFamily="34" charset="0"/>
              <a:buChar char="•"/>
            </a:pPr>
            <a:r>
              <a:rPr lang="en-US" b="1" dirty="0" smtClean="0"/>
              <a:t>History of Colonialism </a:t>
            </a:r>
            <a:r>
              <a:rPr lang="en-US" dirty="0" smtClean="0"/>
              <a:t> </a:t>
            </a:r>
          </a:p>
          <a:p>
            <a:pPr marL="2114550" lvl="4" indent="-285750">
              <a:buFont typeface="Arial" panose="020B0604020202020204" pitchFamily="34" charset="0"/>
              <a:buChar char="•"/>
            </a:pPr>
            <a:r>
              <a:rPr lang="en-US" b="1" dirty="0" smtClean="0">
                <a:hlinkClick r:id="rId5"/>
              </a:rPr>
              <a:t>Imperialism</a:t>
            </a:r>
            <a:r>
              <a:rPr lang="en-US" dirty="0" smtClean="0"/>
              <a:t> – from 15</a:t>
            </a:r>
            <a:r>
              <a:rPr lang="en-US" baseline="30000" dirty="0" smtClean="0"/>
              <a:t>th</a:t>
            </a:r>
            <a:r>
              <a:rPr lang="en-US" dirty="0" smtClean="0"/>
              <a:t> Century to early 20</a:t>
            </a:r>
            <a:r>
              <a:rPr lang="en-US" baseline="30000" dirty="0" smtClean="0"/>
              <a:t>th</a:t>
            </a:r>
            <a:r>
              <a:rPr lang="en-US" dirty="0" smtClean="0"/>
              <a:t> Century, a policy </a:t>
            </a:r>
          </a:p>
          <a:p>
            <a:pPr lvl="4"/>
            <a:r>
              <a:rPr lang="en-US" b="1" dirty="0"/>
              <a:t>	 </a:t>
            </a:r>
            <a:r>
              <a:rPr lang="en-US" b="1" dirty="0" smtClean="0"/>
              <a:t>             </a:t>
            </a:r>
            <a:r>
              <a:rPr lang="en-US" dirty="0" smtClean="0"/>
              <a:t>European nations embraced and which involved </a:t>
            </a:r>
          </a:p>
          <a:p>
            <a:pPr lvl="4"/>
            <a:r>
              <a:rPr lang="en-US" b="1" dirty="0"/>
              <a:t> </a:t>
            </a:r>
            <a:r>
              <a:rPr lang="en-US" b="1" dirty="0" smtClean="0"/>
              <a:t>                              </a:t>
            </a:r>
            <a:r>
              <a:rPr lang="en-US" dirty="0" smtClean="0"/>
              <a:t>extending their rule over regions inhabited by </a:t>
            </a:r>
          </a:p>
          <a:p>
            <a:pPr lvl="4"/>
            <a:r>
              <a:rPr lang="en-US" dirty="0"/>
              <a:t>	 </a:t>
            </a:r>
            <a:r>
              <a:rPr lang="en-US" dirty="0" smtClean="0"/>
              <a:t>             indigenous populations, usually by force or by </a:t>
            </a:r>
          </a:p>
          <a:p>
            <a:pPr lvl="4"/>
            <a:r>
              <a:rPr lang="en-US" dirty="0" smtClean="0"/>
              <a:t>	              gaining political and economic control of a region</a:t>
            </a:r>
            <a:endParaRPr lang="en-US" b="1" dirty="0" smtClean="0"/>
          </a:p>
          <a:p>
            <a:pPr marL="2114550" lvl="4" indent="-285750">
              <a:buFont typeface="Arial" panose="020B0604020202020204" pitchFamily="34" charset="0"/>
              <a:buChar char="•"/>
            </a:pPr>
            <a:r>
              <a:rPr lang="en-US" b="1" dirty="0" smtClean="0"/>
              <a:t>Self-Determination</a:t>
            </a:r>
          </a:p>
          <a:p>
            <a:pPr lvl="6"/>
            <a:r>
              <a:rPr lang="en-US" b="1" dirty="0" smtClean="0"/>
              <a:t>              </a:t>
            </a:r>
            <a:r>
              <a:rPr lang="en-US" dirty="0" smtClean="0"/>
              <a:t>the free choice of a people of a region to determine </a:t>
            </a:r>
          </a:p>
          <a:p>
            <a:pPr lvl="6"/>
            <a:r>
              <a:rPr lang="en-US" b="1" dirty="0" smtClean="0"/>
              <a:t>              </a:t>
            </a:r>
            <a:r>
              <a:rPr lang="en-US" dirty="0" smtClean="0"/>
              <a:t>their own political future – a right to a nation-state?</a:t>
            </a:r>
          </a:p>
          <a:p>
            <a:pPr lvl="6"/>
            <a:endParaRPr lang="en-US" b="1" dirty="0" smtClean="0"/>
          </a:p>
          <a:p>
            <a:r>
              <a:rPr lang="en-US" b="1" dirty="0"/>
              <a:t>	</a:t>
            </a:r>
            <a:r>
              <a:rPr lang="en-US" b="1" dirty="0" smtClean="0"/>
              <a:t>		              </a:t>
            </a:r>
            <a:r>
              <a:rPr lang="en-US" dirty="0" smtClean="0"/>
              <a:t>first proposed by US Pres. Woodrow Wilson at Paris</a:t>
            </a:r>
          </a:p>
          <a:p>
            <a:r>
              <a:rPr lang="en-US" dirty="0"/>
              <a:t>	</a:t>
            </a:r>
            <a:r>
              <a:rPr lang="en-US" dirty="0" smtClean="0"/>
              <a:t>		              Peace Conference, 1919 – but not granted by European</a:t>
            </a:r>
          </a:p>
          <a:p>
            <a:r>
              <a:rPr lang="en-US" b="1" dirty="0"/>
              <a:t>	</a:t>
            </a:r>
            <a:r>
              <a:rPr lang="en-US" b="1" dirty="0" smtClean="0"/>
              <a:t>		              </a:t>
            </a:r>
            <a:r>
              <a:rPr lang="en-US" dirty="0" smtClean="0"/>
              <a:t>nations at that time – still engaged in ‘colonialism’</a:t>
            </a:r>
            <a:endParaRPr lang="en-US" b="1" dirty="0"/>
          </a:p>
          <a:p>
            <a:r>
              <a:rPr lang="en-US" b="1" dirty="0" smtClean="0"/>
              <a:t>*Disclaimer – I find John Green really annoying, but his overview is the best I could find….</a:t>
            </a:r>
          </a:p>
        </p:txBody>
      </p:sp>
      <p:pic>
        <p:nvPicPr>
          <p:cNvPr id="2052" name="Picture 4" descr="Mahatma Gandhi | Biography, Accomplishments, &amp; Facts | Britannic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93056" y="225083"/>
            <a:ext cx="1873861" cy="293076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o Chi Minh - Wikipedi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52782" y="988430"/>
            <a:ext cx="2095500" cy="2847976"/>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Mandela's 'Elders Group' calls for Guyana's elections process to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00769" y="3155852"/>
            <a:ext cx="3891231" cy="2188818"/>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Gamal Abdel Nasser - Wikiped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91598" y="4789198"/>
            <a:ext cx="1738345" cy="204650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482818" y="225083"/>
            <a:ext cx="1610238" cy="461665"/>
          </a:xfrm>
          <a:prstGeom prst="rect">
            <a:avLst/>
          </a:prstGeom>
          <a:noFill/>
        </p:spPr>
        <p:txBody>
          <a:bodyPr wrap="square" rtlCol="0">
            <a:spAutoFit/>
          </a:bodyPr>
          <a:lstStyle/>
          <a:p>
            <a:pPr algn="r"/>
            <a:r>
              <a:rPr lang="en-US" sz="1200" dirty="0" smtClean="0"/>
              <a:t>Mahatma Gandhi (India)</a:t>
            </a:r>
            <a:endParaRPr lang="en-US" sz="1200" dirty="0"/>
          </a:p>
        </p:txBody>
      </p:sp>
      <p:sp>
        <p:nvSpPr>
          <p:cNvPr id="7" name="TextBox 6"/>
          <p:cNvSpPr txBox="1"/>
          <p:nvPr/>
        </p:nvSpPr>
        <p:spPr>
          <a:xfrm>
            <a:off x="8731593" y="711431"/>
            <a:ext cx="1792287" cy="276999"/>
          </a:xfrm>
          <a:prstGeom prst="rect">
            <a:avLst/>
          </a:prstGeom>
          <a:noFill/>
        </p:spPr>
        <p:txBody>
          <a:bodyPr wrap="square" rtlCol="0">
            <a:spAutoFit/>
          </a:bodyPr>
          <a:lstStyle/>
          <a:p>
            <a:r>
              <a:rPr lang="en-US" sz="1200" dirty="0" smtClean="0"/>
              <a:t>Ho Chi Minh (Vietnam)</a:t>
            </a:r>
            <a:endParaRPr lang="en-US" sz="1200" dirty="0"/>
          </a:p>
        </p:txBody>
      </p:sp>
      <p:sp>
        <p:nvSpPr>
          <p:cNvPr id="8" name="TextBox 7"/>
          <p:cNvSpPr txBox="1"/>
          <p:nvPr/>
        </p:nvSpPr>
        <p:spPr>
          <a:xfrm>
            <a:off x="10285450" y="5301790"/>
            <a:ext cx="1906550" cy="276999"/>
          </a:xfrm>
          <a:prstGeom prst="rect">
            <a:avLst/>
          </a:prstGeom>
          <a:noFill/>
        </p:spPr>
        <p:txBody>
          <a:bodyPr wrap="square" rtlCol="0">
            <a:spAutoFit/>
          </a:bodyPr>
          <a:lstStyle/>
          <a:p>
            <a:pPr algn="r"/>
            <a:r>
              <a:rPr lang="en-US" sz="1200" dirty="0" smtClean="0"/>
              <a:t>Nelson Mandela (S. Africa)</a:t>
            </a:r>
            <a:endParaRPr lang="en-US" sz="1200" dirty="0"/>
          </a:p>
        </p:txBody>
      </p:sp>
      <p:sp>
        <p:nvSpPr>
          <p:cNvPr id="9" name="TextBox 8"/>
          <p:cNvSpPr txBox="1"/>
          <p:nvPr/>
        </p:nvSpPr>
        <p:spPr>
          <a:xfrm>
            <a:off x="10688793" y="6301035"/>
            <a:ext cx="1795731" cy="276999"/>
          </a:xfrm>
          <a:prstGeom prst="rect">
            <a:avLst/>
          </a:prstGeom>
          <a:noFill/>
        </p:spPr>
        <p:txBody>
          <a:bodyPr wrap="square" rtlCol="0">
            <a:spAutoFit/>
          </a:bodyPr>
          <a:lstStyle/>
          <a:p>
            <a:r>
              <a:rPr lang="en-US" sz="1200" dirty="0" smtClean="0"/>
              <a:t>Gamal Nasser (Egypt)</a:t>
            </a:r>
            <a:endParaRPr lang="en-US" sz="1200" dirty="0"/>
          </a:p>
        </p:txBody>
      </p:sp>
    </p:spTree>
    <p:extLst>
      <p:ext uri="{BB962C8B-B14F-4D97-AF65-F5344CB8AC3E}">
        <p14:creationId xmlns:p14="http://schemas.microsoft.com/office/powerpoint/2010/main" val="2241604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12192000" cy="1477328"/>
          </a:xfrm>
          <a:prstGeom prst="rect">
            <a:avLst/>
          </a:prstGeom>
          <a:noFill/>
        </p:spPr>
        <p:txBody>
          <a:bodyPr wrap="square" rtlCol="0">
            <a:spAutoFit/>
          </a:bodyPr>
          <a:lstStyle/>
          <a:p>
            <a:r>
              <a:rPr lang="en-US" b="1" dirty="0" smtClean="0">
                <a:hlinkClick r:id="rId2"/>
              </a:rPr>
              <a:t>Indian Independence Act, 1947</a:t>
            </a:r>
            <a:r>
              <a:rPr lang="en-US" b="1" dirty="0" smtClean="0"/>
              <a:t> </a:t>
            </a:r>
          </a:p>
          <a:p>
            <a:r>
              <a:rPr lang="en-US" dirty="0" smtClean="0"/>
              <a:t>Post WWII – </a:t>
            </a:r>
          </a:p>
          <a:p>
            <a:pPr marL="285750" indent="-285750">
              <a:buFont typeface="Arial" panose="020B0604020202020204" pitchFamily="34" charset="0"/>
              <a:buChar char="•"/>
            </a:pPr>
            <a:r>
              <a:rPr lang="en-US" dirty="0" smtClean="0"/>
              <a:t>Efforts at compromise between Muslim and Hindu leaders fail…</a:t>
            </a:r>
          </a:p>
          <a:p>
            <a:pPr marL="285750" indent="-285750">
              <a:buFont typeface="Arial" panose="020B0604020202020204" pitchFamily="34" charset="0"/>
              <a:buChar char="•"/>
            </a:pPr>
            <a:r>
              <a:rPr lang="en-US" dirty="0" smtClean="0"/>
              <a:t>Significant violence sweeps across the subcontinent</a:t>
            </a:r>
          </a:p>
          <a:p>
            <a:pPr marL="1200150" lvl="2" indent="-285750">
              <a:buFont typeface="Arial" panose="020B0604020202020204" pitchFamily="34" charset="0"/>
              <a:buChar char="•"/>
            </a:pPr>
            <a:r>
              <a:rPr lang="en-US" dirty="0" smtClean="0"/>
              <a:t>Hindu on Muslim, reprisal attacks and so on….</a:t>
            </a:r>
            <a:endParaRPr lang="en-US" dirty="0"/>
          </a:p>
        </p:txBody>
      </p:sp>
      <p:pic>
        <p:nvPicPr>
          <p:cNvPr id="3" name="Picture 4" descr="http://upload.wikimedia.org/wikipedia/en/thumb/c/c5/Mountbatten.jpg/180px-Mountbatten.jpg"/>
          <p:cNvPicPr>
            <a:picLocks noChangeAspect="1" noChangeArrowheads="1"/>
          </p:cNvPicPr>
          <p:nvPr/>
        </p:nvPicPr>
        <p:blipFill>
          <a:blip r:embed="rId3" r:link="rId4">
            <a:lum bright="18000" contrast="6000"/>
            <a:extLst>
              <a:ext uri="{28A0092B-C50C-407E-A947-70E740481C1C}">
                <a14:useLocalDpi xmlns:a14="http://schemas.microsoft.com/office/drawing/2010/main" val="0"/>
              </a:ext>
            </a:extLst>
          </a:blip>
          <a:srcRect/>
          <a:stretch>
            <a:fillRect/>
          </a:stretch>
        </p:blipFill>
        <p:spPr bwMode="auto">
          <a:xfrm>
            <a:off x="170054" y="1410950"/>
            <a:ext cx="2040575" cy="3067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8" name="Picture 2" descr="Partition of India – Postcolonial Stud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96150" y="646331"/>
            <a:ext cx="489585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17038" y="1375106"/>
            <a:ext cx="5079112" cy="3970318"/>
          </a:xfrm>
          <a:prstGeom prst="rect">
            <a:avLst/>
          </a:prstGeom>
          <a:noFill/>
        </p:spPr>
        <p:txBody>
          <a:bodyPr wrap="square" rtlCol="0">
            <a:spAutoFit/>
          </a:bodyPr>
          <a:lstStyle/>
          <a:p>
            <a:pPr>
              <a:spcBef>
                <a:spcPct val="50000"/>
              </a:spcBef>
            </a:pPr>
            <a:r>
              <a:rPr lang="en-US" altLang="en-US" b="1" dirty="0"/>
              <a:t>Mountbatten Plan, 1947</a:t>
            </a:r>
            <a:r>
              <a:rPr lang="en-US" altLang="en-US" dirty="0"/>
              <a:t> – </a:t>
            </a:r>
          </a:p>
          <a:p>
            <a:pPr>
              <a:spcBef>
                <a:spcPct val="0"/>
              </a:spcBef>
            </a:pPr>
            <a:r>
              <a:rPr lang="en-CA" altLang="en-US" b="1" dirty="0"/>
              <a:t>Two Nations are created:</a:t>
            </a:r>
            <a:endParaRPr lang="en-CA" altLang="en-US" dirty="0"/>
          </a:p>
          <a:p>
            <a:pPr>
              <a:spcBef>
                <a:spcPct val="0"/>
              </a:spcBef>
            </a:pPr>
            <a:r>
              <a:rPr lang="en-CA" altLang="en-US" dirty="0"/>
              <a:t>India (Hindu) led by </a:t>
            </a:r>
            <a:r>
              <a:rPr lang="en-CA" altLang="en-US" dirty="0">
                <a:hlinkClick r:id="rId6"/>
              </a:rPr>
              <a:t>Nehru</a:t>
            </a:r>
            <a:r>
              <a:rPr lang="en-CA" altLang="en-US" dirty="0"/>
              <a:t> and the Congress Party</a:t>
            </a:r>
          </a:p>
          <a:p>
            <a:pPr>
              <a:spcBef>
                <a:spcPct val="0"/>
              </a:spcBef>
            </a:pPr>
            <a:endParaRPr lang="en-CA" altLang="en-US" dirty="0"/>
          </a:p>
          <a:p>
            <a:pPr>
              <a:spcBef>
                <a:spcPct val="0"/>
              </a:spcBef>
            </a:pPr>
            <a:r>
              <a:rPr lang="en-CA" altLang="en-US" dirty="0" smtClean="0"/>
              <a:t>Pakistan* </a:t>
            </a:r>
            <a:r>
              <a:rPr lang="en-CA" altLang="en-US" dirty="0"/>
              <a:t>(Muslim) led by Jinnah and Muslim League</a:t>
            </a:r>
          </a:p>
          <a:p>
            <a:pPr marL="285750" indent="-285750">
              <a:spcBef>
                <a:spcPct val="0"/>
              </a:spcBef>
              <a:buFont typeface="Arial" panose="020B0604020202020204" pitchFamily="34" charset="0"/>
              <a:buChar char="•"/>
            </a:pPr>
            <a:r>
              <a:rPr lang="en-CA" altLang="en-US" b="1" dirty="0" smtClean="0"/>
              <a:t>West Pakistan</a:t>
            </a:r>
          </a:p>
          <a:p>
            <a:pPr marL="285750" indent="-285750">
              <a:spcBef>
                <a:spcPct val="0"/>
              </a:spcBef>
              <a:buFont typeface="Arial" panose="020B0604020202020204" pitchFamily="34" charset="0"/>
              <a:buChar char="•"/>
            </a:pPr>
            <a:r>
              <a:rPr lang="en-CA" altLang="en-US" b="1" dirty="0" smtClean="0"/>
              <a:t>East Pakistan </a:t>
            </a:r>
          </a:p>
          <a:p>
            <a:pPr>
              <a:spcBef>
                <a:spcPct val="0"/>
              </a:spcBef>
            </a:pPr>
            <a:endParaRPr lang="en-CA" altLang="en-US" dirty="0" smtClean="0"/>
          </a:p>
          <a:p>
            <a:pPr>
              <a:spcBef>
                <a:spcPct val="0"/>
              </a:spcBef>
            </a:pPr>
            <a:endParaRPr lang="en-CA" altLang="en-US" dirty="0" smtClean="0"/>
          </a:p>
          <a:p>
            <a:pPr>
              <a:spcBef>
                <a:spcPct val="0"/>
              </a:spcBef>
            </a:pPr>
            <a:endParaRPr lang="en-CA" altLang="en-US" dirty="0" smtClean="0"/>
          </a:p>
          <a:p>
            <a:pPr>
              <a:spcBef>
                <a:spcPct val="0"/>
              </a:spcBef>
            </a:pPr>
            <a:r>
              <a:rPr lang="en-CA" altLang="en-US" dirty="0" smtClean="0"/>
              <a:t>Mass Migration –  estimates of 12 million people…</a:t>
            </a:r>
          </a:p>
          <a:p>
            <a:pPr marL="285750" indent="-285750">
              <a:spcBef>
                <a:spcPct val="0"/>
              </a:spcBef>
              <a:buFont typeface="Arial" panose="020B0604020202020204" pitchFamily="34" charset="0"/>
              <a:buChar char="•"/>
            </a:pPr>
            <a:r>
              <a:rPr lang="en-CA" altLang="en-US" dirty="0" smtClean="0"/>
              <a:t>Hindus and Sikhs move from Pakistan(s) to India</a:t>
            </a:r>
          </a:p>
          <a:p>
            <a:pPr marL="285750" indent="-285750">
              <a:spcBef>
                <a:spcPct val="0"/>
              </a:spcBef>
              <a:buFont typeface="Arial" panose="020B0604020202020204" pitchFamily="34" charset="0"/>
              <a:buChar char="•"/>
            </a:pPr>
            <a:r>
              <a:rPr lang="en-CA" altLang="en-US" dirty="0" smtClean="0"/>
              <a:t>Muslims move from India to Pakistan(s)</a:t>
            </a:r>
          </a:p>
          <a:p>
            <a:endParaRPr lang="en-US" dirty="0"/>
          </a:p>
        </p:txBody>
      </p:sp>
      <p:sp>
        <p:nvSpPr>
          <p:cNvPr id="6" name="TextBox 5"/>
          <p:cNvSpPr txBox="1"/>
          <p:nvPr/>
        </p:nvSpPr>
        <p:spPr>
          <a:xfrm>
            <a:off x="163645" y="4401210"/>
            <a:ext cx="2040575" cy="523220"/>
          </a:xfrm>
          <a:prstGeom prst="rect">
            <a:avLst/>
          </a:prstGeom>
          <a:noFill/>
        </p:spPr>
        <p:txBody>
          <a:bodyPr wrap="square" rtlCol="0">
            <a:spAutoFit/>
          </a:bodyPr>
          <a:lstStyle/>
          <a:p>
            <a:r>
              <a:rPr lang="en-US" sz="1400" dirty="0" smtClean="0"/>
              <a:t>Lord Mountbatten</a:t>
            </a:r>
          </a:p>
          <a:p>
            <a:pPr marL="285750" indent="-285750">
              <a:buFont typeface="Arial" panose="020B0604020202020204" pitchFamily="34" charset="0"/>
              <a:buChar char="•"/>
            </a:pPr>
            <a:r>
              <a:rPr lang="en-US" sz="1400" dirty="0" smtClean="0"/>
              <a:t>Last Viceroy of India</a:t>
            </a:r>
            <a:endParaRPr lang="en-US" sz="1400" dirty="0"/>
          </a:p>
        </p:txBody>
      </p:sp>
      <p:sp>
        <p:nvSpPr>
          <p:cNvPr id="7" name="TextBox 6"/>
          <p:cNvSpPr txBox="1"/>
          <p:nvPr/>
        </p:nvSpPr>
        <p:spPr>
          <a:xfrm>
            <a:off x="-1" y="4924430"/>
            <a:ext cx="12192001" cy="1754326"/>
          </a:xfrm>
          <a:prstGeom prst="rect">
            <a:avLst/>
          </a:prstGeom>
          <a:noFill/>
        </p:spPr>
        <p:txBody>
          <a:bodyPr wrap="square" rtlCol="0">
            <a:spAutoFit/>
          </a:bodyPr>
          <a:lstStyle/>
          <a:p>
            <a:r>
              <a:rPr lang="en-US" dirty="0" smtClean="0"/>
              <a:t>As populations move, a ‘frenzy of slaughter’ ensues...unprecedented violence</a:t>
            </a:r>
          </a:p>
          <a:p>
            <a:pPr marL="742950" lvl="1" indent="-285750">
              <a:buFont typeface="Arial" panose="020B0604020202020204" pitchFamily="34" charset="0"/>
              <a:buChar char="•"/>
            </a:pPr>
            <a:r>
              <a:rPr lang="en-US" dirty="0" smtClean="0"/>
              <a:t>1 000 000 killed….difficult to quantify, though….</a:t>
            </a:r>
          </a:p>
          <a:p>
            <a:pPr marL="742950" lvl="1" indent="-285750">
              <a:buFont typeface="Arial" panose="020B0604020202020204" pitchFamily="34" charset="0"/>
              <a:buChar char="•"/>
            </a:pPr>
            <a:r>
              <a:rPr lang="en-US" dirty="0" smtClean="0"/>
              <a:t>Gandhi on hunger strike in opposition to violence in Calcutta &amp; Delhi</a:t>
            </a:r>
          </a:p>
          <a:p>
            <a:pPr marL="742950" lvl="1" indent="-285750">
              <a:buFont typeface="Arial" panose="020B0604020202020204" pitchFamily="34" charset="0"/>
              <a:buChar char="•"/>
            </a:pPr>
            <a:r>
              <a:rPr lang="en-US" dirty="0" smtClean="0"/>
              <a:t>still more die of hunger and disease…an auspicious beginning?</a:t>
            </a:r>
          </a:p>
          <a:p>
            <a:endParaRPr lang="en-US" dirty="0" smtClean="0"/>
          </a:p>
          <a:p>
            <a:r>
              <a:rPr lang="en-US" dirty="0" smtClean="0"/>
              <a:t>Jan. 1948 – Gandhi assassinated by militant Hindu Nationalist opposed to his acceptance of Muslims……</a:t>
            </a:r>
            <a:endParaRPr lang="en-US" dirty="0"/>
          </a:p>
        </p:txBody>
      </p:sp>
      <p:sp>
        <p:nvSpPr>
          <p:cNvPr id="8" name="TextBox 7"/>
          <p:cNvSpPr txBox="1"/>
          <p:nvPr/>
        </p:nvSpPr>
        <p:spPr>
          <a:xfrm>
            <a:off x="4106779" y="2723825"/>
            <a:ext cx="3182962" cy="1384995"/>
          </a:xfrm>
          <a:prstGeom prst="rect">
            <a:avLst/>
          </a:prstGeom>
          <a:noFill/>
        </p:spPr>
        <p:txBody>
          <a:bodyPr wrap="square" rtlCol="0">
            <a:spAutoFit/>
          </a:bodyPr>
          <a:lstStyle/>
          <a:p>
            <a:r>
              <a:rPr lang="en-US" sz="1400" dirty="0" smtClean="0"/>
              <a:t>1971 – civil war erupts between </a:t>
            </a:r>
            <a:r>
              <a:rPr lang="en-US" sz="1400" dirty="0" err="1" smtClean="0"/>
              <a:t>Pakistans</a:t>
            </a:r>
            <a:r>
              <a:rPr lang="en-US" sz="1400" dirty="0" smtClean="0"/>
              <a:t> over secession of E. Pakistan, leading to creation of </a:t>
            </a:r>
            <a:r>
              <a:rPr lang="en-US" sz="1400" b="1" dirty="0" smtClean="0"/>
              <a:t>Bangladesh….</a:t>
            </a:r>
            <a:r>
              <a:rPr lang="en-US" sz="1400" dirty="0" smtClean="0"/>
              <a:t>India helps Bangladesh defeat Pakistan….1000’s killed &amp; 10 million migrate to India…..religious violence</a:t>
            </a:r>
            <a:endParaRPr lang="en-US" sz="1400" dirty="0"/>
          </a:p>
        </p:txBody>
      </p:sp>
    </p:spTree>
    <p:extLst>
      <p:ext uri="{BB962C8B-B14F-4D97-AF65-F5344CB8AC3E}">
        <p14:creationId xmlns:p14="http://schemas.microsoft.com/office/powerpoint/2010/main" val="421141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0"/>
            <a:ext cx="12192000" cy="7571303"/>
          </a:xfrm>
          <a:prstGeom prst="rect">
            <a:avLst/>
          </a:prstGeom>
          <a:noFill/>
        </p:spPr>
        <p:txBody>
          <a:bodyPr wrap="square" rtlCol="0">
            <a:spAutoFit/>
          </a:bodyPr>
          <a:lstStyle/>
          <a:p>
            <a:r>
              <a:rPr lang="en-US" b="1" dirty="0" smtClean="0"/>
              <a:t>Post Independence in the Subcontinent</a:t>
            </a:r>
          </a:p>
          <a:p>
            <a:r>
              <a:rPr lang="en-US" dirty="0" smtClean="0"/>
              <a:t>India and Pakistan among the largest democracies in the world…..</a:t>
            </a:r>
          </a:p>
          <a:p>
            <a:pPr marL="742950" lvl="1" indent="-285750">
              <a:buFont typeface="Arial" panose="020B0604020202020204" pitchFamily="34" charset="0"/>
              <a:buChar char="•"/>
            </a:pPr>
            <a:r>
              <a:rPr lang="en-US" dirty="0" smtClean="0"/>
              <a:t>social problems – </a:t>
            </a:r>
            <a:r>
              <a:rPr lang="en-US" dirty="0" smtClean="0">
                <a:hlinkClick r:id="rId2"/>
              </a:rPr>
              <a:t>Caste System </a:t>
            </a:r>
            <a:r>
              <a:rPr lang="en-US" dirty="0" smtClean="0"/>
              <a:t>&amp; Hindu-Muslim Split</a:t>
            </a:r>
          </a:p>
          <a:p>
            <a:pPr marL="742950" lvl="1" indent="-285750">
              <a:buFont typeface="Arial" panose="020B0604020202020204" pitchFamily="34" charset="0"/>
              <a:buChar char="•"/>
            </a:pPr>
            <a:r>
              <a:rPr lang="en-US" dirty="0" smtClean="0"/>
              <a:t>Economic underdevelopment and impoverishment </a:t>
            </a:r>
          </a:p>
          <a:p>
            <a:pPr marL="742950" lvl="1" indent="-285750">
              <a:buFont typeface="Arial" panose="020B0604020202020204" pitchFamily="34" charset="0"/>
              <a:buChar char="•"/>
            </a:pPr>
            <a:r>
              <a:rPr lang="en-US" dirty="0" smtClean="0"/>
              <a:t>Gender Issues – </a:t>
            </a:r>
            <a:r>
              <a:rPr lang="en-US" dirty="0" smtClean="0">
                <a:hlinkClick r:id="rId3"/>
              </a:rPr>
              <a:t>Dowry</a:t>
            </a:r>
            <a:r>
              <a:rPr lang="en-US" dirty="0" smtClean="0"/>
              <a:t> &amp; </a:t>
            </a:r>
            <a:r>
              <a:rPr lang="en-US" dirty="0" err="1" smtClean="0"/>
              <a:t>Honour</a:t>
            </a:r>
            <a:r>
              <a:rPr lang="en-US" dirty="0" smtClean="0"/>
              <a:t> Killings</a:t>
            </a:r>
          </a:p>
          <a:p>
            <a:pPr marL="742950" lvl="1" indent="-285750">
              <a:buFont typeface="Arial" panose="020B0604020202020204" pitchFamily="34" charset="0"/>
              <a:buChar char="•"/>
            </a:pPr>
            <a:r>
              <a:rPr lang="en-US" dirty="0" smtClean="0">
                <a:hlinkClick r:id="rId4"/>
              </a:rPr>
              <a:t>Overpopulation</a:t>
            </a:r>
            <a:r>
              <a:rPr lang="en-US" dirty="0" smtClean="0"/>
              <a:t>? 	- 1.3 Billion and counting…..in India alone…</a:t>
            </a:r>
          </a:p>
          <a:p>
            <a:r>
              <a:rPr lang="en-US" b="1" dirty="0" smtClean="0"/>
              <a:t>Nehru Dynasty (India)</a:t>
            </a:r>
          </a:p>
          <a:p>
            <a:pPr marL="742950" lvl="1" indent="-285750">
              <a:buFont typeface="Arial" panose="020B0604020202020204" pitchFamily="34" charset="0"/>
              <a:buChar char="•"/>
            </a:pPr>
            <a:r>
              <a:rPr lang="en-US" b="1" dirty="0" smtClean="0"/>
              <a:t>Jawaharlal Nehru – 1</a:t>
            </a:r>
            <a:r>
              <a:rPr lang="en-US" b="1" baseline="30000" dirty="0" smtClean="0"/>
              <a:t>st</a:t>
            </a:r>
            <a:r>
              <a:rPr lang="en-US" b="1" dirty="0" smtClean="0"/>
              <a:t> Prime Minister of India, 1947-64</a:t>
            </a:r>
          </a:p>
          <a:p>
            <a:pPr marL="742950" lvl="1" indent="-285750">
              <a:buFont typeface="Arial" panose="020B0604020202020204" pitchFamily="34" charset="0"/>
              <a:buChar char="•"/>
            </a:pPr>
            <a:r>
              <a:rPr lang="en-US" b="1" dirty="0" smtClean="0"/>
              <a:t>Indira Gandhi (daughter), PM – 1966-77; 1980-84</a:t>
            </a:r>
          </a:p>
          <a:p>
            <a:pPr marL="3028950" lvl="6" indent="-285750">
              <a:buFont typeface="Arial" panose="020B0604020202020204" pitchFamily="34" charset="0"/>
              <a:buChar char="•"/>
            </a:pPr>
            <a:r>
              <a:rPr lang="en-US" dirty="0"/>
              <a:t>a</a:t>
            </a:r>
            <a:r>
              <a:rPr lang="en-US" dirty="0" smtClean="0"/>
              <a:t>ssassinated 1984 by Sikh separatists….</a:t>
            </a:r>
          </a:p>
          <a:p>
            <a:pPr marL="742950" lvl="1" indent="-285750">
              <a:buFont typeface="Arial" panose="020B0604020202020204" pitchFamily="34" charset="0"/>
              <a:buChar char="•"/>
            </a:pPr>
            <a:r>
              <a:rPr lang="en-US" b="1" dirty="0" smtClean="0"/>
              <a:t>Rajiv Gandhi (grandson), PM – 1984-89 </a:t>
            </a:r>
            <a:r>
              <a:rPr lang="en-US" dirty="0" smtClean="0"/>
              <a:t>(assassinated 1991…)</a:t>
            </a:r>
          </a:p>
          <a:p>
            <a:r>
              <a:rPr lang="en-US" dirty="0" smtClean="0"/>
              <a:t>	</a:t>
            </a:r>
            <a:r>
              <a:rPr lang="en-US" dirty="0"/>
              <a:t> </a:t>
            </a:r>
            <a:r>
              <a:rPr lang="en-US" dirty="0" smtClean="0"/>
              <a:t>            …..assassination came at the hands of Tamil separatists </a:t>
            </a:r>
          </a:p>
          <a:p>
            <a:r>
              <a:rPr lang="en-US" b="1" dirty="0" smtClean="0"/>
              <a:t>In Pakistan – </a:t>
            </a:r>
          </a:p>
          <a:p>
            <a:pPr marL="742950" lvl="1" indent="-285750">
              <a:buFont typeface="Arial" panose="020B0604020202020204" pitchFamily="34" charset="0"/>
              <a:buChar char="•"/>
            </a:pPr>
            <a:r>
              <a:rPr lang="en-US" dirty="0" smtClean="0"/>
              <a:t>a history of political assassination exist too…..</a:t>
            </a:r>
          </a:p>
          <a:p>
            <a:pPr marL="742950" lvl="1" indent="-285750">
              <a:buFont typeface="Arial" panose="020B0604020202020204" pitchFamily="34" charset="0"/>
              <a:buChar char="•"/>
            </a:pPr>
            <a:r>
              <a:rPr lang="en-US" dirty="0" smtClean="0"/>
              <a:t>along with military coup d'états </a:t>
            </a:r>
            <a:r>
              <a:rPr lang="en-US" smtClean="0"/>
              <a:t>(takeover)</a:t>
            </a:r>
            <a:endParaRPr lang="en-US" dirty="0" smtClean="0"/>
          </a:p>
          <a:p>
            <a:r>
              <a:rPr lang="en-US" b="1" dirty="0" smtClean="0"/>
              <a:t>	</a:t>
            </a:r>
          </a:p>
          <a:p>
            <a:r>
              <a:rPr lang="en-US" b="1" dirty="0" smtClean="0"/>
              <a:t>Border Disputes &amp; Border Wars</a:t>
            </a:r>
          </a:p>
          <a:p>
            <a:pPr marL="742950" lvl="1" indent="-285750">
              <a:buFont typeface="Arial" panose="020B0604020202020204" pitchFamily="34" charset="0"/>
              <a:buChar char="•"/>
            </a:pPr>
            <a:r>
              <a:rPr lang="en-US" dirty="0" smtClean="0"/>
              <a:t>Punjab – partitioned between India and Pakistan</a:t>
            </a:r>
          </a:p>
          <a:p>
            <a:pPr marL="742950" lvl="1" indent="-285750">
              <a:buFont typeface="Arial" panose="020B0604020202020204" pitchFamily="34" charset="0"/>
              <a:buChar char="•"/>
            </a:pPr>
            <a:r>
              <a:rPr lang="en-US" b="1" dirty="0" smtClean="0">
                <a:hlinkClick r:id="rId5"/>
              </a:rPr>
              <a:t>Kashmir</a:t>
            </a:r>
            <a:endParaRPr lang="en-US" b="1" dirty="0" smtClean="0"/>
          </a:p>
          <a:p>
            <a:pPr marL="1200150" lvl="2" indent="-285750">
              <a:buFont typeface="Arial" panose="020B0604020202020204" pitchFamily="34" charset="0"/>
              <a:buChar char="•"/>
            </a:pPr>
            <a:r>
              <a:rPr lang="en-US" dirty="0" smtClean="0">
                <a:hlinkClick r:id="rId5"/>
              </a:rPr>
              <a:t>India-Pakistan Wars</a:t>
            </a:r>
            <a:r>
              <a:rPr lang="en-US" dirty="0" smtClean="0"/>
              <a:t>– ’47, ‘65, ’71, ’99</a:t>
            </a:r>
          </a:p>
          <a:p>
            <a:pPr marL="1657350" lvl="3" indent="-285750">
              <a:buFont typeface="Arial" panose="020B0604020202020204" pitchFamily="34" charset="0"/>
              <a:buChar char="•"/>
            </a:pPr>
            <a:r>
              <a:rPr lang="en-US" dirty="0" smtClean="0"/>
              <a:t>Diplomatic Talks Ongoing…..sometimes not!</a:t>
            </a:r>
          </a:p>
          <a:p>
            <a:pPr marL="1200150" lvl="2" indent="-285750">
              <a:buFont typeface="Arial" panose="020B0604020202020204" pitchFamily="34" charset="0"/>
              <a:buChar char="•"/>
            </a:pPr>
            <a:r>
              <a:rPr lang="en-US" dirty="0" smtClean="0"/>
              <a:t>India-China War – ’62</a:t>
            </a:r>
          </a:p>
          <a:p>
            <a:pPr marL="742950" lvl="1" indent="-285750">
              <a:buFont typeface="Arial" panose="020B0604020202020204" pitchFamily="34" charset="0"/>
              <a:buChar char="•"/>
            </a:pPr>
            <a:r>
              <a:rPr lang="en-US" b="1" dirty="0" smtClean="0">
                <a:hlinkClick r:id="rId6"/>
              </a:rPr>
              <a:t>Arunachal Pradesh </a:t>
            </a:r>
            <a:endParaRPr lang="en-US" b="1" dirty="0" smtClean="0"/>
          </a:p>
          <a:p>
            <a:pPr marL="1200150" lvl="2" indent="-285750">
              <a:buFont typeface="Arial" panose="020B0604020202020204" pitchFamily="34" charset="0"/>
              <a:buChar char="•"/>
            </a:pPr>
            <a:r>
              <a:rPr lang="en-US" dirty="0" smtClean="0"/>
              <a:t>Disputed with China</a:t>
            </a:r>
          </a:p>
          <a:p>
            <a:endParaRPr lang="en-US" dirty="0"/>
          </a:p>
          <a:p>
            <a:endParaRPr lang="en-US" dirty="0"/>
          </a:p>
        </p:txBody>
      </p:sp>
      <p:pic>
        <p:nvPicPr>
          <p:cNvPr id="5" name="Picture 2" descr="Image result for Nehru"/>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4927" y="-342518"/>
            <a:ext cx="2115391" cy="2687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india-tra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9932" y="144379"/>
            <a:ext cx="2831967" cy="1904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4" descr="Indian, Pakistani and Chinese border disputes - Fantasy frontiers ..."/>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834653" y="2110092"/>
            <a:ext cx="4555241" cy="466912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Indira Gandhi - Wikipedia"/>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781776" y="1411760"/>
            <a:ext cx="1764632" cy="2500736"/>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90715" y="5657671"/>
            <a:ext cx="3995200" cy="1200329"/>
          </a:xfrm>
          <a:prstGeom prst="rect">
            <a:avLst/>
          </a:prstGeom>
          <a:noFill/>
        </p:spPr>
        <p:txBody>
          <a:bodyPr wrap="square" rtlCol="0">
            <a:spAutoFit/>
          </a:bodyPr>
          <a:lstStyle/>
          <a:p>
            <a:r>
              <a:rPr lang="en-US" b="1" dirty="0" smtClean="0"/>
              <a:t>Nuclear Arms – </a:t>
            </a:r>
          </a:p>
          <a:p>
            <a:pPr marL="742950" lvl="1" indent="-285750">
              <a:buFont typeface="Arial" panose="020B0604020202020204" pitchFamily="34" charset="0"/>
              <a:buChar char="•"/>
            </a:pPr>
            <a:r>
              <a:rPr lang="en-US" dirty="0" smtClean="0"/>
              <a:t>China – 1964</a:t>
            </a:r>
          </a:p>
          <a:p>
            <a:pPr marL="742950" lvl="1" indent="-285750">
              <a:buFont typeface="Arial" panose="020B0604020202020204" pitchFamily="34" charset="0"/>
              <a:buChar char="•"/>
            </a:pPr>
            <a:r>
              <a:rPr lang="en-US" dirty="0" smtClean="0"/>
              <a:t>India – 1974</a:t>
            </a:r>
          </a:p>
          <a:p>
            <a:pPr marL="742950" lvl="1" indent="-285750">
              <a:buFont typeface="Arial" panose="020B0604020202020204" pitchFamily="34" charset="0"/>
              <a:buChar char="•"/>
            </a:pPr>
            <a:r>
              <a:rPr lang="en-US" dirty="0" smtClean="0"/>
              <a:t>Pakistan – 1998 </a:t>
            </a:r>
            <a:endParaRPr lang="en-US" dirty="0"/>
          </a:p>
        </p:txBody>
      </p:sp>
    </p:spTree>
    <p:extLst>
      <p:ext uri="{BB962C8B-B14F-4D97-AF65-F5344CB8AC3E}">
        <p14:creationId xmlns:p14="http://schemas.microsoft.com/office/powerpoint/2010/main" val="48128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12542"/>
            <a:ext cx="12192000" cy="6740307"/>
          </a:xfrm>
          <a:prstGeom prst="rect">
            <a:avLst/>
          </a:prstGeom>
          <a:noFill/>
        </p:spPr>
        <p:txBody>
          <a:bodyPr wrap="square" rtlCol="0">
            <a:spAutoFit/>
          </a:bodyPr>
          <a:lstStyle/>
          <a:p>
            <a:r>
              <a:rPr lang="en-US" b="1" dirty="0" smtClean="0"/>
              <a:t>Imperialism </a:t>
            </a:r>
            <a:endParaRPr lang="en-US" b="1" dirty="0"/>
          </a:p>
          <a:p>
            <a:r>
              <a:rPr lang="en-US" dirty="0" smtClean="0"/>
              <a:t>Imperialism – the takeover of a region by a great power (think: European context), spurred on by the following factors…..</a:t>
            </a:r>
          </a:p>
          <a:p>
            <a:endParaRPr lang="en-US" dirty="0"/>
          </a:p>
          <a:p>
            <a:pPr marL="742950" lvl="1" indent="-285750">
              <a:buFont typeface="Arial" panose="020B0604020202020204" pitchFamily="34" charset="0"/>
              <a:buChar char="•"/>
            </a:pPr>
            <a:r>
              <a:rPr lang="en-US" dirty="0" smtClean="0"/>
              <a:t>a desire to exploit (take advantage of) natural resources</a:t>
            </a:r>
          </a:p>
          <a:p>
            <a:pPr marL="742950" lvl="1" indent="-285750">
              <a:buFont typeface="Arial" panose="020B0604020202020204" pitchFamily="34" charset="0"/>
              <a:buChar char="•"/>
            </a:pPr>
            <a:r>
              <a:rPr lang="en-US" b="1" dirty="0"/>
              <a:t>e</a:t>
            </a:r>
            <a:r>
              <a:rPr lang="en-US" b="1" dirty="0" smtClean="0"/>
              <a:t>thnocentricity</a:t>
            </a:r>
            <a:r>
              <a:rPr lang="en-US" dirty="0" smtClean="0"/>
              <a:t> (or Eurocentrism)</a:t>
            </a:r>
          </a:p>
          <a:p>
            <a:pPr marL="1200150" lvl="2" indent="-285750">
              <a:buFont typeface="Arial" panose="020B0604020202020204" pitchFamily="34" charset="0"/>
              <a:buChar char="•"/>
            </a:pPr>
            <a:r>
              <a:rPr lang="en-US" dirty="0" smtClean="0"/>
              <a:t>the belief that Europeans, their culture or ethnicity, was superior to all others</a:t>
            </a:r>
          </a:p>
          <a:p>
            <a:pPr marL="742950" lvl="1" indent="-285750">
              <a:buFont typeface="Arial" panose="020B0604020202020204" pitchFamily="34" charset="0"/>
              <a:buChar char="•"/>
            </a:pPr>
            <a:r>
              <a:rPr lang="en-US" dirty="0" smtClean="0"/>
              <a:t>‘White Man’s Burden’ – in keeping with ethnocentric (Eurocentric) ideals…..</a:t>
            </a:r>
          </a:p>
          <a:p>
            <a:pPr marL="1200150" lvl="2" indent="-285750">
              <a:buFont typeface="Arial" panose="020B0604020202020204" pitchFamily="34" charset="0"/>
              <a:buChar char="•"/>
            </a:pPr>
            <a:r>
              <a:rPr lang="en-US" dirty="0" smtClean="0"/>
              <a:t>the ‘missionary’ prevails…..indigenous inhabitants defined as ‘savages’</a:t>
            </a:r>
          </a:p>
          <a:p>
            <a:pPr marL="1200150" lvl="2" indent="-285750">
              <a:buFont typeface="Arial" panose="020B0604020202020204" pitchFamily="34" charset="0"/>
              <a:buChar char="•"/>
            </a:pPr>
            <a:r>
              <a:rPr lang="en-US" dirty="0" smtClean="0"/>
              <a:t>the ‘savage’ had to be ‘civilized’ and this was the responsibility of missionaries </a:t>
            </a:r>
          </a:p>
          <a:p>
            <a:pPr marL="742950" lvl="1" indent="-285750">
              <a:buFont typeface="Arial" panose="020B0604020202020204" pitchFamily="34" charset="0"/>
              <a:buChar char="•"/>
            </a:pPr>
            <a:r>
              <a:rPr lang="en-US" dirty="0"/>
              <a:t>j</a:t>
            </a:r>
            <a:r>
              <a:rPr lang="en-US" dirty="0" smtClean="0"/>
              <a:t>ust as Europeans were exploiting regions in all corners of the world for resources, </a:t>
            </a:r>
          </a:p>
          <a:p>
            <a:pPr lvl="1"/>
            <a:r>
              <a:rPr lang="en-US" dirty="0"/>
              <a:t> </a:t>
            </a:r>
            <a:r>
              <a:rPr lang="en-US" dirty="0" smtClean="0"/>
              <a:t>    they also desired markets </a:t>
            </a:r>
            <a:r>
              <a:rPr lang="en-US" dirty="0" smtClean="0"/>
              <a:t>across the globes </a:t>
            </a:r>
            <a:r>
              <a:rPr lang="en-US" dirty="0" smtClean="0"/>
              <a:t>for manufactured goods produced in Europe</a:t>
            </a:r>
          </a:p>
          <a:p>
            <a:pPr lvl="1"/>
            <a:endParaRPr lang="en-US" dirty="0" smtClean="0"/>
          </a:p>
          <a:p>
            <a:r>
              <a:rPr lang="en-US" dirty="0" smtClean="0"/>
              <a:t>	the philosophy of imperialism amounted to – ‘Civilization, Christianity and Commerce’</a:t>
            </a:r>
          </a:p>
          <a:p>
            <a:endParaRPr lang="en-US" dirty="0" smtClean="0"/>
          </a:p>
          <a:p>
            <a:r>
              <a:rPr lang="en-US" b="1" dirty="0" smtClean="0"/>
              <a:t>Colonial Domination</a:t>
            </a:r>
          </a:p>
          <a:p>
            <a:endParaRPr lang="en-US" b="1" dirty="0" smtClean="0"/>
          </a:p>
          <a:p>
            <a:pPr marL="3943350" lvl="8" indent="-285750">
              <a:buFont typeface="Arial" panose="020B0604020202020204" pitchFamily="34" charset="0"/>
              <a:buChar char="•"/>
            </a:pPr>
            <a:r>
              <a:rPr lang="en-US" dirty="0" smtClean="0"/>
              <a:t>colonialism led to breakdown of traditional values….</a:t>
            </a:r>
          </a:p>
          <a:p>
            <a:pPr marL="3943350" lvl="8" indent="-285750">
              <a:buFont typeface="Arial" panose="020B0604020202020204" pitchFamily="34" charset="0"/>
              <a:buChar char="•"/>
            </a:pPr>
            <a:r>
              <a:rPr lang="en-US" dirty="0" smtClean="0"/>
              <a:t>ideas related to identity and nation among indigenous populations replaced with European concepts….these were imposed by means of missions, schools, courts, governing structures, businesses and so on….imperial powers came to control all aspects of life in their colonies…</a:t>
            </a:r>
          </a:p>
          <a:p>
            <a:pPr marL="3943350" lvl="8" indent="-285750">
              <a:buFont typeface="Arial" panose="020B0604020202020204" pitchFamily="34" charset="0"/>
              <a:buChar char="•"/>
            </a:pPr>
            <a:r>
              <a:rPr lang="en-US" dirty="0" smtClean="0"/>
              <a:t>some indigenous peoples, impressed by the wealth and power of Europeans, rejected their traditional lifestyles in </a:t>
            </a:r>
            <a:r>
              <a:rPr lang="en-US" dirty="0" err="1" smtClean="0"/>
              <a:t>favour</a:t>
            </a:r>
            <a:r>
              <a:rPr lang="en-US" dirty="0" smtClean="0"/>
              <a:t> of European (Western) ways….sometimes with devastating consequences, as in the </a:t>
            </a:r>
            <a:r>
              <a:rPr lang="en-US" dirty="0" smtClean="0">
                <a:hlinkClick r:id="rId2"/>
              </a:rPr>
              <a:t>Atlantic (African) Slave Trade</a:t>
            </a:r>
            <a:r>
              <a:rPr lang="en-US" dirty="0" smtClean="0"/>
              <a:t>….</a:t>
            </a:r>
            <a:endParaRPr lang="en-US" dirty="0"/>
          </a:p>
        </p:txBody>
      </p:sp>
      <p:pic>
        <p:nvPicPr>
          <p:cNvPr id="3074" name="Picture 2" descr="Red Rubber system and forced labour - Africa Atrocities Watch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3618" y="716643"/>
            <a:ext cx="3156953" cy="4164846"/>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8717280" y="4604490"/>
            <a:ext cx="3657600" cy="276999"/>
          </a:xfrm>
          <a:prstGeom prst="rect">
            <a:avLst/>
          </a:prstGeom>
          <a:noFill/>
        </p:spPr>
        <p:txBody>
          <a:bodyPr wrap="square" rtlCol="0">
            <a:spAutoFit/>
          </a:bodyPr>
          <a:lstStyle/>
          <a:p>
            <a:pPr algn="r"/>
            <a:r>
              <a:rPr lang="en-US" sz="1200" dirty="0" smtClean="0"/>
              <a:t>Satirical cartoon (Punch, 1906) – Belgian Congo  </a:t>
            </a:r>
            <a:endParaRPr lang="en-US" sz="1200" dirty="0"/>
          </a:p>
        </p:txBody>
      </p:sp>
      <p:pic>
        <p:nvPicPr>
          <p:cNvPr id="3076" name="Picture 4" descr="https://scholarblogs.emory.edu/violenceinafrica/files/2016/02/Missionaries-430x27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880" y="4408900"/>
            <a:ext cx="3463534" cy="2174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70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609"/>
            <a:ext cx="6583680" cy="6740307"/>
          </a:xfrm>
          <a:prstGeom prst="rect">
            <a:avLst/>
          </a:prstGeom>
          <a:noFill/>
        </p:spPr>
        <p:txBody>
          <a:bodyPr wrap="square" rtlCol="0">
            <a:spAutoFit/>
          </a:bodyPr>
          <a:lstStyle/>
          <a:p>
            <a:r>
              <a:rPr lang="en-US" dirty="0" smtClean="0"/>
              <a:t>the Belgian Congo – A Case Study of Colonialism?</a:t>
            </a:r>
          </a:p>
          <a:p>
            <a:endParaRPr lang="en-US" dirty="0" smtClean="0"/>
          </a:p>
          <a:p>
            <a:pPr marL="285750" indent="-285750">
              <a:buFont typeface="Arial" panose="020B0604020202020204" pitchFamily="34" charset="0"/>
              <a:buChar char="•"/>
            </a:pPr>
            <a:r>
              <a:rPr lang="en-US" dirty="0" smtClean="0"/>
              <a:t>King Leopold II of Belgian – ‘</a:t>
            </a:r>
            <a:r>
              <a:rPr lang="en-US" b="1" dirty="0" smtClean="0">
                <a:hlinkClick r:id="rId2"/>
              </a:rPr>
              <a:t>Scramble for Africa</a:t>
            </a:r>
            <a:r>
              <a:rPr lang="en-US" dirty="0" smtClean="0"/>
              <a:t>’</a:t>
            </a:r>
          </a:p>
          <a:p>
            <a:pPr marL="285750" indent="-285750">
              <a:buFont typeface="Arial" panose="020B0604020202020204" pitchFamily="34" charset="0"/>
              <a:buChar char="•"/>
            </a:pPr>
            <a:r>
              <a:rPr lang="en-US" dirty="0" smtClean="0"/>
              <a:t>Leopold hires Henry Stanley, American explorer and missionary, </a:t>
            </a:r>
          </a:p>
          <a:p>
            <a:r>
              <a:rPr lang="en-US" dirty="0"/>
              <a:t> </a:t>
            </a:r>
            <a:r>
              <a:rPr lang="en-US" dirty="0" smtClean="0"/>
              <a:t>    to survey the Congo River and its course. He hires Stanley as a </a:t>
            </a:r>
          </a:p>
          <a:p>
            <a:r>
              <a:rPr lang="en-US" dirty="0"/>
              <a:t> </a:t>
            </a:r>
            <a:r>
              <a:rPr lang="en-US" dirty="0" smtClean="0"/>
              <a:t>    result of Stanley’s much publicized search for David Livingstone,</a:t>
            </a:r>
          </a:p>
          <a:p>
            <a:r>
              <a:rPr lang="en-US" dirty="0"/>
              <a:t> </a:t>
            </a:r>
            <a:r>
              <a:rPr lang="en-US" dirty="0" smtClean="0"/>
              <a:t>    an English missionary and explorer. Stanley a suspicious character.</a:t>
            </a:r>
          </a:p>
          <a:p>
            <a:endParaRPr lang="en-US" dirty="0" smtClean="0"/>
          </a:p>
          <a:p>
            <a:pPr marL="285750" indent="-285750">
              <a:buFont typeface="Arial" panose="020B0604020202020204" pitchFamily="34" charset="0"/>
              <a:buChar char="•"/>
            </a:pPr>
            <a:r>
              <a:rPr lang="en-US" altLang="en-US" dirty="0" smtClean="0"/>
              <a:t>Stanley signs ‘treaties’ with over 450 native chiefs in the Congo</a:t>
            </a:r>
          </a:p>
          <a:p>
            <a:pPr marL="285750" indent="-285750">
              <a:buFont typeface="Arial" panose="020B0604020202020204" pitchFamily="34" charset="0"/>
              <a:buChar char="•"/>
            </a:pPr>
            <a:r>
              <a:rPr lang="en-US" altLang="en-US" dirty="0" smtClean="0"/>
              <a:t>Leopold gained rule of these lands ‘given up’ by the chiefs</a:t>
            </a:r>
          </a:p>
          <a:p>
            <a:pPr marL="2114550" lvl="4" indent="-285750" algn="r">
              <a:buFont typeface="Arial" panose="020B0604020202020204" pitchFamily="34" charset="0"/>
              <a:buChar char="•"/>
            </a:pPr>
            <a:r>
              <a:rPr lang="en-US" altLang="en-US" dirty="0" smtClean="0"/>
              <a:t>Were they treaties or agreements?</a:t>
            </a:r>
          </a:p>
          <a:p>
            <a:pPr marL="742950" lvl="1" indent="-285750" algn="r">
              <a:buFont typeface="Arial" panose="020B0604020202020204" pitchFamily="34" charset="0"/>
              <a:buChar char="•"/>
            </a:pPr>
            <a:r>
              <a:rPr lang="en-US" altLang="en-US" dirty="0" smtClean="0"/>
              <a:t>Did the local chiefs really ‘give up’ their title to the land??</a:t>
            </a:r>
          </a:p>
          <a:p>
            <a:pPr marL="742950" lvl="1" indent="-285750" algn="r">
              <a:buFont typeface="Arial" panose="020B0604020202020204" pitchFamily="34" charset="0"/>
              <a:buChar char="•"/>
            </a:pPr>
            <a:endParaRPr lang="en-US" altLang="en-US" dirty="0" smtClean="0"/>
          </a:p>
          <a:p>
            <a:pPr marL="285750" indent="-285750">
              <a:buFont typeface="Arial" panose="020B0604020202020204" pitchFamily="34" charset="0"/>
              <a:buChar char="•"/>
            </a:pPr>
            <a:r>
              <a:rPr lang="en-US" altLang="en-US" dirty="0" smtClean="0"/>
              <a:t>In 1885, after </a:t>
            </a:r>
            <a:r>
              <a:rPr lang="en-US" altLang="en-US" b="1" dirty="0" smtClean="0">
                <a:hlinkClick r:id="rId3"/>
              </a:rPr>
              <a:t>the Berlin Conference</a:t>
            </a:r>
            <a:r>
              <a:rPr lang="en-US" altLang="en-US" dirty="0" smtClean="0"/>
              <a:t>, Leopold was given personal rule over the newly declared Congo Free State</a:t>
            </a:r>
          </a:p>
          <a:p>
            <a:pPr marL="285750" indent="-285750">
              <a:buFont typeface="Arial" panose="020B0604020202020204" pitchFamily="34" charset="0"/>
              <a:buChar char="•"/>
            </a:pPr>
            <a:r>
              <a:rPr lang="en-US" altLang="en-US" dirty="0" smtClean="0"/>
              <a:t>European powers recognized his hold over Congo</a:t>
            </a:r>
          </a:p>
          <a:p>
            <a:r>
              <a:rPr lang="en-US" dirty="0" smtClean="0"/>
              <a:t> </a:t>
            </a:r>
          </a:p>
          <a:p>
            <a:r>
              <a:rPr lang="en-US" altLang="en-US" b="1" dirty="0" smtClean="0"/>
              <a:t>Patterns of Takeover</a:t>
            </a:r>
          </a:p>
          <a:p>
            <a:pPr marL="285750" indent="-285750">
              <a:buFont typeface="Arial" panose="020B0604020202020204" pitchFamily="34" charset="0"/>
              <a:buChar char="•"/>
            </a:pPr>
            <a:r>
              <a:rPr lang="en-US" altLang="en-US" dirty="0" smtClean="0"/>
              <a:t>In many cases Europeans managed to secure colonial acquisitions by forging alliances with local rulers.</a:t>
            </a:r>
          </a:p>
          <a:p>
            <a:pPr marL="285750" indent="-285750">
              <a:buFont typeface="Arial" panose="020B0604020202020204" pitchFamily="34" charset="0"/>
              <a:buChar char="•"/>
            </a:pPr>
            <a:r>
              <a:rPr lang="en-US" altLang="en-US" dirty="0" smtClean="0"/>
              <a:t>Europeans would promise to sustain the local ruler against his enemies in exchange for a degree of control and supply of </a:t>
            </a:r>
            <a:r>
              <a:rPr lang="en-US" altLang="en-US" dirty="0" err="1" smtClean="0"/>
              <a:t>labour</a:t>
            </a:r>
            <a:r>
              <a:rPr lang="en-US" altLang="en-US" dirty="0" smtClean="0"/>
              <a:t> (the slave trade is built on this model)</a:t>
            </a:r>
          </a:p>
          <a:p>
            <a:endParaRPr lang="en-US" dirty="0"/>
          </a:p>
        </p:txBody>
      </p:sp>
      <p:pic>
        <p:nvPicPr>
          <p:cNvPr id="4102" name="Picture 6" descr="Module Twenty Seven, Activity Two – Exploring Afri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046" y="126609"/>
            <a:ext cx="5738954" cy="3572339"/>
          </a:xfrm>
          <a:prstGeom prst="rect">
            <a:avLst/>
          </a:prstGeom>
          <a:noFill/>
          <a:extLst>
            <a:ext uri="{909E8E84-426E-40DD-AFC4-6F175D3DCCD1}">
              <a14:hiddenFill xmlns:a14="http://schemas.microsoft.com/office/drawing/2010/main">
                <a:solidFill>
                  <a:srgbClr val="FFFFFF"/>
                </a:solidFill>
              </a14:hiddenFill>
            </a:ext>
          </a:extLst>
        </p:spPr>
      </p:pic>
      <p:pic>
        <p:nvPicPr>
          <p:cNvPr id="6" name="Content Placeholder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274570" y="3698943"/>
            <a:ext cx="2080135" cy="274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David_Livingstone">
            <a:hlinkClick r:id="rId6" tooltip="David Livingstone.jpg"/>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46238" y="3698943"/>
            <a:ext cx="1824928" cy="2740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Stanley-2"/>
          <p:cNvPicPr>
            <a:picLocks noChangeAspect="1" noChangeArrowheads="1"/>
          </p:cNvPicPr>
          <p:nvPr/>
        </p:nvPicPr>
        <p:blipFill>
          <a:blip r:embed="rId8">
            <a:lum bright="-12000" contrast="12000"/>
            <a:extLst>
              <a:ext uri="{28A0092B-C50C-407E-A947-70E740481C1C}">
                <a14:useLocalDpi xmlns:a14="http://schemas.microsoft.com/office/drawing/2010/main" val="0"/>
              </a:ext>
            </a:extLst>
          </a:blip>
          <a:srcRect/>
          <a:stretch>
            <a:fillRect/>
          </a:stretch>
        </p:blipFill>
        <p:spPr bwMode="auto">
          <a:xfrm>
            <a:off x="10358109" y="3698943"/>
            <a:ext cx="1830487" cy="2740623"/>
          </a:xfrm>
          <a:prstGeom prst="rect">
            <a:avLst/>
          </a:prstGeom>
          <a:noFill/>
          <a:ln w="9525">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246886" y="6439567"/>
            <a:ext cx="5737252" cy="276999"/>
          </a:xfrm>
          <a:prstGeom prst="rect">
            <a:avLst/>
          </a:prstGeom>
          <a:noFill/>
        </p:spPr>
        <p:txBody>
          <a:bodyPr wrap="square" rtlCol="0">
            <a:spAutoFit/>
          </a:bodyPr>
          <a:lstStyle/>
          <a:p>
            <a:r>
              <a:rPr lang="en-US" sz="1200" dirty="0" smtClean="0"/>
              <a:t>	Livingstone		King Leopold II 	               Stanley</a:t>
            </a:r>
            <a:endParaRPr lang="en-US" sz="1200" dirty="0"/>
          </a:p>
        </p:txBody>
      </p:sp>
    </p:spTree>
    <p:extLst>
      <p:ext uri="{BB962C8B-B14F-4D97-AF65-F5344CB8AC3E}">
        <p14:creationId xmlns:p14="http://schemas.microsoft.com/office/powerpoint/2010/main" val="1193058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26609"/>
            <a:ext cx="12192000" cy="6961906"/>
          </a:xfrm>
          <a:prstGeom prst="rect">
            <a:avLst/>
          </a:prstGeom>
          <a:noFill/>
        </p:spPr>
        <p:txBody>
          <a:bodyPr wrap="square" rtlCol="0">
            <a:spAutoFit/>
          </a:bodyPr>
          <a:lstStyle/>
          <a:p>
            <a:r>
              <a:rPr lang="en-US" dirty="0" smtClean="0"/>
              <a:t>the </a:t>
            </a:r>
            <a:r>
              <a:rPr lang="en-US" b="1" dirty="0" smtClean="0"/>
              <a:t>Belgian Congo </a:t>
            </a:r>
            <a:r>
              <a:rPr lang="en-US" dirty="0" smtClean="0"/>
              <a:t> (1908-1960)</a:t>
            </a:r>
            <a:endParaRPr lang="en-US" dirty="0"/>
          </a:p>
          <a:p>
            <a:r>
              <a:rPr lang="en-US" b="1" dirty="0" smtClean="0">
                <a:hlinkClick r:id="rId2"/>
              </a:rPr>
              <a:t>King Leopold’s Ghost</a:t>
            </a:r>
            <a:endParaRPr lang="en-US" b="1" dirty="0" smtClean="0"/>
          </a:p>
          <a:p>
            <a:endParaRPr lang="en-US" b="1" dirty="0" smtClean="0"/>
          </a:p>
          <a:p>
            <a:r>
              <a:rPr lang="en-US" dirty="0" smtClean="0"/>
              <a:t>1885 – </a:t>
            </a:r>
            <a:r>
              <a:rPr lang="en-US" b="1" dirty="0" smtClean="0"/>
              <a:t>Berlin Conference</a:t>
            </a:r>
          </a:p>
          <a:p>
            <a:pPr marL="285750" indent="-285750">
              <a:buFont typeface="Arial" panose="020B0604020202020204" pitchFamily="34" charset="0"/>
              <a:buChar char="•"/>
            </a:pPr>
            <a:r>
              <a:rPr lang="en-US" dirty="0" smtClean="0"/>
              <a:t>Leopold granted ‘Congo Free State’ </a:t>
            </a:r>
          </a:p>
          <a:p>
            <a:pPr marL="285750" indent="-285750">
              <a:buFont typeface="Arial" panose="020B0604020202020204" pitchFamily="34" charset="0"/>
              <a:buChar char="•"/>
            </a:pPr>
            <a:r>
              <a:rPr lang="en-US" dirty="0" smtClean="0"/>
              <a:t>to control the land of the Congo, Leopold establishes the </a:t>
            </a:r>
          </a:p>
          <a:p>
            <a:r>
              <a:rPr lang="en-US" dirty="0"/>
              <a:t> </a:t>
            </a:r>
            <a:r>
              <a:rPr lang="en-US" dirty="0" smtClean="0"/>
              <a:t>     International Association of the Congo, a private company</a:t>
            </a:r>
          </a:p>
          <a:p>
            <a:r>
              <a:rPr lang="en-US" dirty="0"/>
              <a:t> </a:t>
            </a:r>
            <a:r>
              <a:rPr lang="en-US" dirty="0" smtClean="0"/>
              <a:t>      ……very similar to the Hudson Bay Company of Canada….</a:t>
            </a:r>
          </a:p>
          <a:p>
            <a:endParaRPr lang="en-US" dirty="0" smtClean="0"/>
          </a:p>
          <a:p>
            <a:pPr marL="285750" indent="-285750">
              <a:buFont typeface="Arial" panose="020B0604020202020204" pitchFamily="34" charset="0"/>
              <a:buChar char="•"/>
            </a:pPr>
            <a:r>
              <a:rPr lang="en-US" b="1" dirty="0" smtClean="0"/>
              <a:t>Ivory</a:t>
            </a:r>
            <a:r>
              <a:rPr lang="en-US" dirty="0" smtClean="0"/>
              <a:t> and </a:t>
            </a:r>
            <a:r>
              <a:rPr lang="en-US" b="1" dirty="0" smtClean="0"/>
              <a:t>rubber</a:t>
            </a:r>
            <a:r>
              <a:rPr lang="en-US" dirty="0" smtClean="0"/>
              <a:t> were main exports</a:t>
            </a:r>
          </a:p>
          <a:p>
            <a:pPr marL="742950" lvl="1" indent="-285750">
              <a:buFont typeface="Arial" panose="020B0604020202020204" pitchFamily="34" charset="0"/>
              <a:buChar char="•"/>
            </a:pPr>
            <a:r>
              <a:rPr lang="en-US" dirty="0" smtClean="0"/>
              <a:t>Slave </a:t>
            </a:r>
            <a:r>
              <a:rPr lang="en-US" dirty="0" err="1" smtClean="0"/>
              <a:t>labour</a:t>
            </a:r>
            <a:r>
              <a:rPr lang="en-US" dirty="0" smtClean="0"/>
              <a:t> controlled by Leopold’s agents</a:t>
            </a:r>
          </a:p>
          <a:p>
            <a:pPr marL="742950" lvl="1" indent="-285750">
              <a:buFont typeface="Arial" panose="020B0604020202020204" pitchFamily="34" charset="0"/>
              <a:buChar char="•"/>
            </a:pPr>
            <a:r>
              <a:rPr lang="en-US" dirty="0" smtClean="0"/>
              <a:t>Elephant depleted to virtual extinction</a:t>
            </a:r>
          </a:p>
          <a:p>
            <a:pPr marL="742950" lvl="1" indent="-285750">
              <a:buFont typeface="Arial" panose="020B0604020202020204" pitchFamily="34" charset="0"/>
              <a:buChar char="•"/>
            </a:pPr>
            <a:r>
              <a:rPr lang="en-US" dirty="0" smtClean="0"/>
              <a:t>Pneumatic tires increase demand for rubber</a:t>
            </a:r>
          </a:p>
          <a:p>
            <a:pPr marL="742950" lvl="1" indent="-285750">
              <a:buFont typeface="Arial" panose="020B0604020202020204" pitchFamily="34" charset="0"/>
              <a:buChar char="•"/>
            </a:pPr>
            <a:r>
              <a:rPr lang="en-US" dirty="0" smtClean="0"/>
              <a:t>gold, diamond mining becomes lucrative….</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Est. 10 million natives of the Congo die as a result</a:t>
            </a:r>
          </a:p>
          <a:p>
            <a:pPr marL="285750" indent="-285750">
              <a:buFont typeface="Arial" panose="020B0604020202020204" pitchFamily="34" charset="0"/>
              <a:buChar char="•"/>
            </a:pPr>
            <a:r>
              <a:rPr lang="en-US" dirty="0" smtClean="0"/>
              <a:t>Families kidnapped to force people to harvest rubber</a:t>
            </a:r>
          </a:p>
          <a:p>
            <a:pPr marL="285750" indent="-285750">
              <a:buFont typeface="Arial" panose="020B0604020202020204" pitchFamily="34" charset="0"/>
              <a:buChar char="•"/>
            </a:pPr>
            <a:r>
              <a:rPr lang="en-US" dirty="0" smtClean="0"/>
              <a:t>Belgians were known to cut peoples hands as punishment…</a:t>
            </a:r>
          </a:p>
          <a:p>
            <a:endParaRPr lang="en-US" dirty="0" smtClean="0"/>
          </a:p>
          <a:p>
            <a:pPr>
              <a:lnSpc>
                <a:spcPct val="80000"/>
              </a:lnSpc>
            </a:pPr>
            <a:r>
              <a:rPr lang="en-US" altLang="en-US" dirty="0" smtClean="0"/>
              <a:t>1908 - the Congo was surrendered by Leopold to Belgium</a:t>
            </a:r>
          </a:p>
          <a:p>
            <a:pPr marL="3943350" lvl="8" indent="-285750">
              <a:lnSpc>
                <a:spcPct val="80000"/>
              </a:lnSpc>
              <a:buFont typeface="Arial" panose="020B0604020202020204" pitchFamily="34" charset="0"/>
              <a:buChar char="•"/>
            </a:pPr>
            <a:r>
              <a:rPr lang="en-US" altLang="en-US" b="1" dirty="0" smtClean="0"/>
              <a:t>‘Belgian Congo’</a:t>
            </a:r>
          </a:p>
          <a:p>
            <a:pPr marL="3943350" lvl="8" indent="-285750">
              <a:lnSpc>
                <a:spcPct val="80000"/>
              </a:lnSpc>
              <a:buFont typeface="Arial" panose="020B0604020202020204" pitchFamily="34" charset="0"/>
              <a:buChar char="•"/>
            </a:pPr>
            <a:endParaRPr lang="en-US" altLang="en-US" b="1" dirty="0" smtClean="0"/>
          </a:p>
          <a:p>
            <a:pPr marL="285750" indent="-285750">
              <a:lnSpc>
                <a:spcPct val="80000"/>
              </a:lnSpc>
              <a:buFont typeface="Arial" panose="020B0604020202020204" pitchFamily="34" charset="0"/>
              <a:buChar char="•"/>
            </a:pPr>
            <a:r>
              <a:rPr lang="en-US" altLang="en-US" dirty="0"/>
              <a:t>t</a:t>
            </a:r>
            <a:r>
              <a:rPr lang="en-US" altLang="en-US" dirty="0" smtClean="0"/>
              <a:t>he worst abuses were eliminated, but the Belgians </a:t>
            </a:r>
          </a:p>
          <a:p>
            <a:pPr>
              <a:lnSpc>
                <a:spcPct val="80000"/>
              </a:lnSpc>
            </a:pPr>
            <a:r>
              <a:rPr lang="en-US" altLang="en-US" dirty="0"/>
              <a:t> </a:t>
            </a:r>
            <a:r>
              <a:rPr lang="en-US" altLang="en-US" dirty="0" smtClean="0"/>
              <a:t>    </a:t>
            </a:r>
            <a:r>
              <a:rPr lang="en-US" altLang="en-US" dirty="0" smtClean="0"/>
              <a:t>still desired copper, oil, diamonds and other minerals</a:t>
            </a:r>
          </a:p>
          <a:p>
            <a:pPr marL="285750" indent="-285750">
              <a:lnSpc>
                <a:spcPct val="80000"/>
              </a:lnSpc>
              <a:buFont typeface="Arial" panose="020B0604020202020204" pitchFamily="34" charset="0"/>
              <a:buChar char="•"/>
            </a:pPr>
            <a:r>
              <a:rPr lang="en-US" altLang="en-US" dirty="0" smtClean="0"/>
              <a:t>Congolese peoples began to demand self rule….</a:t>
            </a:r>
          </a:p>
          <a:p>
            <a:r>
              <a:rPr lang="en-US" dirty="0" smtClean="0"/>
              <a:t> </a:t>
            </a:r>
            <a:endParaRPr lang="en-US" dirty="0"/>
          </a:p>
        </p:txBody>
      </p:sp>
      <p:pic>
        <p:nvPicPr>
          <p:cNvPr id="3" name="Picture 2" descr="congo-2.jpg (760×5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37729" y="0"/>
            <a:ext cx="6144491" cy="4212211"/>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descr="whipping"/>
          <p:cNvPicPr>
            <a:picLocks noChangeAspect="1" noChangeArrowheads="1"/>
          </p:cNvPicPr>
          <p:nvPr/>
        </p:nvPicPr>
        <p:blipFill>
          <a:blip r:embed="rId4">
            <a:lum bright="-6000" contrast="12000"/>
            <a:extLst>
              <a:ext uri="{28A0092B-C50C-407E-A947-70E740481C1C}">
                <a14:useLocalDpi xmlns:a14="http://schemas.microsoft.com/office/drawing/2010/main" val="0"/>
              </a:ext>
            </a:extLst>
          </a:blip>
          <a:srcRect/>
          <a:stretch>
            <a:fillRect/>
          </a:stretch>
        </p:blipFill>
        <p:spPr bwMode="auto">
          <a:xfrm>
            <a:off x="6138175" y="3536575"/>
            <a:ext cx="5943599" cy="3321425"/>
          </a:xfrm>
          <a:prstGeom prst="rect">
            <a:avLst/>
          </a:prstGeom>
          <a:noFill/>
          <a:ln w="9525">
            <a:solidFill>
              <a:srgbClr val="FF9933"/>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3904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24637"/>
            <a:ext cx="7019778" cy="6186309"/>
          </a:xfrm>
          <a:prstGeom prst="rect">
            <a:avLst/>
          </a:prstGeom>
          <a:noFill/>
        </p:spPr>
        <p:txBody>
          <a:bodyPr wrap="square" rtlCol="0">
            <a:spAutoFit/>
          </a:bodyPr>
          <a:lstStyle/>
          <a:p>
            <a:r>
              <a:rPr lang="en-US" b="1" dirty="0" smtClean="0"/>
              <a:t>Decolonization and Nationalism</a:t>
            </a:r>
          </a:p>
          <a:p>
            <a:r>
              <a:rPr lang="en-US" b="1" dirty="0" smtClean="0"/>
              <a:t>‘Nationalism’</a:t>
            </a:r>
            <a:endParaRPr lang="en-US" dirty="0" smtClean="0"/>
          </a:p>
          <a:p>
            <a:pPr marL="285750" indent="-285750">
              <a:buFont typeface="Arial" panose="020B0604020202020204" pitchFamily="34" charset="0"/>
              <a:buChar char="•"/>
            </a:pPr>
            <a:r>
              <a:rPr lang="en-US" dirty="0" smtClean="0"/>
              <a:t>a powerful force in colonies around the world postwar (WWII)</a:t>
            </a:r>
          </a:p>
          <a:p>
            <a:pPr marL="742950" lvl="1" indent="-285750">
              <a:buFont typeface="Arial" panose="020B0604020202020204" pitchFamily="34" charset="0"/>
              <a:buChar char="•"/>
            </a:pPr>
            <a:r>
              <a:rPr lang="en-US" dirty="0" smtClean="0"/>
              <a:t>pride in one’s culture, ethnicity, language and a collective identity</a:t>
            </a:r>
            <a:endParaRPr lang="en-US" dirty="0"/>
          </a:p>
          <a:p>
            <a:pPr marL="285750" indent="-285750">
              <a:buFont typeface="Arial" panose="020B0604020202020204" pitchFamily="34" charset="0"/>
              <a:buChar char="•"/>
            </a:pPr>
            <a:r>
              <a:rPr lang="en-US" dirty="0" smtClean="0"/>
              <a:t>but – how do ‘nations’ achieve independence from colonial masters?</a:t>
            </a:r>
          </a:p>
          <a:p>
            <a:pPr marL="285750" indent="-285750">
              <a:buFont typeface="Arial" panose="020B0604020202020204" pitchFamily="34" charset="0"/>
              <a:buChar char="•"/>
            </a:pPr>
            <a:r>
              <a:rPr lang="en-US" dirty="0" smtClean="0"/>
              <a:t>also – why were imperialist nations (ex. Britain) willing to let go?</a:t>
            </a:r>
          </a:p>
          <a:p>
            <a:pPr marL="285750" indent="-285750">
              <a:buFont typeface="Arial" panose="020B0604020202020204" pitchFamily="34" charset="0"/>
              <a:buChar char="•"/>
            </a:pPr>
            <a:endParaRPr lang="en-US" b="1" dirty="0"/>
          </a:p>
          <a:p>
            <a:pPr marL="857250" lvl="1" indent="-400050">
              <a:buFont typeface="+mj-lt"/>
              <a:buAutoNum type="romanLcPeriod"/>
            </a:pPr>
            <a:r>
              <a:rPr lang="en-US" dirty="0" smtClean="0"/>
              <a:t>Europe was impoverished after WWII (both wars, actually…)</a:t>
            </a:r>
          </a:p>
          <a:p>
            <a:pPr marL="857250" lvl="1" indent="-400050">
              <a:buFont typeface="+mj-lt"/>
              <a:buAutoNum type="romanLcPeriod"/>
            </a:pPr>
            <a:r>
              <a:rPr lang="en-US" dirty="0"/>
              <a:t>i</a:t>
            </a:r>
            <a:r>
              <a:rPr lang="en-US" dirty="0" smtClean="0"/>
              <a:t>ncreased political and racial consciousness in colonies</a:t>
            </a:r>
          </a:p>
          <a:p>
            <a:pPr marL="857250" lvl="1" indent="-400050">
              <a:buFont typeface="+mj-lt"/>
              <a:buAutoNum type="romanLcPeriod"/>
            </a:pPr>
            <a:r>
              <a:rPr lang="en-US" dirty="0"/>
              <a:t>t</a:t>
            </a:r>
            <a:r>
              <a:rPr lang="en-US" dirty="0" smtClean="0"/>
              <a:t>his consciousness leads to a realization of the economic exploitation nationalists in the colonies see across society…</a:t>
            </a:r>
          </a:p>
          <a:p>
            <a:endParaRPr lang="en-US" dirty="0" smtClean="0"/>
          </a:p>
          <a:p>
            <a:r>
              <a:rPr lang="en-US" dirty="0" smtClean="0"/>
              <a:t>So, how do ‘nations’ achieve independence from their colonial masters?</a:t>
            </a:r>
          </a:p>
          <a:p>
            <a:pPr marL="857250" lvl="1" indent="-400050">
              <a:buFont typeface="+mj-lt"/>
              <a:buAutoNum type="romanLcPeriod"/>
            </a:pPr>
            <a:r>
              <a:rPr lang="en-US" b="1" dirty="0" smtClean="0"/>
              <a:t>Violence</a:t>
            </a:r>
            <a:r>
              <a:rPr lang="en-US" dirty="0" smtClean="0"/>
              <a:t> </a:t>
            </a:r>
          </a:p>
          <a:p>
            <a:pPr marL="1314450" lvl="2" indent="-400050">
              <a:buFont typeface="Arial" panose="020B0604020202020204" pitchFamily="34" charset="0"/>
              <a:buChar char="•"/>
            </a:pPr>
            <a:r>
              <a:rPr lang="en-US" dirty="0" smtClean="0"/>
              <a:t>by means of rebellion and/or revolution….</a:t>
            </a:r>
            <a:r>
              <a:rPr lang="en-US" b="1" dirty="0" smtClean="0">
                <a:hlinkClick r:id="rId2"/>
              </a:rPr>
              <a:t>guerilla warfare</a:t>
            </a:r>
            <a:r>
              <a:rPr lang="en-US" dirty="0" smtClean="0"/>
              <a:t>?</a:t>
            </a:r>
          </a:p>
          <a:p>
            <a:pPr marL="1314450" lvl="2" indent="-400050">
              <a:buFont typeface="Arial" panose="020B0604020202020204" pitchFamily="34" charset="0"/>
              <a:buChar char="•"/>
            </a:pPr>
            <a:r>
              <a:rPr lang="en-US" dirty="0" smtClean="0"/>
              <a:t>occurs where democratic institutions are non-existent</a:t>
            </a:r>
          </a:p>
          <a:p>
            <a:pPr lvl="2"/>
            <a:r>
              <a:rPr lang="en-US" dirty="0" smtClean="0"/>
              <a:t>        and whereby ‘state violence’ by colonial masters exists….</a:t>
            </a:r>
          </a:p>
          <a:p>
            <a:pPr marL="1200150" lvl="2" indent="-285750">
              <a:buFont typeface="Arial" panose="020B0604020202020204" pitchFamily="34" charset="0"/>
              <a:buChar char="•"/>
            </a:pPr>
            <a:r>
              <a:rPr lang="en-US" dirty="0"/>
              <a:t> </a:t>
            </a:r>
            <a:r>
              <a:rPr lang="en-US" dirty="0" smtClean="0"/>
              <a:t> once successful, state violence can be institutionalized…</a:t>
            </a:r>
          </a:p>
          <a:p>
            <a:pPr marL="857250" lvl="1" indent="-400050">
              <a:buFont typeface="+mj-lt"/>
              <a:buAutoNum type="romanLcPeriod"/>
            </a:pPr>
            <a:r>
              <a:rPr lang="en-US" b="1" dirty="0" smtClean="0"/>
              <a:t>Civil Disobedience </a:t>
            </a:r>
          </a:p>
          <a:p>
            <a:pPr marL="1200150" lvl="2" indent="-285750">
              <a:buFont typeface="Arial" panose="020B0604020202020204" pitchFamily="34" charset="0"/>
              <a:buChar char="•"/>
            </a:pPr>
            <a:r>
              <a:rPr lang="en-US" dirty="0" smtClean="0"/>
              <a:t>resistance by means of public demonstrations; law breaking</a:t>
            </a:r>
          </a:p>
          <a:p>
            <a:pPr marL="1200150" lvl="2" indent="-285750">
              <a:buFont typeface="Arial" panose="020B0604020202020204" pitchFamily="34" charset="0"/>
              <a:buChar char="•"/>
            </a:pPr>
            <a:r>
              <a:rPr lang="en-US" dirty="0" smtClean="0"/>
              <a:t>‘meeting physical force with moral force’ – Ex. </a:t>
            </a:r>
            <a:r>
              <a:rPr lang="en-US" b="1" dirty="0" smtClean="0">
                <a:hlinkClick r:id="rId3"/>
              </a:rPr>
              <a:t>Gandhi</a:t>
            </a:r>
            <a:endParaRPr lang="en-US" b="1" dirty="0" smtClean="0"/>
          </a:p>
          <a:p>
            <a:pPr marL="857250" lvl="1" indent="-400050">
              <a:buFont typeface="+mj-lt"/>
              <a:buAutoNum type="romanLcPeriod"/>
            </a:pPr>
            <a:r>
              <a:rPr lang="en-US" b="1" dirty="0" smtClean="0"/>
              <a:t>Transfer of Power to ‘friendly’ Local Elites</a:t>
            </a:r>
            <a:endParaRPr lang="en-US" dirty="0" smtClean="0"/>
          </a:p>
        </p:txBody>
      </p:sp>
      <p:pic>
        <p:nvPicPr>
          <p:cNvPr id="3" name="Picture 2" descr="http://flashmedia.glynn.k12.ga.us/webpages/kadams/photos/24844/map-28-04.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408" y="0"/>
            <a:ext cx="5462133" cy="3460652"/>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Decolonization Resource Collection: Asia | National History Cen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42407" y="3587261"/>
            <a:ext cx="5462133" cy="228948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0" y="6003377"/>
            <a:ext cx="12192000" cy="923330"/>
          </a:xfrm>
          <a:prstGeom prst="rect">
            <a:avLst/>
          </a:prstGeom>
          <a:noFill/>
        </p:spPr>
        <p:txBody>
          <a:bodyPr wrap="square" rtlCol="0">
            <a:spAutoFit/>
          </a:bodyPr>
          <a:lstStyle/>
          <a:p>
            <a:pPr marL="1200150" lvl="2" indent="-285750">
              <a:buFont typeface="Arial" panose="020B0604020202020204" pitchFamily="34" charset="0"/>
              <a:buChar char="•"/>
            </a:pPr>
            <a:r>
              <a:rPr lang="en-US" dirty="0" smtClean="0"/>
              <a:t>these new governments were seen as ‘collaborators’ of the colonial power. Many are overthrown by Nationalists….</a:t>
            </a:r>
          </a:p>
          <a:p>
            <a:pPr marL="1200150" lvl="2" indent="-285750">
              <a:buFont typeface="Arial" panose="020B0604020202020204" pitchFamily="34" charset="0"/>
              <a:buChar char="•"/>
            </a:pPr>
            <a:r>
              <a:rPr lang="en-US" dirty="0" smtClean="0"/>
              <a:t>in many cases, the colonial power still exerted control over new governments – economics and thru local elites.</a:t>
            </a:r>
          </a:p>
          <a:p>
            <a:pPr marL="1200150" lvl="2" indent="-285750">
              <a:buFont typeface="Arial" panose="020B0604020202020204" pitchFamily="34" charset="0"/>
              <a:buChar char="•"/>
            </a:pPr>
            <a:r>
              <a:rPr lang="en-US" dirty="0" smtClean="0"/>
              <a:t>Nationalist ‘coup d'états’ often occur as a result…..what follows is the entrenchment of dictators – Ex. </a:t>
            </a:r>
            <a:r>
              <a:rPr lang="en-US" b="1" dirty="0" smtClean="0">
                <a:hlinkClick r:id="rId6"/>
              </a:rPr>
              <a:t>Idi Amin</a:t>
            </a:r>
            <a:endParaRPr lang="en-US" b="1" dirty="0"/>
          </a:p>
        </p:txBody>
      </p:sp>
    </p:spTree>
    <p:extLst>
      <p:ext uri="{BB962C8B-B14F-4D97-AF65-F5344CB8AC3E}">
        <p14:creationId xmlns:p14="http://schemas.microsoft.com/office/powerpoint/2010/main" val="269627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175717" cy="9233297"/>
          </a:xfrm>
          <a:prstGeom prst="rect">
            <a:avLst/>
          </a:prstGeom>
          <a:noFill/>
        </p:spPr>
        <p:txBody>
          <a:bodyPr wrap="square" rtlCol="0">
            <a:spAutoFit/>
          </a:bodyPr>
          <a:lstStyle/>
          <a:p>
            <a:r>
              <a:rPr lang="en-US" b="1" dirty="0" smtClean="0"/>
              <a:t>Decolonization in Africa</a:t>
            </a:r>
          </a:p>
          <a:p>
            <a:r>
              <a:rPr lang="en-US" sz="1200" b="1" i="1" dirty="0" smtClean="0"/>
              <a:t>‘The wind of change is blowing through this continent.’ – British PM Harold Macmillan, 1960</a:t>
            </a:r>
          </a:p>
          <a:p>
            <a:r>
              <a:rPr lang="en-US" sz="1200" b="1" i="1" dirty="0" smtClean="0"/>
              <a:t>‘It is no ordinary wind, but a raging hurricane.’ – Ghana PM Dr. Kwame Nkrumah, 1960</a:t>
            </a:r>
          </a:p>
          <a:p>
            <a:endParaRPr lang="en-US" sz="1200" b="1" i="1" dirty="0"/>
          </a:p>
          <a:p>
            <a:r>
              <a:rPr lang="en-US" dirty="0" smtClean="0"/>
              <a:t>the rise of African Nationalism….</a:t>
            </a:r>
          </a:p>
          <a:p>
            <a:pPr marL="742950" lvl="1" indent="-285750">
              <a:buFont typeface="Arial" panose="020B0604020202020204" pitchFamily="34" charset="0"/>
              <a:buChar char="•"/>
            </a:pPr>
            <a:r>
              <a:rPr lang="en-US" dirty="0" smtClean="0"/>
              <a:t>took European colonial powers by surprise….</a:t>
            </a:r>
          </a:p>
          <a:p>
            <a:pPr marL="742950" lvl="1" indent="-285750">
              <a:buFont typeface="Arial" panose="020B0604020202020204" pitchFamily="34" charset="0"/>
              <a:buChar char="•"/>
            </a:pPr>
            <a:r>
              <a:rPr lang="en-US" b="1" dirty="0" smtClean="0"/>
              <a:t>Self-determination</a:t>
            </a:r>
          </a:p>
          <a:p>
            <a:pPr marL="1200150" lvl="2" indent="-285750">
              <a:buFont typeface="Arial" panose="020B0604020202020204" pitchFamily="34" charset="0"/>
              <a:buChar char="•"/>
            </a:pPr>
            <a:r>
              <a:rPr lang="en-US" dirty="0" smtClean="0"/>
              <a:t>Europeans (the West) still viewed themselves as a ‘civilizing’ force for African peoples….’</a:t>
            </a:r>
            <a:r>
              <a:rPr lang="en-US" dirty="0" err="1" smtClean="0"/>
              <a:t>eurocentric</a:t>
            </a:r>
            <a:r>
              <a:rPr lang="en-US" dirty="0" smtClean="0"/>
              <a:t>?’</a:t>
            </a:r>
          </a:p>
          <a:p>
            <a:pPr marL="1200150" lvl="2" indent="-285750">
              <a:buFont typeface="Arial" panose="020B0604020202020204" pitchFamily="34" charset="0"/>
              <a:buChar char="•"/>
            </a:pPr>
            <a:r>
              <a:rPr lang="en-US" dirty="0" smtClean="0"/>
              <a:t>Europeans viewed self-determination differently…</a:t>
            </a:r>
          </a:p>
          <a:p>
            <a:pPr marL="1200150" lvl="2" indent="-285750">
              <a:buFont typeface="Arial" panose="020B0604020202020204" pitchFamily="34" charset="0"/>
              <a:buChar char="•"/>
            </a:pPr>
            <a:r>
              <a:rPr lang="en-US" dirty="0" smtClean="0"/>
              <a:t>believed it should be granted to colonies through a slow and deliberate transition…..</a:t>
            </a:r>
          </a:p>
          <a:p>
            <a:pPr marL="1200150" lvl="2" indent="-285750">
              <a:buFont typeface="Arial" panose="020B0604020202020204" pitchFamily="34" charset="0"/>
              <a:buChar char="•"/>
            </a:pPr>
            <a:r>
              <a:rPr lang="en-US" dirty="0" smtClean="0"/>
              <a:t>African nationalists were, however….determined to gain their freedom &amp; independence more quickly</a:t>
            </a:r>
          </a:p>
          <a:p>
            <a:pPr lvl="2"/>
            <a:endParaRPr lang="en-US" dirty="0" smtClean="0"/>
          </a:p>
          <a:p>
            <a:r>
              <a:rPr lang="en-US" dirty="0" smtClean="0"/>
              <a:t>the desire of independence was intensely desired though the legacy of colonial rule would be hard to overcome – no matter how the  colonies were able to throw off the yolk of colonialism</a:t>
            </a:r>
          </a:p>
          <a:p>
            <a:endParaRPr lang="en-US" dirty="0" smtClean="0"/>
          </a:p>
          <a:p>
            <a:r>
              <a:rPr lang="en-US" dirty="0" smtClean="0"/>
              <a:t>the Map of Africa</a:t>
            </a:r>
          </a:p>
          <a:p>
            <a:pPr marL="742950" lvl="1" indent="-285750">
              <a:buFont typeface="Arial" panose="020B0604020202020204" pitchFamily="34" charset="0"/>
              <a:buChar char="•"/>
            </a:pPr>
            <a:r>
              <a:rPr lang="en-US" dirty="0"/>
              <a:t>e</a:t>
            </a:r>
            <a:r>
              <a:rPr lang="en-US" dirty="0" smtClean="0"/>
              <a:t>thnic rivalries were exacerbated by borders decided on by European colonizers….within these new nations, many varied linguistic groups existed and vied for influence….in general, people identify with those who speak their language and don’t want to be ruled by </a:t>
            </a:r>
            <a:r>
              <a:rPr lang="en-US" dirty="0" err="1" smtClean="0"/>
              <a:t>thoe</a:t>
            </a:r>
            <a:r>
              <a:rPr lang="en-US" dirty="0" smtClean="0"/>
              <a:t> who speak another language…..</a:t>
            </a:r>
            <a:endParaRPr lang="en-US" dirty="0"/>
          </a:p>
          <a:p>
            <a:r>
              <a:rPr lang="en-US" dirty="0" smtClean="0"/>
              <a:t>By the mid 1960s – </a:t>
            </a:r>
          </a:p>
          <a:p>
            <a:pPr marL="742950" lvl="1" indent="-285750">
              <a:buFont typeface="Arial" panose="020B0604020202020204" pitchFamily="34" charset="0"/>
              <a:buChar char="•"/>
            </a:pPr>
            <a:r>
              <a:rPr lang="en-US" dirty="0" smtClean="0"/>
              <a:t>what colonies remained were ‘settler colonies,’ </a:t>
            </a:r>
            <a:r>
              <a:rPr lang="en-US" altLang="en-US" dirty="0"/>
              <a:t>that is colonies in which the interests power of the European settler community kept the majority African </a:t>
            </a:r>
            <a:r>
              <a:rPr lang="en-US" altLang="en-US" dirty="0" smtClean="0"/>
              <a:t>population </a:t>
            </a:r>
            <a:r>
              <a:rPr lang="en-US" altLang="en-US" dirty="0"/>
              <a:t>from gaining their political </a:t>
            </a:r>
            <a:r>
              <a:rPr lang="en-US" altLang="en-US" dirty="0" smtClean="0"/>
              <a:t>freedom….</a:t>
            </a:r>
          </a:p>
          <a:p>
            <a:pPr algn="ctr"/>
            <a:r>
              <a:rPr lang="en-US" b="1" dirty="0" smtClean="0"/>
              <a:t>South Africa – Angola – Mozambique – Zimbabwe – Namibia</a:t>
            </a:r>
          </a:p>
          <a:p>
            <a:pPr marL="742950" lvl="1" indent="-285750">
              <a:buFont typeface="Arial" panose="020B0604020202020204" pitchFamily="34" charset="0"/>
              <a:buChar char="•"/>
            </a:pPr>
            <a:r>
              <a:rPr lang="en-US" dirty="0" smtClean="0"/>
              <a:t>was the franchise (vote) not the right of all Africans? </a:t>
            </a:r>
          </a:p>
          <a:p>
            <a:endParaRPr lang="en-US" dirty="0"/>
          </a:p>
        </p:txBody>
      </p:sp>
      <p:pic>
        <p:nvPicPr>
          <p:cNvPr id="5122" name="Picture 2" descr="Map showing the decolonization of Africa [1006x1139] : MapPor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9333" y="-153379"/>
            <a:ext cx="6192667" cy="7011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8929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98474"/>
            <a:ext cx="12192000" cy="369332"/>
          </a:xfrm>
          <a:prstGeom prst="rect">
            <a:avLst/>
          </a:prstGeom>
          <a:noFill/>
        </p:spPr>
        <p:txBody>
          <a:bodyPr wrap="square" rtlCol="0">
            <a:spAutoFit/>
          </a:bodyPr>
          <a:lstStyle/>
          <a:p>
            <a:r>
              <a:rPr lang="en-US" b="1" dirty="0" smtClean="0"/>
              <a:t>Nations within a Nation-State – Ethnic Rivalry?</a:t>
            </a:r>
            <a:endParaRPr lang="en-US" b="1" dirty="0"/>
          </a:p>
        </p:txBody>
      </p:sp>
      <p:sp>
        <p:nvSpPr>
          <p:cNvPr id="4" name="TextBox 3"/>
          <p:cNvSpPr txBox="1"/>
          <p:nvPr/>
        </p:nvSpPr>
        <p:spPr>
          <a:xfrm>
            <a:off x="0" y="511792"/>
            <a:ext cx="4768948" cy="7294305"/>
          </a:xfrm>
          <a:prstGeom prst="rect">
            <a:avLst/>
          </a:prstGeom>
          <a:noFill/>
        </p:spPr>
        <p:txBody>
          <a:bodyPr wrap="square" rtlCol="0">
            <a:spAutoFit/>
          </a:bodyPr>
          <a:lstStyle/>
          <a:p>
            <a:r>
              <a:rPr lang="en-US" dirty="0" smtClean="0"/>
              <a:t>Nationalists often want to unify all the people who speak a certain language together in a nation…..but </a:t>
            </a:r>
            <a:r>
              <a:rPr lang="en-US" u="sng" dirty="0" smtClean="0"/>
              <a:t>state borders arbitrarily laid out by European powers </a:t>
            </a:r>
            <a:r>
              <a:rPr lang="en-US" dirty="0" smtClean="0"/>
              <a:t>that left Africans bunched into ‘nation-states’ don’t reflect their heritage – </a:t>
            </a:r>
          </a:p>
          <a:p>
            <a:r>
              <a:rPr lang="en-US" dirty="0" smtClean="0"/>
              <a:t>a contradiction that still troubles them today…. </a:t>
            </a:r>
          </a:p>
          <a:p>
            <a:endParaRPr lang="en-US" dirty="0"/>
          </a:p>
          <a:p>
            <a:r>
              <a:rPr lang="en-US" dirty="0" smtClean="0"/>
              <a:t>How, then, could these borders create problems?</a:t>
            </a:r>
          </a:p>
          <a:p>
            <a:endParaRPr lang="en-US" dirty="0"/>
          </a:p>
          <a:p>
            <a:r>
              <a:rPr lang="en-US" dirty="0" smtClean="0"/>
              <a:t>Read: </a:t>
            </a:r>
            <a:r>
              <a:rPr lang="en-US" b="1" dirty="0" smtClean="0">
                <a:hlinkClick r:id="rId2"/>
              </a:rPr>
              <a:t>The Dividing of a Continent </a:t>
            </a:r>
            <a:endParaRPr lang="en-US" b="1" dirty="0" smtClean="0"/>
          </a:p>
          <a:p>
            <a:endParaRPr lang="en-US" dirty="0"/>
          </a:p>
          <a:p>
            <a:r>
              <a:rPr lang="en-US" dirty="0" smtClean="0"/>
              <a:t>Ethnic conflict is common in sub-Saharan Africa…</a:t>
            </a:r>
          </a:p>
          <a:p>
            <a:pPr marL="742950" lvl="1" indent="-285750">
              <a:buFont typeface="Arial" panose="020B0604020202020204" pitchFamily="34" charset="0"/>
              <a:buChar char="•"/>
            </a:pPr>
            <a:r>
              <a:rPr lang="en-US" dirty="0" smtClean="0"/>
              <a:t>most nations have diverse ethnic groups</a:t>
            </a:r>
          </a:p>
          <a:p>
            <a:pPr marL="742950" lvl="1" indent="-285750">
              <a:buFont typeface="Arial" panose="020B0604020202020204" pitchFamily="34" charset="0"/>
              <a:buChar char="•"/>
            </a:pPr>
            <a:r>
              <a:rPr lang="en-US" dirty="0" smtClean="0"/>
              <a:t>ethnic rivalries have been an impediment to economic growth, as well as social and political stability….</a:t>
            </a:r>
          </a:p>
          <a:p>
            <a:pPr marL="742950" lvl="1" indent="-285750">
              <a:buFont typeface="Arial" panose="020B0604020202020204" pitchFamily="34" charset="0"/>
              <a:buChar char="•"/>
            </a:pPr>
            <a:r>
              <a:rPr lang="en-US" dirty="0" smtClean="0"/>
              <a:t>particular ethnic groups are </a:t>
            </a:r>
            <a:r>
              <a:rPr lang="en-US" dirty="0" err="1" smtClean="0"/>
              <a:t>favoured</a:t>
            </a:r>
            <a:r>
              <a:rPr lang="en-US" dirty="0" smtClean="0"/>
              <a:t> and receive preferential treatment by national leaders &amp; governments from one nation to the next….</a:t>
            </a:r>
          </a:p>
          <a:p>
            <a:pPr marL="742950" lvl="1" indent="-285750">
              <a:buFont typeface="Arial" panose="020B0604020202020204" pitchFamily="34" charset="0"/>
              <a:buChar char="•"/>
            </a:pPr>
            <a:r>
              <a:rPr lang="en-US" dirty="0" smtClean="0"/>
              <a:t>this has led to a psychology of fear across Africa and within nation-states as they have transitioned out of colonial rule….</a:t>
            </a:r>
            <a:endParaRPr lang="en-US" dirty="0"/>
          </a:p>
          <a:p>
            <a:endParaRPr lang="en-US" dirty="0"/>
          </a:p>
          <a:p>
            <a:endParaRPr lang="en-US" dirty="0"/>
          </a:p>
          <a:p>
            <a:endParaRPr lang="en-US" dirty="0" smtClean="0"/>
          </a:p>
        </p:txBody>
      </p:sp>
      <p:pic>
        <p:nvPicPr>
          <p:cNvPr id="7176" name="Picture 8" descr="https://upload.wikimedia.org/wikipedia/commons/thumb/4/45/Map_of_African_languages.svg/800px-Map_of_African_languages.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948" y="-131249"/>
            <a:ext cx="7620000" cy="719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28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6125029" cy="6740307"/>
          </a:xfrm>
          <a:prstGeom prst="rect">
            <a:avLst/>
          </a:prstGeom>
          <a:noFill/>
        </p:spPr>
        <p:txBody>
          <a:bodyPr wrap="square" rtlCol="0">
            <a:spAutoFit/>
          </a:bodyPr>
          <a:lstStyle/>
          <a:p>
            <a:r>
              <a:rPr lang="en-US" b="1" dirty="0" smtClean="0"/>
              <a:t>South(ern) Africa</a:t>
            </a:r>
          </a:p>
          <a:p>
            <a:r>
              <a:rPr lang="en-US" dirty="0" smtClean="0"/>
              <a:t>Settler Rule in Southern Africa </a:t>
            </a:r>
          </a:p>
          <a:p>
            <a:pPr marL="742950" lvl="1" indent="-285750">
              <a:buFont typeface="Arial" panose="020B0604020202020204" pitchFamily="34" charset="0"/>
              <a:buChar char="•"/>
            </a:pPr>
            <a:r>
              <a:rPr lang="en-US" dirty="0"/>
              <a:t>p</a:t>
            </a:r>
            <a:r>
              <a:rPr lang="en-US" dirty="0" smtClean="0"/>
              <a:t>ostwar (WWII) European settler colonies (whites) kept African populations from gaining political freedoms…</a:t>
            </a:r>
          </a:p>
          <a:p>
            <a:pPr marL="742950" lvl="1" indent="-285750">
              <a:buFont typeface="Arial" panose="020B0604020202020204" pitchFamily="34" charset="0"/>
              <a:buChar char="•"/>
            </a:pPr>
            <a:endParaRPr lang="en-US" dirty="0"/>
          </a:p>
          <a:p>
            <a:pPr marL="742950" lvl="1" indent="-285750">
              <a:buFont typeface="Arial" panose="020B0604020202020204" pitchFamily="34" charset="0"/>
              <a:buChar char="•"/>
            </a:pPr>
            <a:r>
              <a:rPr lang="en-US" dirty="0" smtClean="0"/>
              <a:t>Angola (Portuguese)</a:t>
            </a:r>
          </a:p>
          <a:p>
            <a:pPr marL="742950" lvl="1" indent="-285750">
              <a:buFont typeface="Arial" panose="020B0604020202020204" pitchFamily="34" charset="0"/>
              <a:buChar char="•"/>
            </a:pPr>
            <a:r>
              <a:rPr lang="en-US" dirty="0" smtClean="0"/>
              <a:t>Namibia (South Africa Mandate) </a:t>
            </a:r>
          </a:p>
          <a:p>
            <a:pPr marL="742950" lvl="1" indent="-285750">
              <a:buFont typeface="Arial" panose="020B0604020202020204" pitchFamily="34" charset="0"/>
              <a:buChar char="•"/>
            </a:pPr>
            <a:r>
              <a:rPr lang="en-US" dirty="0" smtClean="0"/>
              <a:t>Zimbabwe (British)….formerly ‘Rhodesia’ incl. Botswana</a:t>
            </a:r>
          </a:p>
          <a:p>
            <a:pPr marL="742950" lvl="1" indent="-285750">
              <a:buFont typeface="Arial" panose="020B0604020202020204" pitchFamily="34" charset="0"/>
              <a:buChar char="•"/>
            </a:pPr>
            <a:r>
              <a:rPr lang="en-US" dirty="0" smtClean="0"/>
              <a:t>South Africa (Afrikaans, or ‘Boer’ settlers)</a:t>
            </a:r>
          </a:p>
          <a:p>
            <a:pPr marL="742950" lvl="1" indent="-285750">
              <a:buFont typeface="Arial" panose="020B0604020202020204" pitchFamily="34" charset="0"/>
              <a:buChar char="•"/>
            </a:pPr>
            <a:r>
              <a:rPr lang="en-US" dirty="0" smtClean="0"/>
              <a:t>Mozambique (Portuguese) </a:t>
            </a:r>
          </a:p>
          <a:p>
            <a:endParaRPr lang="en-US" dirty="0"/>
          </a:p>
          <a:p>
            <a:pPr marL="285750" indent="-285750">
              <a:buFont typeface="Arial" panose="020B0604020202020204" pitchFamily="34" charset="0"/>
              <a:buChar char="•"/>
            </a:pPr>
            <a:r>
              <a:rPr lang="en-US" dirty="0" smtClean="0"/>
              <a:t>for many years, white settlers monopolized the vote….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smtClean="0"/>
              <a:t>elected representatives protected rights of settlers over the African majority...discriminating against their populations…</a:t>
            </a:r>
          </a:p>
          <a:p>
            <a:pPr marL="285750" indent="-285750">
              <a:buFont typeface="Arial" panose="020B0604020202020204" pitchFamily="34" charset="0"/>
              <a:buChar char="•"/>
            </a:pPr>
            <a:r>
              <a:rPr lang="en-US" altLang="en-US" dirty="0"/>
              <a:t>African nationalist leaders believed that </a:t>
            </a:r>
            <a:r>
              <a:rPr lang="en-US" altLang="en-US" b="1" dirty="0"/>
              <a:t>if </a:t>
            </a:r>
            <a:r>
              <a:rPr lang="en-US" altLang="en-US" b="1" i="1" dirty="0"/>
              <a:t>franchise</a:t>
            </a:r>
            <a:r>
              <a:rPr lang="en-US" altLang="en-US" b="1" dirty="0"/>
              <a:t> was the right of all citizens</a:t>
            </a:r>
            <a:r>
              <a:rPr lang="en-US" altLang="en-US" dirty="0"/>
              <a:t>, the majority population would use their vote to bring in majority, </a:t>
            </a:r>
            <a:r>
              <a:rPr lang="en-US" altLang="en-US" b="1" dirty="0"/>
              <a:t>independent African rule.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these nations saw a more prolonged, protracted </a:t>
            </a:r>
          </a:p>
          <a:p>
            <a:r>
              <a:rPr lang="en-US" dirty="0"/>
              <a:t> </a:t>
            </a:r>
            <a:r>
              <a:rPr lang="en-US" dirty="0" smtClean="0"/>
              <a:t>    campaign by Nationalists against Settler Rule</a:t>
            </a:r>
          </a:p>
          <a:p>
            <a:pPr marL="285750" indent="-285750">
              <a:buFont typeface="Arial" panose="020B0604020202020204" pitchFamily="34" charset="0"/>
              <a:buChar char="•"/>
            </a:pPr>
            <a:r>
              <a:rPr lang="en-US" dirty="0" smtClean="0"/>
              <a:t>Independence did not come easily and in most cases,</a:t>
            </a:r>
          </a:p>
          <a:p>
            <a:r>
              <a:rPr lang="en-US" dirty="0"/>
              <a:t> </a:t>
            </a:r>
            <a:r>
              <a:rPr lang="en-US" dirty="0" smtClean="0"/>
              <a:t>    violence – civil war, rebellions, protest movements – </a:t>
            </a:r>
          </a:p>
          <a:p>
            <a:r>
              <a:rPr lang="en-US" dirty="0"/>
              <a:t> </a:t>
            </a:r>
            <a:r>
              <a:rPr lang="en-US" dirty="0" smtClean="0"/>
              <a:t>    continued well into the 20</a:t>
            </a:r>
            <a:r>
              <a:rPr lang="en-US" baseline="30000" dirty="0" smtClean="0"/>
              <a:t>th</a:t>
            </a:r>
            <a:r>
              <a:rPr lang="en-US" dirty="0" smtClean="0"/>
              <a:t> Century……</a:t>
            </a:r>
          </a:p>
        </p:txBody>
      </p:sp>
      <p:pic>
        <p:nvPicPr>
          <p:cNvPr id="8198" name="Picture 6" descr="Instead of being annexed into the British Empire, the Bo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2007" y="64043"/>
            <a:ext cx="6109993" cy="595471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Empire in Afric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93187" y="4816257"/>
            <a:ext cx="2500154" cy="186932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793341" y="6189785"/>
            <a:ext cx="4398659" cy="369332"/>
          </a:xfrm>
          <a:prstGeom prst="rect">
            <a:avLst/>
          </a:prstGeom>
          <a:noFill/>
        </p:spPr>
        <p:txBody>
          <a:bodyPr wrap="square" rtlCol="0">
            <a:spAutoFit/>
          </a:bodyPr>
          <a:lstStyle/>
          <a:p>
            <a:r>
              <a:rPr lang="en-US" dirty="0" smtClean="0"/>
              <a:t>….let’s consider the history of South Africa…</a:t>
            </a:r>
            <a:endParaRPr lang="en-US" dirty="0"/>
          </a:p>
        </p:txBody>
      </p:sp>
    </p:spTree>
    <p:extLst>
      <p:ext uri="{BB962C8B-B14F-4D97-AF65-F5344CB8AC3E}">
        <p14:creationId xmlns:p14="http://schemas.microsoft.com/office/powerpoint/2010/main" val="25049659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12624</TotalTime>
  <Words>4456</Words>
  <Application>Microsoft Office PowerPoint</Application>
  <PresentationFormat>Widescreen</PresentationFormat>
  <Paragraphs>457</Paragraphs>
  <Slides>21</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Mangal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Greater Victoria School District 61</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Campbell, Scott</dc:creator>
  <cp:lastModifiedBy>Campbell, Scott</cp:lastModifiedBy>
  <cp:revision>145</cp:revision>
  <dcterms:created xsi:type="dcterms:W3CDTF">2020-04-11T21:02:18Z</dcterms:created>
  <dcterms:modified xsi:type="dcterms:W3CDTF">2020-04-20T15:26:26Z</dcterms:modified>
</cp:coreProperties>
</file>