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13" autoAdjust="0"/>
  </p:normalViewPr>
  <p:slideViewPr>
    <p:cSldViewPr snapToGrid="0">
      <p:cViewPr varScale="1">
        <p:scale>
          <a:sx n="63" d="100"/>
          <a:sy n="63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E832F-F70A-4699-B502-2D90196320E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E304-AE0F-49DB-A6DC-75AB8BBAF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Vladimir Putin</a:t>
            </a:r>
            <a:r>
              <a:rPr lang="en-US" baseline="0" dirty="0" smtClean="0"/>
              <a:t> – President of Russia: Russia was formally kicked out of the G8 for its invasion and occupation of Crimea (part of the Ukraine) in 2014/15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E304-AE0F-49DB-A6DC-75AB8BBAF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2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79EF-8E32-455E-8BD9-73D85C0BB79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8DA3-0906-4593-AC22-49BDAF213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1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N4Sh1RjkU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youtube.com/watch?v=EQoJQmu9gu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www.youtube.com/watch?v=ZEtwAoL5r38&amp;list=PLHYDj5wo2bzQ1HefJa7SH9Ic2rvPoeEbj&amp;index=46" TargetMode="External"/><Relationship Id="rId4" Type="http://schemas.openxmlformats.org/officeDocument/2006/relationships/hyperlink" Target="https://www.youtube.com/watch?v=YnsUaGM1_b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aoCM5Er0U" TargetMode="External"/><Relationship Id="rId2" Type="http://schemas.openxmlformats.org/officeDocument/2006/relationships/hyperlink" Target="https://www.youtube.com/watch?v=e6a7nvuOEnU&amp;t=55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en.wikipedia.org/wiki/On_W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ac.ca/en/programs/perspective-with-alison-smith/episodes/51128233/" TargetMode="External"/><Relationship Id="rId2" Type="http://schemas.openxmlformats.org/officeDocument/2006/relationships/hyperlink" Target="https://www.thecanadianencyclopedia.ca/en/article/middle-power#:~:text=In%20international%20relations%2C%20the%20term,world%20stage%20than%20a%20superpower.&amp;text=Canada%20was%20considered%20to%20be,from%201945%20until%20about%201960.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tawacitizen.com/opinion/columnists/glavin-canadas-china-policy-in-2020-continue-to-kowtow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theglobeandmail.com/opinion/article-fifty-years-after-canadas-last-foreign-policy-review-our-identity-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ExmP7ZAy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theglobeandmail.com/world/article-trump-blasts-two-faced-trudeau-over-candid-video-at-nato-reception/" TargetMode="External"/><Relationship Id="rId4" Type="http://schemas.openxmlformats.org/officeDocument/2006/relationships/hyperlink" Target="https://www.theglobeandmail.com/opinion/article-nato-has-bigger-problems-than-donald-trum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3mKgkgWFc" TargetMode="External"/><Relationship Id="rId2" Type="http://schemas.openxmlformats.org/officeDocument/2006/relationships/hyperlink" Target="https://www.hks.harvard.edu/publications/soft-power-and-public-diplomacy-revisited#:~:text=Soft%20power%20is%20the%20ability,rather%20than%20coercion%20or%20payment.&amp;text=Public%20diplomacy%20has%20a%20long,in%20winning%20the%20Cold%20War.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bbc.com/news/uk-politics-328108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timescolonist.com/opinion/op-ed/chantal-h%C3%A9bert-fight-against-discrimination-begins-in-the-streets-1.2414890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nn.com/videos/world/2020/06/07/black-lives-matter-global-gatherings-protests-nic-robertson-pkg-vpx.cnn/video/playlists/around-the-world/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4816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2"/>
              </a:rPr>
              <a:t>Diplomacy</a:t>
            </a:r>
            <a:endParaRPr lang="en-US" b="1" dirty="0" smtClean="0"/>
          </a:p>
          <a:p>
            <a:r>
              <a:rPr lang="en-US" b="1" dirty="0" smtClean="0">
                <a:hlinkClick r:id="rId3"/>
              </a:rPr>
              <a:t>Statecraft</a:t>
            </a:r>
            <a:r>
              <a:rPr lang="en-US" b="1" dirty="0" smtClean="0"/>
              <a:t> </a:t>
            </a:r>
            <a:r>
              <a:rPr lang="en-US" dirty="0" smtClean="0"/>
              <a:t>– ‘steering the ship of state?’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best serve the preservation and aggrandizement (advancement) of one’s state</a:t>
            </a:r>
          </a:p>
          <a:p>
            <a:endParaRPr lang="en-US" b="1" dirty="0" smtClean="0"/>
          </a:p>
          <a:p>
            <a:r>
              <a:rPr lang="en-US" b="1" dirty="0"/>
              <a:t>r</a:t>
            </a:r>
            <a:r>
              <a:rPr lang="en-US" b="1" dirty="0" smtClean="0"/>
              <a:t>aison d'état</a:t>
            </a:r>
            <a:r>
              <a:rPr lang="en-US" dirty="0" smtClean="0"/>
              <a:t> – the ‘reason of state’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state amounted to more than its ruler…..the state above all else!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Ex. </a:t>
            </a:r>
            <a:r>
              <a:rPr lang="en-US" dirty="0" smtClean="0">
                <a:hlinkClick r:id="rId4"/>
              </a:rPr>
              <a:t>Canadian-US Affairs </a:t>
            </a:r>
            <a:r>
              <a:rPr lang="en-US" dirty="0" smtClean="0"/>
              <a:t>– the relationship of PMs and Presidents?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important is the relationship between leaders to the health of a nation? Or, not?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politics – the realist paradigm?				</a:t>
            </a:r>
            <a:r>
              <a:rPr lang="en-US" b="1" dirty="0" smtClean="0"/>
              <a:t>            ‘realpolitik?’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self-interest?			     ……the face of power politics today?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alance of power system?</a:t>
            </a:r>
          </a:p>
          <a:p>
            <a:pPr lvl="2"/>
            <a:r>
              <a:rPr lang="en-US" dirty="0" smtClean="0"/>
              <a:t>historic precedence? – the </a:t>
            </a:r>
            <a:r>
              <a:rPr lang="en-US" b="1" dirty="0" smtClean="0">
                <a:hlinkClick r:id="rId5"/>
              </a:rPr>
              <a:t>Concert of Europe</a:t>
            </a:r>
            <a:r>
              <a:rPr lang="en-US" b="1" dirty="0" smtClean="0"/>
              <a:t> </a:t>
            </a:r>
            <a:r>
              <a:rPr lang="en-US" dirty="0" smtClean="0"/>
              <a:t>(established by Congress of Vienna, 1815)</a:t>
            </a:r>
            <a:endParaRPr lang="en-US" dirty="0"/>
          </a:p>
          <a:p>
            <a:pPr lvl="3"/>
            <a:r>
              <a:rPr lang="en-US" dirty="0"/>
              <a:t>a</a:t>
            </a:r>
            <a:r>
              <a:rPr lang="en-US" dirty="0" smtClean="0"/>
              <a:t>n early attempt to institute a formal structure for conducting int’l relations...its decline in the late 18</a:t>
            </a:r>
            <a:r>
              <a:rPr lang="en-US" baseline="30000" dirty="0" smtClean="0"/>
              <a:t>th</a:t>
            </a:r>
            <a:r>
              <a:rPr lang="en-US" dirty="0" smtClean="0"/>
              <a:t> C is attributed to the rise of </a:t>
            </a:r>
            <a:r>
              <a:rPr lang="en-US" b="1" dirty="0" smtClean="0"/>
              <a:t>nationalism </a:t>
            </a: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sound familiar?</a:t>
            </a:r>
          </a:p>
          <a:p>
            <a:pPr lvl="3"/>
            <a:endParaRPr lang="en-US" dirty="0"/>
          </a:p>
          <a:p>
            <a:pPr lvl="3"/>
            <a:r>
              <a:rPr lang="en-US" dirty="0" smtClean="0"/>
              <a:t>the </a:t>
            </a:r>
            <a:r>
              <a:rPr lang="en-US" b="1" dirty="0" smtClean="0"/>
              <a:t>League of Nations</a:t>
            </a:r>
            <a:r>
              <a:rPr lang="en-US" dirty="0" smtClean="0"/>
              <a:t> was brought down by a rise of nationalism in the 1930s….</a:t>
            </a:r>
          </a:p>
          <a:p>
            <a:pPr lvl="3" algn="r"/>
            <a:r>
              <a:rPr lang="en-US" dirty="0" smtClean="0"/>
              <a:t>Will the </a:t>
            </a:r>
            <a:r>
              <a:rPr lang="en-US" b="1" dirty="0" smtClean="0"/>
              <a:t>United Nations </a:t>
            </a:r>
            <a:r>
              <a:rPr lang="en-US" dirty="0" smtClean="0"/>
              <a:t>succumb to the machinations of nationalism?</a:t>
            </a:r>
          </a:p>
          <a:p>
            <a:endParaRPr lang="en-US" dirty="0"/>
          </a:p>
          <a:p>
            <a:r>
              <a:rPr lang="en-US" b="1" dirty="0" smtClean="0"/>
              <a:t>Diplomacy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involves a broad range of actors, incl. professional diplomats, special envoys, heads of government, the UN, NGOs, and regional bodies such as the EU and ASEAN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varied nations or regions are said to possess certain diplomatic styles – cultural differences?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also incl. informal or unofficial diplomacy, preparing the ground for more formal talks…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1030" name="Picture 6" descr="Cover to cover: Obama v Trump in 2020 (With images) | Magazin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50" y="114328"/>
            <a:ext cx="2701825" cy="36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rrent cover of the German magazine &quot;Der Spiegel&quot; (Title: &quot;Th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49" y="3440868"/>
            <a:ext cx="2701825" cy="35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0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677"/>
            <a:ext cx="120700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Foreign Policy						</a:t>
            </a:r>
            <a:r>
              <a:rPr lang="en-US" dirty="0" smtClean="0"/>
              <a:t>….links domestic and international spheres of politics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gov’t’s interaction with other actors in the international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policy is designed to protect and advance a nation’s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interests – what are a nation’s interests?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ational security – how is national security secured?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deological goals – what is a given nation’s ideological context?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conomic prosperity – how important are trade agreements?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can be obtained thru </a:t>
            </a:r>
            <a:r>
              <a:rPr lang="en-US" b="1" dirty="0" smtClean="0">
                <a:hlinkClick r:id="rId2"/>
              </a:rPr>
              <a:t>diplomacy</a:t>
            </a:r>
            <a:r>
              <a:rPr lang="en-US" dirty="0" smtClean="0"/>
              <a:t> (negotiation and cooperation), </a:t>
            </a:r>
          </a:p>
          <a:p>
            <a:pPr lvl="1"/>
            <a:r>
              <a:rPr lang="en-US" dirty="0" smtClean="0"/>
              <a:t>     though foreign policy includes acts of aggression and </a:t>
            </a:r>
            <a:r>
              <a:rPr lang="en-US" dirty="0" smtClean="0"/>
              <a:t>exploitation…</a:t>
            </a:r>
            <a:r>
              <a:rPr lang="en-US" dirty="0" smtClean="0">
                <a:hlinkClick r:id="rId3"/>
              </a:rPr>
              <a:t>war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sz="1400" b="1" i="1" dirty="0" smtClean="0"/>
              <a:t>‘War </a:t>
            </a:r>
            <a:r>
              <a:rPr lang="en-US" sz="1400" b="1" i="1" dirty="0"/>
              <a:t>is not an independent phenomenon, but the continuation of politics by </a:t>
            </a:r>
            <a:r>
              <a:rPr lang="en-US" sz="1400" b="1" i="1" dirty="0" smtClean="0"/>
              <a:t>different </a:t>
            </a:r>
            <a:r>
              <a:rPr lang="en-US" sz="1400" b="1" i="1" dirty="0"/>
              <a:t>means</a:t>
            </a:r>
            <a:r>
              <a:rPr lang="en-US" sz="1400" b="1" i="1" dirty="0" smtClean="0"/>
              <a:t>.’</a:t>
            </a:r>
          </a:p>
          <a:p>
            <a:pPr algn="ctr"/>
            <a:r>
              <a:rPr lang="en-US" sz="1400" b="1" i="1" dirty="0" smtClean="0">
                <a:hlinkClick r:id="rId4"/>
              </a:rPr>
              <a:t>Carl von Clausewitz, 1832</a:t>
            </a:r>
            <a:endParaRPr lang="en-US" sz="1400" b="1" i="1" dirty="0" smtClean="0"/>
          </a:p>
          <a:p>
            <a:endParaRPr lang="en-US" sz="1400" dirty="0"/>
          </a:p>
          <a:p>
            <a:r>
              <a:rPr lang="en-US" dirty="0" smtClean="0"/>
              <a:t>					how important is a state’s regional or geopolitical location to its foreign policy?</a:t>
            </a:r>
          </a:p>
          <a:p>
            <a:r>
              <a:rPr lang="en-US" dirty="0" smtClean="0"/>
              <a:t>Canada’s ‘special relationship’ with the USA?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Carto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412003"/>
            <a:ext cx="4924544" cy="34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onald Trump responds to the Justin Trudeau blackface scan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9" y="4869724"/>
            <a:ext cx="2983142" cy="19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0731" y="4869724"/>
            <a:ext cx="8961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…..the Canada-US relationship is interdependent and sustains a number of varied forms, purposes, meanings, aspects and/or principles – no matter who is PM or President…..</a:t>
            </a:r>
          </a:p>
          <a:p>
            <a:r>
              <a:rPr lang="en-US" dirty="0" smtClean="0"/>
              <a:t>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……how are our economics, military defense, culture and institutions interconnected?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how comfortable are we (as a nation) with this special relationship? </a:t>
            </a:r>
          </a:p>
          <a:p>
            <a:pPr algn="r"/>
            <a:r>
              <a:rPr lang="en-US" dirty="0"/>
              <a:t>w</a:t>
            </a:r>
            <a:r>
              <a:rPr lang="en-US" dirty="0" smtClean="0"/>
              <a:t>hy are we so distrustful of the US (not just under Trump presidency…)?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0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84423" cy="758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2"/>
              </a:rPr>
              <a:t>Canada as a Middle Power</a:t>
            </a:r>
            <a:r>
              <a:rPr lang="en-US" b="1" dirty="0" smtClean="0"/>
              <a:t> (and beyond</a:t>
            </a:r>
            <a:r>
              <a:rPr lang="en-US" b="1" dirty="0" smtClean="0"/>
              <a:t>?) – </a:t>
            </a:r>
            <a:r>
              <a:rPr lang="en-US" b="1" dirty="0" smtClean="0">
                <a:hlinkClick r:id="rId3"/>
              </a:rPr>
              <a:t>Our Foreign Policy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 WWII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Cold War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Canada </a:t>
            </a:r>
            <a:r>
              <a:rPr lang="en-US" dirty="0"/>
              <a:t>emerged as a leading "</a:t>
            </a:r>
            <a:r>
              <a:rPr lang="en-US" b="1" dirty="0"/>
              <a:t>middle power</a:t>
            </a:r>
            <a:r>
              <a:rPr lang="en-US" dirty="0"/>
              <a:t>," assuming the role of peacekeeper and negotiator in international </a:t>
            </a:r>
            <a:r>
              <a:rPr lang="en-US" dirty="0" smtClean="0"/>
              <a:t>disputes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reality – Canada aligned most often with US/Western Alliance</a:t>
            </a:r>
          </a:p>
          <a:p>
            <a:pPr>
              <a:defRPr/>
            </a:pPr>
            <a:endParaRPr lang="en-US" sz="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PMs prominent </a:t>
            </a:r>
            <a:r>
              <a:rPr lang="en-US" dirty="0"/>
              <a:t>in </a:t>
            </a:r>
            <a:r>
              <a:rPr lang="en-US" dirty="0" smtClean="0"/>
              <a:t>int’l </a:t>
            </a:r>
            <a:r>
              <a:rPr lang="en-US" dirty="0"/>
              <a:t>affairs, taking part in visits </a:t>
            </a:r>
            <a:r>
              <a:rPr lang="en-US" dirty="0" smtClean="0"/>
              <a:t>to/from </a:t>
            </a:r>
            <a:r>
              <a:rPr lang="en-US" dirty="0"/>
              <a:t>foreign heads of state, </a:t>
            </a:r>
            <a:r>
              <a:rPr lang="en-US" dirty="0" smtClean="0"/>
              <a:t>summit and public diplomacy – </a:t>
            </a:r>
            <a:r>
              <a:rPr lang="en-US" b="1" dirty="0" smtClean="0"/>
              <a:t>‘soft power?’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800" b="1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Pearson – UN, ‘Peacekeeping,’ Vietnam War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P. Trudeau – Denuclearization, China, Cuba</a:t>
            </a:r>
          </a:p>
          <a:p>
            <a:pPr>
              <a:defRPr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Legacy of the Cold War?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hlinkClick r:id="rId4"/>
              </a:rPr>
              <a:t>Is Canada’s role diminished? </a:t>
            </a:r>
            <a:r>
              <a:rPr lang="en-US" dirty="0" smtClean="0"/>
              <a:t>(think beyond our idealism……)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Alliance Systems?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continuities evident in recent diplomacy?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 – </a:t>
            </a:r>
            <a:r>
              <a:rPr lang="en-US" b="1" dirty="0" smtClean="0"/>
              <a:t>North Atlantic Treaty Organization (NATO)</a:t>
            </a:r>
          </a:p>
          <a:p>
            <a:pPr lvl="2">
              <a:defRPr/>
            </a:pPr>
            <a:endParaRPr lang="en-US" sz="800" dirty="0" smtClean="0"/>
          </a:p>
          <a:p>
            <a:pPr marL="1200150" lvl="2" indent="-285750" algn="r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Trump as an agent of change?</a:t>
            </a:r>
          </a:p>
          <a:p>
            <a:pPr>
              <a:defRPr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Wither </a:t>
            </a:r>
            <a:r>
              <a:rPr lang="en-US" b="1" dirty="0" smtClean="0"/>
              <a:t>multilateralism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Concert Diplomacy</a:t>
            </a:r>
          </a:p>
          <a:p>
            <a:pPr lvl="1">
              <a:defRPr/>
            </a:pPr>
            <a:r>
              <a:rPr lang="en-US" b="1" dirty="0"/>
              <a:t>	</a:t>
            </a:r>
            <a:r>
              <a:rPr lang="en-US" dirty="0" smtClean="0"/>
              <a:t>the idea that great powers tried to avoid war, protect the status 	quo and, if this was impossible, to arrange for change by 	multilateral agreement</a:t>
            </a:r>
            <a:r>
              <a:rPr lang="en-US" dirty="0"/>
              <a:t>	</a:t>
            </a:r>
            <a:r>
              <a:rPr lang="en-US" dirty="0" smtClean="0"/>
              <a:t>……..rules based order diminished?</a:t>
            </a:r>
          </a:p>
          <a:p>
            <a:pPr lvl="1">
              <a:defRPr/>
            </a:pPr>
            <a:endParaRPr lang="en-US" sz="800" dirty="0"/>
          </a:p>
          <a:p>
            <a:pPr marL="742950" lvl="1" indent="-285750" algn="r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rise of </a:t>
            </a:r>
            <a:r>
              <a:rPr lang="en-US" b="1" dirty="0" smtClean="0"/>
              <a:t>nationalism</a:t>
            </a:r>
            <a:r>
              <a:rPr lang="en-US" dirty="0" smtClean="0"/>
              <a:t>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Century?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endParaRPr lang="en-US" b="1" dirty="0"/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84423" y="4713012"/>
            <a:ext cx="5107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Realpolitik?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states the only relevant actors in the international sphere? UN? NATO? G7? WTO?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states the most effective when it comes to diplomatic activity?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role do non-governmental organizations (NGOs) have in int’l affairs?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boxing – mackaycarto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27" y="256966"/>
            <a:ext cx="4199081" cy="41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60227" y="4456047"/>
            <a:ext cx="4199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Trudeau faces a particularly belligerent China on the world stage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486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629"/>
            <a:ext cx="121920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Summit Diplomacy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smtClean="0"/>
              <a:t>Under what circumstances is ‘summit diplomacy’ likely to be effective?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Churchill coined the phrase…..postwar feature?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Bilateral</a:t>
            </a:r>
            <a:r>
              <a:rPr lang="en-US" dirty="0" smtClean="0"/>
              <a:t> – between two states…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Multilateral </a:t>
            </a:r>
            <a:r>
              <a:rPr lang="en-US" dirty="0" smtClean="0"/>
              <a:t>– between multiple states…</a:t>
            </a:r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‘Diplomatic Socialization’ builds international society?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Group of Seven (G7) </a:t>
            </a:r>
          </a:p>
          <a:p>
            <a:r>
              <a:rPr lang="en-US" dirty="0" smtClean="0"/>
              <a:t>Est. 1975 – Fr, Br., USA, Italy, Japan, Germ.,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meets annually to discuss economic and trade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also, enviro, int’l security, and other issues as they arise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Trump </a:t>
            </a:r>
            <a:r>
              <a:rPr lang="en-US" dirty="0" smtClean="0">
                <a:hlinkClick r:id="rId3"/>
              </a:rPr>
              <a:t>Foreign Policy </a:t>
            </a:r>
            <a:r>
              <a:rPr lang="en-US" dirty="0" smtClean="0"/>
              <a:t>(2016 -????)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has consistently acted ‘unilaterally’ in relation to its relations with Allies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those Allies – Germany, France, Britain and Canada, have grown weary and disillusioned of Trump’s America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Ex. Trump’s unilateral decisions to enact trade tariffs on Allies – more recently, Trump invited Putin* to join G7 this year</a:t>
            </a:r>
          </a:p>
          <a:p>
            <a:endParaRPr lang="en-US" dirty="0" smtClean="0"/>
          </a:p>
          <a:p>
            <a:r>
              <a:rPr lang="en-US" b="1" dirty="0" smtClean="0"/>
              <a:t>North Atlantic Treaty Organization (NATO – created 1948)					</a:t>
            </a:r>
          </a:p>
          <a:p>
            <a:r>
              <a:rPr lang="en-US" dirty="0" smtClean="0"/>
              <a:t>multilateral military org. involving Western Allies – a mainstay of the Cold War era…founded on principle of </a:t>
            </a:r>
            <a:r>
              <a:rPr lang="en-US" b="1" dirty="0" smtClean="0"/>
              <a:t>‘collective security’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American engagement and leadership in NATO is critical to its success…….</a:t>
            </a:r>
            <a:r>
              <a:rPr lang="en-US" b="1" dirty="0" smtClean="0">
                <a:hlinkClick r:id="rId4"/>
              </a:rPr>
              <a:t>can NATO survive without US participation?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recent summits have highlighted the divisions </a:t>
            </a:r>
            <a:r>
              <a:rPr lang="en-US" dirty="0" smtClean="0"/>
              <a:t>between the USA and longtime allies – Canada, Germany, France....</a:t>
            </a:r>
          </a:p>
          <a:p>
            <a:pPr lvl="1" algn="r"/>
            <a:endParaRPr lang="en-US" dirty="0" smtClean="0"/>
          </a:p>
          <a:p>
            <a:pPr marL="0"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Image result for G7 meeting 2017 Trump, Merkel, Trude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30" y="953589"/>
            <a:ext cx="6530570" cy="31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3220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 Diplomacy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ways in which governments attempt to influence public opinion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‘</a:t>
            </a:r>
            <a:r>
              <a:rPr lang="en-US" b="1" dirty="0" smtClean="0">
                <a:hlinkClick r:id="rId2"/>
              </a:rPr>
              <a:t>soft power</a:t>
            </a:r>
            <a:r>
              <a:rPr lang="en-US" b="1" dirty="0" smtClean="0"/>
              <a:t>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winning the ‘hearts and minds’ of the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eduction more powerful, effective than coercion?</a:t>
            </a:r>
          </a:p>
          <a:p>
            <a:pPr lvl="1"/>
            <a:r>
              <a:rPr lang="en-US" dirty="0" smtClean="0"/>
              <a:t>			</a:t>
            </a:r>
            <a:r>
              <a:rPr lang="en-US" dirty="0" smtClean="0">
                <a:hlinkClick r:id="rId3"/>
              </a:rPr>
              <a:t>Trudeau on Meet the Press (US Media)</a:t>
            </a:r>
            <a:r>
              <a:rPr lang="en-US" dirty="0" smtClean="0"/>
              <a:t> – why?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….but, attraction can turn to repulsion if we act in an arrogant manner and destroy the real message of deeper values…..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Role of Culture?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branding of diplomacy? </a:t>
            </a:r>
            <a:r>
              <a:rPr lang="en-US" dirty="0"/>
              <a:t>c</a:t>
            </a:r>
            <a:r>
              <a:rPr lang="en-US" dirty="0" smtClean="0"/>
              <a:t>ompeting cultural values?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Emergence of new technologies……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ew type of public diplomacy?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Aim is not so much to indirectly influence governments, but to shape the attitudes of other societies in a more direct state to society intervention…….more often this occurs covertly.</a:t>
            </a:r>
          </a:p>
          <a:p>
            <a:pPr lvl="1" algn="r"/>
            <a:r>
              <a:rPr lang="en-US" dirty="0" smtClean="0">
                <a:hlinkClick r:id="rId4"/>
              </a:rPr>
              <a:t>Brexit</a:t>
            </a:r>
            <a:r>
              <a:rPr lang="en-US" dirty="0" smtClean="0"/>
              <a:t>?</a:t>
            </a:r>
          </a:p>
          <a:p>
            <a:pPr lvl="1" algn="r"/>
            <a:r>
              <a:rPr lang="en-US" dirty="0" smtClean="0"/>
              <a:t>2016 US Presidential Election?</a:t>
            </a:r>
            <a:endParaRPr lang="en-US" dirty="0"/>
          </a:p>
          <a:p>
            <a:r>
              <a:rPr lang="en-US" dirty="0" smtClean="0"/>
              <a:t>Propaganda?</a:t>
            </a:r>
          </a:p>
        </p:txBody>
      </p:sp>
      <p:pic>
        <p:nvPicPr>
          <p:cNvPr id="4098" name="Picture 2" descr="Image result for Justin Trudeau on Meet the 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33" y="526086"/>
            <a:ext cx="4726728" cy="27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ump twi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33" y="3409326"/>
            <a:ext cx="4726728" cy="26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7914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line between public diplomacy (usually perceived as a positive thing) and propaganda (usually perceived negatively)?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3257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Social Movements and International Civic Society?</a:t>
            </a:r>
          </a:p>
          <a:p>
            <a:r>
              <a:rPr lang="en-US" b="1" dirty="0" smtClean="0"/>
              <a:t>Social/Protest Movements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seek major social and political changes thru collective action…..</a:t>
            </a:r>
          </a:p>
          <a:p>
            <a:pPr marL="0" lvl="1" algn="r"/>
            <a:r>
              <a:rPr lang="en-US" dirty="0" smtClean="0">
                <a:hlinkClick r:id="rId2"/>
              </a:rPr>
              <a:t>….outside of established political institutions…</a:t>
            </a:r>
            <a:endParaRPr lang="en-US" dirty="0" smtClean="0"/>
          </a:p>
          <a:p>
            <a:r>
              <a:rPr lang="en-US" dirty="0" smtClean="0"/>
              <a:t>A response to Elitism?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social/protest movements share the view that elites dominate society and politics</a:t>
            </a:r>
          </a:p>
          <a:p>
            <a:pPr marL="0" lvl="1"/>
            <a:endParaRPr lang="en-US" sz="800" dirty="0" smtClean="0"/>
          </a:p>
          <a:p>
            <a:pPr marL="0" lvl="1" algn="r"/>
            <a:r>
              <a:rPr lang="en-US" b="1" dirty="0" smtClean="0"/>
              <a:t>Why do people protest?</a:t>
            </a:r>
          </a:p>
          <a:p>
            <a:pPr marL="0" lvl="1" algn="r"/>
            <a:endParaRPr lang="en-US" sz="800" b="1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there limitations to conventional political organizations?</a:t>
            </a:r>
          </a:p>
          <a:p>
            <a:pPr marL="0" lvl="8" indent="-285750" algn="r">
              <a:buFont typeface="Arial" panose="020B0604020202020204" pitchFamily="34" charset="0"/>
              <a:buChar char="•"/>
            </a:pPr>
            <a:r>
              <a:rPr lang="en-US" dirty="0" smtClean="0"/>
              <a:t>hierarchy?</a:t>
            </a:r>
          </a:p>
          <a:p>
            <a:pPr marL="0" lvl="8" indent="-285750" algn="r">
              <a:buFont typeface="Arial" panose="020B0604020202020204" pitchFamily="34" charset="0"/>
              <a:buChar char="•"/>
            </a:pPr>
            <a:r>
              <a:rPr lang="en-US" dirty="0" smtClean="0"/>
              <a:t>Institutional politics?</a:t>
            </a:r>
          </a:p>
          <a:p>
            <a:pPr marL="0" lvl="8" algn="r"/>
            <a:r>
              <a:rPr lang="en-US" dirty="0" smtClean="0"/>
              <a:t>direct action?</a:t>
            </a:r>
          </a:p>
          <a:p>
            <a:pPr marL="0" lvl="8" algn="r"/>
            <a:r>
              <a:rPr lang="en-US" dirty="0" smtClean="0"/>
              <a:t>pace of change?</a:t>
            </a:r>
          </a:p>
          <a:p>
            <a:r>
              <a:rPr lang="en-US" dirty="0" smtClean="0"/>
              <a:t>New politics?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power of activism to force change?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flexible structures    ….but, broadness of a movement can be confusing….</a:t>
            </a:r>
          </a:p>
          <a:p>
            <a:pPr marL="0" lvl="1" indent="-285750" algn="r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0" lvl="1" indent="-285750" algn="r">
              <a:buFont typeface="Arial" panose="020B0604020202020204" pitchFamily="34" charset="0"/>
              <a:buChar char="•"/>
            </a:pPr>
            <a:r>
              <a:rPr lang="en-US" dirty="0" smtClean="0"/>
              <a:t>Occupy Wall Street?</a:t>
            </a:r>
          </a:p>
          <a:p>
            <a:r>
              <a:rPr lang="en-US" dirty="0" smtClean="0"/>
              <a:t>Over time…..from protest to power?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institutionalize protest movements and the desire for change?</a:t>
            </a:r>
          </a:p>
        </p:txBody>
      </p:sp>
      <p:pic>
        <p:nvPicPr>
          <p:cNvPr id="4098" name="Picture 2" descr="Photos show international anti-racism Black Lives Matter protes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36" y="488057"/>
            <a:ext cx="3477717" cy="26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occupy wall str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67" y="3162297"/>
            <a:ext cx="3420056" cy="25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7631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5"/>
              </a:rPr>
              <a:t>Black Lives Matter (2020</a:t>
            </a:r>
            <a:r>
              <a:rPr lang="en-US" b="1" dirty="0" smtClean="0">
                <a:hlinkClick r:id="rId5"/>
              </a:rPr>
              <a:t>)</a:t>
            </a:r>
            <a:r>
              <a:rPr lang="en-US" b="1" dirty="0" smtClean="0"/>
              <a:t> – </a:t>
            </a:r>
            <a:r>
              <a:rPr lang="en-US" dirty="0" smtClean="0"/>
              <a:t>the reaction to the death of George Floyd – the protests – are the latest in this social movement…</a:t>
            </a:r>
          </a:p>
          <a:p>
            <a:r>
              <a:rPr lang="en-US" dirty="0" smtClean="0"/>
              <a:t>a </a:t>
            </a:r>
            <a:r>
              <a:rPr lang="en-US" dirty="0" smtClean="0"/>
              <a:t>manifestation of grassroots democracy that transcends the domestic sphere of the USA…..a product of globalization?</a:t>
            </a:r>
          </a:p>
          <a:p>
            <a:endParaRPr lang="en-US" dirty="0" smtClean="0"/>
          </a:p>
          <a:p>
            <a:r>
              <a:rPr lang="en-US" b="1" dirty="0" smtClean="0"/>
              <a:t>How do the protests we are currently seeing worldwide inform our understanding of politics? Democracy? Authoritarianism?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75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1312</Words>
  <Application>Microsoft Office PowerPoint</Application>
  <PresentationFormat>Widescreen</PresentationFormat>
  <Paragraphs>148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Greater Victoria School District 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Scott</dc:creator>
  <cp:lastModifiedBy>Campbell, Scott</cp:lastModifiedBy>
  <cp:revision>25</cp:revision>
  <dcterms:created xsi:type="dcterms:W3CDTF">2020-06-09T04:12:11Z</dcterms:created>
  <dcterms:modified xsi:type="dcterms:W3CDTF">2020-06-10T03:35:19Z</dcterms:modified>
</cp:coreProperties>
</file>