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1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06D8B-20E2-46CD-B27B-750DD13749B4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2E5FA-E702-486A-9744-AB5D267B2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93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family….absorbed as much by osmosis than by deliberate transmission;</a:t>
            </a:r>
            <a:r>
              <a:rPr lang="en-US" baseline="0" dirty="0" smtClean="0"/>
              <a:t> family structure, decision-making processes, tolerance/acceptance of diversity?</a:t>
            </a:r>
          </a:p>
          <a:p>
            <a:r>
              <a:rPr lang="en-US" baseline="0" dirty="0" smtClean="0"/>
              <a:t>Peers….susceptible at any age to influence; opinion leaders – social status, strength of character?</a:t>
            </a:r>
          </a:p>
          <a:p>
            <a:r>
              <a:rPr lang="en-US" baseline="0" dirty="0" smtClean="0"/>
              <a:t>Schools….subjects studied? </a:t>
            </a:r>
            <a:r>
              <a:rPr lang="en-US" baseline="0" smtClean="0"/>
              <a:t>Values instilled?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CA69E-54C2-4ED8-89C1-B0F554D059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4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Are political ideas a regular topic of discussion in your home?
https://www.polleverywhere.com/multiple_choice_polls/4WE2PPjzBkd0iVg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CA69E-54C2-4ED8-89C1-B0F554D0590E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Who are the dominant influences (opinion leaders) in your grad class? Based on....
https://www.polleverywhere.com/multiple_choice_polls/5Myjh40zOH0RhGF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CA69E-54C2-4ED8-89C1-B0F554D0590E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5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subjects were deemed important early on?
https://www.polleverywhere.com/multiple_choice_polls/hceonLo7ASA3qdW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CA69E-54C2-4ED8-89C1-B0F554D0590E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20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1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8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3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4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9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3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1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8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61CCD-6A36-423E-B908-C3C2874F742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C496A-087B-4888-8DFB-D9DD6A4AC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5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GYFRzf2Xw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4502"/>
            <a:ext cx="66478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Political Culture, Socialization &amp; Participation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</a:t>
            </a:r>
            <a:r>
              <a:rPr lang="en-US" b="1" dirty="0" smtClean="0"/>
              <a:t>olitical culture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sum total of political values, beliefs, attitudes, orientations….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basic norms for political activity in a society….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acceptable? </a:t>
            </a:r>
            <a:r>
              <a:rPr lang="en-US" dirty="0"/>
              <a:t>n</a:t>
            </a:r>
            <a:r>
              <a:rPr lang="en-US" dirty="0" smtClean="0"/>
              <a:t>ot?</a:t>
            </a:r>
            <a:r>
              <a:rPr lang="en-US" b="1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on –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population characteristics, history, political experiences…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dirty="0" smtClean="0"/>
              <a:t>Example: </a:t>
            </a:r>
            <a:r>
              <a:rPr lang="en-US" dirty="0" smtClean="0">
                <a:hlinkClick r:id="rId3"/>
              </a:rPr>
              <a:t>United States of America?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</a:t>
            </a:r>
            <a:r>
              <a:rPr lang="en-US" b="1" dirty="0" smtClean="0"/>
              <a:t>olitical socialization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‘culture’ transferred to a political community?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ow?</a:t>
            </a:r>
            <a:endParaRPr lang="en-US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amily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eer groups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ducational system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ass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any basic values are acquired at an early age……</a:t>
            </a:r>
            <a:endParaRPr lang="en-US" dirty="0"/>
          </a:p>
        </p:txBody>
      </p:sp>
      <p:pic>
        <p:nvPicPr>
          <p:cNvPr id="1026" name="Picture 2" descr="Image result for political socializ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815" y="835294"/>
            <a:ext cx="5438775" cy="541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5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2" y="166255"/>
            <a:ext cx="758666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Political Participation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any forms of political participation…….can you name a couple?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Voting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ost basic form of political participation?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oter turnout…..has been on steady decline since 1993….why?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 algn="r">
              <a:buFont typeface="Arial" panose="020B0604020202020204" pitchFamily="34" charset="0"/>
              <a:buChar char="•"/>
            </a:pPr>
            <a:r>
              <a:rPr lang="en-US" dirty="0" smtClean="0"/>
              <a:t>Why did voter rate go up in 2015?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dirty="0" smtClean="0"/>
              <a:t>As people age, they tend to vote more………</a:t>
            </a:r>
          </a:p>
          <a:p>
            <a:endParaRPr lang="en-US" dirty="0"/>
          </a:p>
          <a:p>
            <a:r>
              <a:rPr lang="en-US" dirty="0" smtClean="0"/>
              <a:t>But…….is there a generational effect?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baby boomers (1946-196?)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Gen X (Mr. Campbell)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mtClean="0"/>
              <a:t>Gen Y (1980-1994)</a:t>
            </a:r>
            <a:r>
              <a:rPr lang="en-US" dirty="0" smtClean="0"/>
              <a:t>	</a:t>
            </a:r>
          </a:p>
          <a:p>
            <a:pPr algn="r"/>
            <a:endParaRPr lang="en-US" dirty="0"/>
          </a:p>
          <a:p>
            <a:endParaRPr lang="en-US" dirty="0"/>
          </a:p>
        </p:txBody>
      </p:sp>
      <p:pic>
        <p:nvPicPr>
          <p:cNvPr id="4" name="Google Shape;382;p50" descr="C06_T01_pg148.jpg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83644" y="1343891"/>
            <a:ext cx="4148137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396;p52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527" y="2013095"/>
            <a:ext cx="4038600" cy="29606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274127" y="2590800"/>
            <a:ext cx="34095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 </a:t>
            </a:r>
            <a:r>
              <a:rPr lang="en-US" dirty="0"/>
              <a:t>C</a:t>
            </a:r>
            <a:r>
              <a:rPr lang="en-US" dirty="0" smtClean="0"/>
              <a:t>ycle Effect?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elated to social status…..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ducation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pousal relationship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ome ownership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mployment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Retirement</a:t>
            </a:r>
          </a:p>
        </p:txBody>
      </p:sp>
    </p:spTree>
    <p:extLst>
      <p:ext uri="{BB962C8B-B14F-4D97-AF65-F5344CB8AC3E}">
        <p14:creationId xmlns:p14="http://schemas.microsoft.com/office/powerpoint/2010/main" val="1260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361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 smtClean="0"/>
              <a:t>First-Past-The-Post System </a:t>
            </a:r>
            <a:r>
              <a:rPr lang="en-US" dirty="0" smtClean="0"/>
              <a:t>(Single Member Plurality – (SMP))</a:t>
            </a:r>
          </a:p>
          <a:p>
            <a:r>
              <a:rPr lang="en-US" dirty="0"/>
              <a:t>	</a:t>
            </a:r>
            <a:r>
              <a:rPr lang="en-US" dirty="0" smtClean="0"/>
              <a:t>			Canada, UK, USA, India……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voters in each electoral district elect single representative….</a:t>
            </a:r>
          </a:p>
        </p:txBody>
      </p:sp>
      <p:pic>
        <p:nvPicPr>
          <p:cNvPr id="9218" name="Picture 2" descr="Image result for canada first past the p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691" y="357787"/>
            <a:ext cx="5429468" cy="339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558116"/>
            <a:ext cx="67619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ambria"/>
              </a:rPr>
              <a:t>Simplicity?</a:t>
            </a:r>
          </a:p>
          <a:p>
            <a:pPr marL="285750" indent="-285750">
              <a:buFont typeface="Arial"/>
              <a:buChar char="•"/>
            </a:pPr>
            <a:r>
              <a:rPr lang="en-US" u="sng" dirty="0" smtClean="0">
                <a:cs typeface="Cambria"/>
              </a:rPr>
              <a:t>In theory</a:t>
            </a:r>
            <a:r>
              <a:rPr lang="en-US" dirty="0" smtClean="0">
                <a:cs typeface="Cambria"/>
              </a:rPr>
              <a:t>, allows voters to choose individual candidates based on their own merit….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Reality is….</a:t>
            </a:r>
            <a:r>
              <a:rPr lang="en-US" b="1" dirty="0" smtClean="0">
                <a:cs typeface="Cambria"/>
              </a:rPr>
              <a:t>party solidarity </a:t>
            </a:r>
            <a:r>
              <a:rPr lang="en-US" dirty="0" smtClean="0">
                <a:cs typeface="Cambria"/>
              </a:rPr>
              <a:t>diminishes ‘</a:t>
            </a:r>
            <a:r>
              <a:rPr lang="en-US" b="1" dirty="0" smtClean="0">
                <a:cs typeface="Cambria"/>
              </a:rPr>
              <a:t>direct democracy</a:t>
            </a:r>
            <a:r>
              <a:rPr lang="en-US" dirty="0" smtClean="0">
                <a:cs typeface="Cambria"/>
              </a:rPr>
              <a:t>’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produces </a:t>
            </a:r>
            <a:r>
              <a:rPr lang="en-US" b="1" dirty="0" smtClean="0">
                <a:cs typeface="Cambria"/>
              </a:rPr>
              <a:t>minority gov’ts</a:t>
            </a:r>
            <a:r>
              <a:rPr lang="en-US" dirty="0" smtClean="0">
                <a:cs typeface="Cambria"/>
              </a:rPr>
              <a:t>, </a:t>
            </a:r>
            <a:r>
              <a:rPr lang="en-US" u="sng" dirty="0" smtClean="0">
                <a:cs typeface="Cambria"/>
              </a:rPr>
              <a:t>but often gives winning party a majority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Decisive style of governance?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Minority gov’ts can lead to </a:t>
            </a:r>
            <a:r>
              <a:rPr lang="en-US" b="1" dirty="0" smtClean="0">
                <a:cs typeface="Cambria"/>
              </a:rPr>
              <a:t>coalitions</a:t>
            </a:r>
            <a:r>
              <a:rPr lang="en-US" dirty="0" smtClean="0">
                <a:cs typeface="Cambria"/>
              </a:rPr>
              <a:t>, however – fragility?				         ……is this such a bad thing though?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Facilitates a strong opposition and broad based political parties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Disadvantage to ‘</a:t>
            </a:r>
            <a:r>
              <a:rPr lang="en-US" b="1" dirty="0" smtClean="0">
                <a:cs typeface="Cambria"/>
              </a:rPr>
              <a:t>fringe</a:t>
            </a:r>
            <a:r>
              <a:rPr lang="en-US" dirty="0" smtClean="0">
                <a:cs typeface="Cambria"/>
              </a:rPr>
              <a:t>’ parties of the left and right</a:t>
            </a:r>
          </a:p>
          <a:p>
            <a:pPr marL="285750" indent="-285750">
              <a:buFont typeface="Arial"/>
              <a:buChar char="•"/>
            </a:pPr>
            <a:endParaRPr lang="en-US" dirty="0" smtClean="0"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Elected representatives generally represents a particular district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Cambria"/>
              </a:rPr>
              <a:t>Ex. Canada – MP represents a </a:t>
            </a:r>
            <a:r>
              <a:rPr lang="en-US" b="1" dirty="0" smtClean="0">
                <a:cs typeface="Cambria"/>
              </a:rPr>
              <a:t>riding</a:t>
            </a:r>
            <a:r>
              <a:rPr lang="en-US" dirty="0" smtClean="0">
                <a:cs typeface="Cambria"/>
              </a:rPr>
              <a:t> of 100 000 persons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ambria"/>
            </a:endParaRPr>
          </a:p>
          <a:p>
            <a:pPr lvl="4"/>
            <a:r>
              <a:rPr lang="en-US" dirty="0">
                <a:cs typeface="Cambria"/>
              </a:rPr>
              <a:t> </a:t>
            </a:r>
            <a:r>
              <a:rPr lang="en-US" dirty="0" smtClean="0">
                <a:cs typeface="Cambria"/>
              </a:rPr>
              <a:t>      Distortion in the First-Past-The-Post System?		</a:t>
            </a:r>
          </a:p>
        </p:txBody>
      </p:sp>
      <p:pic>
        <p:nvPicPr>
          <p:cNvPr id="9220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853" y="3914471"/>
            <a:ext cx="5595147" cy="24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8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4503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-33997"/>
            <a:ext cx="12192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Electoral Reform 							…What is the best ‘representative government?’</a:t>
            </a:r>
            <a:endParaRPr lang="en-US" dirty="0"/>
          </a:p>
          <a:p>
            <a:r>
              <a:rPr lang="en-US" b="1" dirty="0" smtClean="0"/>
              <a:t>Proportional Representation (PR)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electoral system where the proportion of seats party receives in the legislature reflects the proportion of votes obtained</a:t>
            </a:r>
          </a:p>
          <a:p>
            <a:r>
              <a:rPr lang="en-US" dirty="0" smtClean="0"/>
              <a:t>How it works….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Voters cast vote for a party (not a candidate)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lectoral districts are larger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any representatives from same area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ot a single representative from single area (FPTP)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Votes counted and seats divided by % gained by each party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akes % of votes = %of seats in legislature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used by other liberal democracies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Israel, Netherlands, Peru, Slovakia, Sweden, etc….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Goal: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 as wide a range of opinions as possible…..</a:t>
            </a:r>
          </a:p>
          <a:p>
            <a:r>
              <a:rPr lang="en-US" dirty="0" smtClean="0"/>
              <a:t>Pros: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educes % of wasted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greater representation of minority parties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tends to create coalition governments (or is this a con?)</a:t>
            </a:r>
            <a:endParaRPr lang="en-US" dirty="0"/>
          </a:p>
          <a:p>
            <a:r>
              <a:rPr lang="en-US" dirty="0" smtClean="0"/>
              <a:t>Cons: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tends to fragment party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give small parties power out of proportion to % electoral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elections centered even more on party, not individuals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parties have greater control of who fills seats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coalition governments tend to be politically unstable…..</a:t>
            </a:r>
          </a:p>
        </p:txBody>
      </p:sp>
      <p:pic>
        <p:nvPicPr>
          <p:cNvPr id="1126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057" y="1230640"/>
            <a:ext cx="5387249" cy="421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2056" y="5450744"/>
            <a:ext cx="538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….but, don’t be swayed by this graphic alone…..bias?!!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07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43fefb19-63ab-4234-8959-afaab3bace6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303bfd0-b2e1-40e5-8e40-0f018eef2c5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e334a5e-3414-4d38-9f7b-60238bcce86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646</Words>
  <Application>Microsoft Office PowerPoint</Application>
  <PresentationFormat>Widescreen</PresentationFormat>
  <Paragraphs>106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Greater Victoria School District 61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Scott</dc:creator>
  <cp:lastModifiedBy>Scott Campbell</cp:lastModifiedBy>
  <cp:revision>2</cp:revision>
  <dcterms:created xsi:type="dcterms:W3CDTF">2018-10-25T22:48:23Z</dcterms:created>
  <dcterms:modified xsi:type="dcterms:W3CDTF">2021-10-06T15:10:52Z</dcterms:modified>
</cp:coreProperties>
</file>