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60" r:id="rId4"/>
    <p:sldId id="261" r:id="rId5"/>
    <p:sldId id="256" r:id="rId6"/>
    <p:sldId id="262" r:id="rId7"/>
    <p:sldId id="259"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92E13A-AFF3-4F65-BD7C-16783B18130C}" type="datetimeFigureOut">
              <a:rPr lang="en-US" smtClean="0"/>
              <a:t>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CE9531-4CFC-4E04-9A7D-A55466CBA017}" type="slidenum">
              <a:rPr lang="en-US" smtClean="0"/>
              <a:t>‹#›</a:t>
            </a:fld>
            <a:endParaRPr lang="en-US"/>
          </a:p>
        </p:txBody>
      </p:sp>
    </p:spTree>
    <p:extLst>
      <p:ext uri="{BB962C8B-B14F-4D97-AF65-F5344CB8AC3E}">
        <p14:creationId xmlns:p14="http://schemas.microsoft.com/office/powerpoint/2010/main" val="210406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
Poll Title: Do cliques exist at our school?
https://www.polleverywhere.com/multiple_choice_polls/8Fxpp6Qlc6qHZPXfFE6l0</a:t>
            </a:r>
            <a:endParaRPr lang="en-US"/>
          </a:p>
        </p:txBody>
      </p:sp>
      <p:sp>
        <p:nvSpPr>
          <p:cNvPr id="4" name="Slide Number Placeholder 3"/>
          <p:cNvSpPr>
            <a:spLocks noGrp="1"/>
          </p:cNvSpPr>
          <p:nvPr>
            <p:ph type="sldNum" sz="quarter" idx="10"/>
          </p:nvPr>
        </p:nvSpPr>
        <p:spPr/>
        <p:txBody>
          <a:bodyPr/>
          <a:lstStyle/>
          <a:p>
            <a:fld id="{1FCE9531-4CFC-4E04-9A7D-A55466CBA017}" type="slidenum">
              <a:rPr lang="en-US" smtClean="0"/>
              <a:t>1</a:t>
            </a:fld>
            <a:endParaRPr lang="en-US"/>
          </a:p>
        </p:txBody>
      </p:sp>
      <p:sp>
        <p:nvSpPr>
          <p:cNvPr id="5" name="TextBox 4"/>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502379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
Poll Title: Identify one 'clique' at our school.
https://www.polleverywhere.com/free_text_polls/jyvqe9A5C4NpG8O47LZfM</a:t>
            </a:r>
            <a:endParaRPr lang="en-US"/>
          </a:p>
        </p:txBody>
      </p:sp>
      <p:sp>
        <p:nvSpPr>
          <p:cNvPr id="4" name="Slide Number Placeholder 3"/>
          <p:cNvSpPr>
            <a:spLocks noGrp="1"/>
          </p:cNvSpPr>
          <p:nvPr>
            <p:ph type="sldNum" sz="quarter" idx="10"/>
          </p:nvPr>
        </p:nvSpPr>
        <p:spPr/>
        <p:txBody>
          <a:bodyPr/>
          <a:lstStyle/>
          <a:p>
            <a:fld id="{1FCE9531-4CFC-4E04-9A7D-A55466CBA017}" type="slidenum">
              <a:rPr lang="en-US" smtClean="0"/>
              <a:t>2</a:t>
            </a:fld>
            <a:endParaRPr lang="en-US"/>
          </a:p>
        </p:txBody>
      </p:sp>
      <p:sp>
        <p:nvSpPr>
          <p:cNvPr id="5" name="TextBox 4"/>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37340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
Poll Title: Has there ever been a time when you were excluded from a group/clique/club at school? Briefly explain.
https://www.polleverywhere.com/free_text_polls/cMx5LORiB6IETVZG4nBSC</a:t>
            </a:r>
            <a:endParaRPr lang="en-US"/>
          </a:p>
        </p:txBody>
      </p:sp>
      <p:sp>
        <p:nvSpPr>
          <p:cNvPr id="4" name="Slide Number Placeholder 3"/>
          <p:cNvSpPr>
            <a:spLocks noGrp="1"/>
          </p:cNvSpPr>
          <p:nvPr>
            <p:ph type="sldNum" sz="quarter" idx="10"/>
          </p:nvPr>
        </p:nvSpPr>
        <p:spPr/>
        <p:txBody>
          <a:bodyPr/>
          <a:lstStyle/>
          <a:p>
            <a:fld id="{1FCE9531-4CFC-4E04-9A7D-A55466CBA017}" type="slidenum">
              <a:rPr lang="en-US" smtClean="0"/>
              <a:t>3</a:t>
            </a:fld>
            <a:endParaRPr lang="en-US"/>
          </a:p>
        </p:txBody>
      </p:sp>
      <p:sp>
        <p:nvSpPr>
          <p:cNvPr id="5" name="TextBox 4"/>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071318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
Poll Title: Do you belong to a 'clique' at Reynolds? Explain....
https://www.polleverywhere.com/free_text_polls/gIrsZ5kU2CUIbThpIWBuN</a:t>
            </a:r>
            <a:endParaRPr lang="en-US"/>
          </a:p>
        </p:txBody>
      </p:sp>
      <p:sp>
        <p:nvSpPr>
          <p:cNvPr id="4" name="Slide Number Placeholder 3"/>
          <p:cNvSpPr>
            <a:spLocks noGrp="1"/>
          </p:cNvSpPr>
          <p:nvPr>
            <p:ph type="sldNum" sz="quarter" idx="10"/>
          </p:nvPr>
        </p:nvSpPr>
        <p:spPr/>
        <p:txBody>
          <a:bodyPr/>
          <a:lstStyle/>
          <a:p>
            <a:fld id="{1FCE9531-4CFC-4E04-9A7D-A55466CBA017}" type="slidenum">
              <a:rPr lang="en-US" smtClean="0"/>
              <a:t>4</a:t>
            </a:fld>
            <a:endParaRPr lang="en-US"/>
          </a:p>
        </p:txBody>
      </p:sp>
      <p:sp>
        <p:nvSpPr>
          <p:cNvPr id="5" name="TextBox 4"/>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574692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AD16C8-B2F9-4F11-AA51-8F0B475708A0}" type="datetimeFigureOut">
              <a:rPr lang="en-US" smtClean="0"/>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4A803-D98E-4F5F-BC94-004BE691CD58}" type="slidenum">
              <a:rPr lang="en-US" smtClean="0"/>
              <a:t>‹#›</a:t>
            </a:fld>
            <a:endParaRPr lang="en-US"/>
          </a:p>
        </p:txBody>
      </p:sp>
    </p:spTree>
    <p:extLst>
      <p:ext uri="{BB962C8B-B14F-4D97-AF65-F5344CB8AC3E}">
        <p14:creationId xmlns:p14="http://schemas.microsoft.com/office/powerpoint/2010/main" val="3221640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AD16C8-B2F9-4F11-AA51-8F0B475708A0}" type="datetimeFigureOut">
              <a:rPr lang="en-US" smtClean="0"/>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4A803-D98E-4F5F-BC94-004BE691CD58}" type="slidenum">
              <a:rPr lang="en-US" smtClean="0"/>
              <a:t>‹#›</a:t>
            </a:fld>
            <a:endParaRPr lang="en-US"/>
          </a:p>
        </p:txBody>
      </p:sp>
    </p:spTree>
    <p:extLst>
      <p:ext uri="{BB962C8B-B14F-4D97-AF65-F5344CB8AC3E}">
        <p14:creationId xmlns:p14="http://schemas.microsoft.com/office/powerpoint/2010/main" val="3936000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AD16C8-B2F9-4F11-AA51-8F0B475708A0}" type="datetimeFigureOut">
              <a:rPr lang="en-US" smtClean="0"/>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4A803-D98E-4F5F-BC94-004BE691CD58}" type="slidenum">
              <a:rPr lang="en-US" smtClean="0"/>
              <a:t>‹#›</a:t>
            </a:fld>
            <a:endParaRPr lang="en-US"/>
          </a:p>
        </p:txBody>
      </p:sp>
    </p:spTree>
    <p:extLst>
      <p:ext uri="{BB962C8B-B14F-4D97-AF65-F5344CB8AC3E}">
        <p14:creationId xmlns:p14="http://schemas.microsoft.com/office/powerpoint/2010/main" val="2268502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AD16C8-B2F9-4F11-AA51-8F0B475708A0}" type="datetimeFigureOut">
              <a:rPr lang="en-US" smtClean="0"/>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4A803-D98E-4F5F-BC94-004BE691CD58}" type="slidenum">
              <a:rPr lang="en-US" smtClean="0"/>
              <a:t>‹#›</a:t>
            </a:fld>
            <a:endParaRPr lang="en-US"/>
          </a:p>
        </p:txBody>
      </p:sp>
    </p:spTree>
    <p:extLst>
      <p:ext uri="{BB962C8B-B14F-4D97-AF65-F5344CB8AC3E}">
        <p14:creationId xmlns:p14="http://schemas.microsoft.com/office/powerpoint/2010/main" val="3783957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AD16C8-B2F9-4F11-AA51-8F0B475708A0}" type="datetimeFigureOut">
              <a:rPr lang="en-US" smtClean="0"/>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4A803-D98E-4F5F-BC94-004BE691CD58}" type="slidenum">
              <a:rPr lang="en-US" smtClean="0"/>
              <a:t>‹#›</a:t>
            </a:fld>
            <a:endParaRPr lang="en-US"/>
          </a:p>
        </p:txBody>
      </p:sp>
    </p:spTree>
    <p:extLst>
      <p:ext uri="{BB962C8B-B14F-4D97-AF65-F5344CB8AC3E}">
        <p14:creationId xmlns:p14="http://schemas.microsoft.com/office/powerpoint/2010/main" val="3316224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AD16C8-B2F9-4F11-AA51-8F0B475708A0}" type="datetimeFigureOut">
              <a:rPr lang="en-US" smtClean="0"/>
              <a:t>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4A803-D98E-4F5F-BC94-004BE691CD58}" type="slidenum">
              <a:rPr lang="en-US" smtClean="0"/>
              <a:t>‹#›</a:t>
            </a:fld>
            <a:endParaRPr lang="en-US"/>
          </a:p>
        </p:txBody>
      </p:sp>
    </p:spTree>
    <p:extLst>
      <p:ext uri="{BB962C8B-B14F-4D97-AF65-F5344CB8AC3E}">
        <p14:creationId xmlns:p14="http://schemas.microsoft.com/office/powerpoint/2010/main" val="1407078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AD16C8-B2F9-4F11-AA51-8F0B475708A0}" type="datetimeFigureOut">
              <a:rPr lang="en-US" smtClean="0"/>
              <a:t>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74A803-D98E-4F5F-BC94-004BE691CD58}" type="slidenum">
              <a:rPr lang="en-US" smtClean="0"/>
              <a:t>‹#›</a:t>
            </a:fld>
            <a:endParaRPr lang="en-US"/>
          </a:p>
        </p:txBody>
      </p:sp>
    </p:spTree>
    <p:extLst>
      <p:ext uri="{BB962C8B-B14F-4D97-AF65-F5344CB8AC3E}">
        <p14:creationId xmlns:p14="http://schemas.microsoft.com/office/powerpoint/2010/main" val="3249152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AD16C8-B2F9-4F11-AA51-8F0B475708A0}" type="datetimeFigureOut">
              <a:rPr lang="en-US" smtClean="0"/>
              <a:t>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4A803-D98E-4F5F-BC94-004BE691CD58}" type="slidenum">
              <a:rPr lang="en-US" smtClean="0"/>
              <a:t>‹#›</a:t>
            </a:fld>
            <a:endParaRPr lang="en-US"/>
          </a:p>
        </p:txBody>
      </p:sp>
    </p:spTree>
    <p:extLst>
      <p:ext uri="{BB962C8B-B14F-4D97-AF65-F5344CB8AC3E}">
        <p14:creationId xmlns:p14="http://schemas.microsoft.com/office/powerpoint/2010/main" val="218617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AD16C8-B2F9-4F11-AA51-8F0B475708A0}" type="datetimeFigureOut">
              <a:rPr lang="en-US" smtClean="0"/>
              <a:t>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4A803-D98E-4F5F-BC94-004BE691CD58}" type="slidenum">
              <a:rPr lang="en-US" smtClean="0"/>
              <a:t>‹#›</a:t>
            </a:fld>
            <a:endParaRPr lang="en-US"/>
          </a:p>
        </p:txBody>
      </p:sp>
    </p:spTree>
    <p:extLst>
      <p:ext uri="{BB962C8B-B14F-4D97-AF65-F5344CB8AC3E}">
        <p14:creationId xmlns:p14="http://schemas.microsoft.com/office/powerpoint/2010/main" val="3776208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2AD16C8-B2F9-4F11-AA51-8F0B475708A0}" type="datetimeFigureOut">
              <a:rPr lang="en-US" smtClean="0"/>
              <a:t>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4A803-D98E-4F5F-BC94-004BE691CD58}" type="slidenum">
              <a:rPr lang="en-US" smtClean="0"/>
              <a:t>‹#›</a:t>
            </a:fld>
            <a:endParaRPr lang="en-US"/>
          </a:p>
        </p:txBody>
      </p:sp>
    </p:spTree>
    <p:extLst>
      <p:ext uri="{BB962C8B-B14F-4D97-AF65-F5344CB8AC3E}">
        <p14:creationId xmlns:p14="http://schemas.microsoft.com/office/powerpoint/2010/main" val="4092393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2AD16C8-B2F9-4F11-AA51-8F0B475708A0}" type="datetimeFigureOut">
              <a:rPr lang="en-US" smtClean="0"/>
              <a:t>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4A803-D98E-4F5F-BC94-004BE691CD58}" type="slidenum">
              <a:rPr lang="en-US" smtClean="0"/>
              <a:t>‹#›</a:t>
            </a:fld>
            <a:endParaRPr lang="en-US"/>
          </a:p>
        </p:txBody>
      </p:sp>
    </p:spTree>
    <p:extLst>
      <p:ext uri="{BB962C8B-B14F-4D97-AF65-F5344CB8AC3E}">
        <p14:creationId xmlns:p14="http://schemas.microsoft.com/office/powerpoint/2010/main" val="3147571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AD16C8-B2F9-4F11-AA51-8F0B475708A0}" type="datetimeFigureOut">
              <a:rPr lang="en-US" smtClean="0"/>
              <a:t>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74A803-D98E-4F5F-BC94-004BE691CD58}" type="slidenum">
              <a:rPr lang="en-US" smtClean="0"/>
              <a:t>‹#›</a:t>
            </a:fld>
            <a:endParaRPr lang="en-US"/>
          </a:p>
        </p:txBody>
      </p:sp>
    </p:spTree>
    <p:extLst>
      <p:ext uri="{BB962C8B-B14F-4D97-AF65-F5344CB8AC3E}">
        <p14:creationId xmlns:p14="http://schemas.microsoft.com/office/powerpoint/2010/main" val="130251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www.police1.com/gangs/videos/females-in-gangs-OkRSODJf8Fz1A9mM/" TargetMode="Externa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KGb3h7AAHE4" TargetMode="External"/><Relationship Id="rId2" Type="http://schemas.openxmlformats.org/officeDocument/2006/relationships/hyperlink" Target="https://vancouversun.com/news/hells-angels-win-13-year-court-battle-against-b-c-government" TargetMode="Externa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hyperlink" Target="https://globalnews.ca/video/7160883/b-c-gangster-jamie-bacon-pleads-guilty-to-conspiracy-in-surrey-six-murders" TargetMode="External"/><Relationship Id="rId2" Type="http://schemas.openxmlformats.org/officeDocument/2006/relationships/hyperlink" Target="https://www.cbc.ca/player/play/2094892028" TargetMode="External"/><Relationship Id="rId1" Type="http://schemas.openxmlformats.org/officeDocument/2006/relationships/slideLayout" Target="../slideLayouts/slideLayout7.xml"/><Relationship Id="rId6" Type="http://schemas.openxmlformats.org/officeDocument/2006/relationships/hyperlink" Target="https://www.youtube.com/watch?v=Xw_brWHU_bM" TargetMode="External"/><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cfseu.bc.ca/about-cfseu-bc/" TargetMode="External"/><Relationship Id="rId2" Type="http://schemas.openxmlformats.org/officeDocument/2006/relationships/hyperlink" Target="https://www.youtube.com/watch?v=1fRD_mF6tBU&amp;feature=emb_logo" TargetMode="External"/><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hyperlink" Target="https://vancouverisland.ctvnews.ca/30m-fentanyl-bust-carried-out-by-vicpd-b-c-combined-forces-1.523404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11684000" cy="6350000"/>
          </a:xfrm>
          <a:prstGeom prst="rect">
            <a:avLst/>
          </a:prstGeom>
        </p:spPr>
      </p:pic>
    </p:spTree>
    <p:extLst>
      <p:ext uri="{BB962C8B-B14F-4D97-AF65-F5344CB8AC3E}">
        <p14:creationId xmlns:p14="http://schemas.microsoft.com/office/powerpoint/2010/main" val="17380719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192000" cy="5078313"/>
          </a:xfrm>
          <a:prstGeom prst="rect">
            <a:avLst/>
          </a:prstGeom>
          <a:noFill/>
        </p:spPr>
        <p:txBody>
          <a:bodyPr wrap="square" rtlCol="0">
            <a:spAutoFit/>
          </a:bodyPr>
          <a:lstStyle/>
          <a:p>
            <a:r>
              <a:rPr lang="en-US" b="1" dirty="0" smtClean="0"/>
              <a:t>Women and Gang Life								</a:t>
            </a:r>
            <a:r>
              <a:rPr lang="en-US" dirty="0" smtClean="0"/>
              <a:t>Is gang life inherently ‘sexist?’</a:t>
            </a:r>
          </a:p>
          <a:p>
            <a:r>
              <a:rPr lang="en-US" b="1" dirty="0"/>
              <a:t>	</a:t>
            </a:r>
            <a:r>
              <a:rPr lang="en-US" b="1" dirty="0" smtClean="0"/>
              <a:t>					</a:t>
            </a:r>
            <a:r>
              <a:rPr lang="en-US" b="1" dirty="0"/>
              <a:t>	</a:t>
            </a:r>
            <a:r>
              <a:rPr lang="en-US" b="1" dirty="0" smtClean="0"/>
              <a:t>      </a:t>
            </a:r>
            <a:r>
              <a:rPr lang="en-US" dirty="0" smtClean="0"/>
              <a:t>Are women exploited? Always the victim? Subservient?</a:t>
            </a:r>
          </a:p>
          <a:p>
            <a:r>
              <a:rPr lang="en-US" b="1" dirty="0" smtClean="0"/>
              <a:t>Machismo?</a:t>
            </a:r>
          </a:p>
          <a:p>
            <a:pPr marL="742950" lvl="1" indent="-285750">
              <a:buFont typeface="Arial" panose="020B0604020202020204" pitchFamily="34" charset="0"/>
              <a:buChar char="•"/>
            </a:pPr>
            <a:r>
              <a:rPr lang="en-US" dirty="0" smtClean="0"/>
              <a:t>a strong sense of being ‘manly?’</a:t>
            </a:r>
          </a:p>
          <a:p>
            <a:pPr marL="742950" lvl="1" indent="-285750">
              <a:buFont typeface="Arial" panose="020B0604020202020204" pitchFamily="34" charset="0"/>
              <a:buChar char="•"/>
            </a:pPr>
            <a:r>
              <a:rPr lang="en-US" dirty="0" smtClean="0"/>
              <a:t>an exaggerated masculinity?</a:t>
            </a:r>
          </a:p>
          <a:p>
            <a:r>
              <a:rPr lang="en-US" dirty="0" smtClean="0"/>
              <a:t>					how does this impact gang culture?</a:t>
            </a:r>
          </a:p>
          <a:p>
            <a:r>
              <a:rPr lang="en-US" dirty="0"/>
              <a:t>	</a:t>
            </a:r>
            <a:r>
              <a:rPr lang="en-US" dirty="0" smtClean="0"/>
              <a:t>		</a:t>
            </a:r>
            <a:r>
              <a:rPr lang="en-US" dirty="0"/>
              <a:t> </a:t>
            </a:r>
            <a:r>
              <a:rPr lang="en-US" dirty="0" smtClean="0"/>
              <a:t>               	           how does this impact women in gangs?</a:t>
            </a:r>
          </a:p>
          <a:p>
            <a:r>
              <a:rPr lang="en-US" dirty="0" smtClean="0">
                <a:hlinkClick r:id="rId2"/>
              </a:rPr>
              <a:t>Female Gangs?</a:t>
            </a:r>
            <a:endParaRPr lang="en-US" dirty="0" smtClean="0"/>
          </a:p>
          <a:p>
            <a:pPr marL="742950" lvl="1" indent="-285750">
              <a:buFont typeface="Arial" panose="020B0604020202020204" pitchFamily="34" charset="0"/>
              <a:buChar char="•"/>
            </a:pPr>
            <a:r>
              <a:rPr lang="en-US" dirty="0"/>
              <a:t>s</a:t>
            </a:r>
            <a:r>
              <a:rPr lang="en-US" dirty="0" smtClean="0"/>
              <a:t>till too little research on this….					</a:t>
            </a:r>
            <a:r>
              <a:rPr lang="en-US" b="1" dirty="0" smtClean="0"/>
              <a:t>‘bias?’</a:t>
            </a:r>
          </a:p>
          <a:p>
            <a:pPr marL="742950" lvl="1" indent="-285750">
              <a:buFont typeface="Arial" panose="020B0604020202020204" pitchFamily="34" charset="0"/>
              <a:buChar char="•"/>
            </a:pPr>
            <a:r>
              <a:rPr lang="en-US" dirty="0" smtClean="0"/>
              <a:t>young women do join gangs and play important roles….leadership?</a:t>
            </a:r>
          </a:p>
          <a:p>
            <a:endParaRPr lang="en-US" dirty="0"/>
          </a:p>
          <a:p>
            <a:r>
              <a:rPr lang="en-US" dirty="0" smtClean="0"/>
              <a:t>Rationale?</a:t>
            </a:r>
          </a:p>
          <a:p>
            <a:r>
              <a:rPr lang="en-US" dirty="0" smtClean="0"/>
              <a:t>					Why do young women ‘join’ gangs?</a:t>
            </a:r>
          </a:p>
          <a:p>
            <a:endParaRPr lang="en-US" dirty="0" smtClean="0"/>
          </a:p>
          <a:p>
            <a:r>
              <a:rPr lang="en-US" dirty="0" smtClean="0"/>
              <a:t>Roles?</a:t>
            </a:r>
          </a:p>
          <a:p>
            <a:pPr marL="742950" lvl="1" indent="-285750">
              <a:buFont typeface="Arial" panose="020B0604020202020204" pitchFamily="34" charset="0"/>
              <a:buChar char="•"/>
            </a:pPr>
            <a:r>
              <a:rPr lang="en-US" dirty="0" smtClean="0"/>
              <a:t>‘mules’</a:t>
            </a:r>
          </a:p>
          <a:p>
            <a:pPr marL="742950" lvl="1" indent="-285750">
              <a:buFont typeface="Arial" panose="020B0604020202020204" pitchFamily="34" charset="0"/>
              <a:buChar char="•"/>
            </a:pPr>
            <a:r>
              <a:rPr lang="en-US" dirty="0" smtClean="0"/>
              <a:t>‘nurses’</a:t>
            </a:r>
          </a:p>
          <a:p>
            <a:pPr marL="742950" lvl="1" indent="-285750">
              <a:buFont typeface="Arial" panose="020B0604020202020204" pitchFamily="34" charset="0"/>
              <a:buChar char="•"/>
            </a:pPr>
            <a:r>
              <a:rPr lang="en-US" dirty="0" smtClean="0"/>
              <a:t>‘queens’					</a:t>
            </a:r>
            <a:endParaRPr lang="en-US" dirty="0"/>
          </a:p>
        </p:txBody>
      </p:sp>
      <p:pic>
        <p:nvPicPr>
          <p:cNvPr id="6146" name="Picture 2" descr="https://www.vmcdn.ca/f/files/glaciermedia/import/lmp-all/1340665-11064774-10152913435741727-512213413722824205-n.jpg;w=9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8097" y="1097280"/>
            <a:ext cx="3454921" cy="344883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140163" y="4546118"/>
            <a:ext cx="3704834" cy="738664"/>
          </a:xfrm>
          <a:prstGeom prst="rect">
            <a:avLst/>
          </a:prstGeom>
          <a:noFill/>
        </p:spPr>
        <p:txBody>
          <a:bodyPr wrap="square" rtlCol="0">
            <a:spAutoFit/>
          </a:bodyPr>
          <a:lstStyle/>
          <a:p>
            <a:r>
              <a:rPr lang="en-US" sz="1400" dirty="0" smtClean="0"/>
              <a:t>Brianna Kinnear, 2009 </a:t>
            </a:r>
          </a:p>
          <a:p>
            <a:r>
              <a:rPr lang="en-US" sz="1400" dirty="0" smtClean="0"/>
              <a:t>‘They don’t murder girls.’</a:t>
            </a:r>
          </a:p>
          <a:p>
            <a:r>
              <a:rPr lang="en-US" sz="1400" dirty="0" smtClean="0"/>
              <a:t>Shot and killed in targeted hit (Coquitlam, 2009) </a:t>
            </a:r>
            <a:endParaRPr lang="en-US" sz="1400" dirty="0"/>
          </a:p>
        </p:txBody>
      </p:sp>
      <p:sp>
        <p:nvSpPr>
          <p:cNvPr id="4" name="TextBox 3"/>
          <p:cNvSpPr txBox="1"/>
          <p:nvPr/>
        </p:nvSpPr>
        <p:spPr>
          <a:xfrm>
            <a:off x="2208628" y="3938954"/>
            <a:ext cx="5931535" cy="1200329"/>
          </a:xfrm>
          <a:prstGeom prst="rect">
            <a:avLst/>
          </a:prstGeom>
          <a:noFill/>
        </p:spPr>
        <p:txBody>
          <a:bodyPr wrap="square" rtlCol="0">
            <a:spAutoFit/>
          </a:bodyPr>
          <a:lstStyle/>
          <a:p>
            <a:r>
              <a:rPr lang="en-US" dirty="0" smtClean="0"/>
              <a:t>Young women will make their gender more masculine – why?</a:t>
            </a:r>
          </a:p>
          <a:p>
            <a:pPr marL="285750" indent="-285750" algn="r">
              <a:buFont typeface="Arial" panose="020B0604020202020204" pitchFamily="34" charset="0"/>
              <a:buChar char="•"/>
            </a:pPr>
            <a:r>
              <a:rPr lang="en-US" dirty="0"/>
              <a:t>d</a:t>
            </a:r>
            <a:r>
              <a:rPr lang="en-US" dirty="0" smtClean="0"/>
              <a:t>ark clothing </a:t>
            </a:r>
          </a:p>
          <a:p>
            <a:pPr marL="285750" indent="-285750" algn="r">
              <a:buFont typeface="Arial" panose="020B0604020202020204" pitchFamily="34" charset="0"/>
              <a:buChar char="•"/>
            </a:pPr>
            <a:r>
              <a:rPr lang="en-US" dirty="0"/>
              <a:t>m</a:t>
            </a:r>
            <a:r>
              <a:rPr lang="en-US" dirty="0" smtClean="0"/>
              <a:t>inimizing sexual attributes</a:t>
            </a:r>
          </a:p>
          <a:p>
            <a:pPr marL="285750" indent="-285750" algn="r">
              <a:buFont typeface="Arial" panose="020B0604020202020204" pitchFamily="34" charset="0"/>
              <a:buChar char="•"/>
            </a:pPr>
            <a:r>
              <a:rPr lang="en-US" dirty="0"/>
              <a:t>b</a:t>
            </a:r>
            <a:r>
              <a:rPr lang="en-US" dirty="0" smtClean="0"/>
              <a:t>ecoming ‘invisible?</a:t>
            </a:r>
            <a:endParaRPr lang="en-US" dirty="0"/>
          </a:p>
        </p:txBody>
      </p:sp>
      <p:pic>
        <p:nvPicPr>
          <p:cNvPr id="6148" name="Picture 4" descr="Pin on Gangster Chicks/Wome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85071" y="4421762"/>
            <a:ext cx="2311368" cy="228085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196439" y="5416062"/>
            <a:ext cx="7995561" cy="1754326"/>
          </a:xfrm>
          <a:prstGeom prst="rect">
            <a:avLst/>
          </a:prstGeom>
          <a:noFill/>
        </p:spPr>
        <p:txBody>
          <a:bodyPr wrap="square" rtlCol="0">
            <a:spAutoFit/>
          </a:bodyPr>
          <a:lstStyle/>
          <a:p>
            <a:r>
              <a:rPr lang="en-US" dirty="0" smtClean="0"/>
              <a:t>Women are victims of violence, both from within a gang and from reprisal attacks….</a:t>
            </a:r>
          </a:p>
          <a:p>
            <a:pPr marL="742950" lvl="1" indent="-285750" algn="r">
              <a:buFont typeface="Arial" panose="020B0604020202020204" pitchFamily="34" charset="0"/>
              <a:buChar char="•"/>
            </a:pPr>
            <a:r>
              <a:rPr lang="en-US" dirty="0" smtClean="0"/>
              <a:t>sexual assault</a:t>
            </a:r>
          </a:p>
          <a:p>
            <a:pPr marL="742950" lvl="1" indent="-285750" algn="r">
              <a:buFont typeface="Arial" panose="020B0604020202020204" pitchFamily="34" charset="0"/>
              <a:buChar char="•"/>
            </a:pPr>
            <a:r>
              <a:rPr lang="en-US" dirty="0"/>
              <a:t>a</a:t>
            </a:r>
            <a:r>
              <a:rPr lang="en-US" dirty="0" smtClean="0"/>
              <a:t>ssault</a:t>
            </a:r>
          </a:p>
          <a:p>
            <a:pPr marL="742950" lvl="1" indent="-285750" algn="r">
              <a:buFont typeface="Arial" panose="020B0604020202020204" pitchFamily="34" charset="0"/>
              <a:buChar char="•"/>
            </a:pPr>
            <a:r>
              <a:rPr lang="en-US" dirty="0"/>
              <a:t>t</a:t>
            </a:r>
            <a:r>
              <a:rPr lang="en-US" dirty="0" smtClean="0"/>
              <a:t>orture</a:t>
            </a:r>
          </a:p>
          <a:p>
            <a:pPr marL="742950" lvl="1" indent="-285750" algn="r">
              <a:buFont typeface="Arial" panose="020B0604020202020204" pitchFamily="34" charset="0"/>
              <a:buChar char="•"/>
            </a:pPr>
            <a:r>
              <a:rPr lang="en-US" dirty="0" smtClean="0"/>
              <a:t>murder </a:t>
            </a:r>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1792585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11684000" cy="6350000"/>
          </a:xfrm>
          <a:prstGeom prst="rect">
            <a:avLst/>
          </a:prstGeom>
        </p:spPr>
      </p:pic>
    </p:spTree>
    <p:extLst>
      <p:ext uri="{BB962C8B-B14F-4D97-AF65-F5344CB8AC3E}">
        <p14:creationId xmlns:p14="http://schemas.microsoft.com/office/powerpoint/2010/main" val="4103350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11684000" cy="6350000"/>
          </a:xfrm>
          <a:prstGeom prst="rect">
            <a:avLst/>
          </a:prstGeom>
        </p:spPr>
      </p:pic>
    </p:spTree>
    <p:extLst>
      <p:ext uri="{BB962C8B-B14F-4D97-AF65-F5344CB8AC3E}">
        <p14:creationId xmlns:p14="http://schemas.microsoft.com/office/powerpoint/2010/main" val="17978173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11684000" cy="6350000"/>
          </a:xfrm>
          <a:prstGeom prst="rect">
            <a:avLst/>
          </a:prstGeom>
        </p:spPr>
      </p:pic>
    </p:spTree>
    <p:extLst>
      <p:ext uri="{BB962C8B-B14F-4D97-AF65-F5344CB8AC3E}">
        <p14:creationId xmlns:p14="http://schemas.microsoft.com/office/powerpoint/2010/main" val="3628153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81353"/>
            <a:ext cx="12192000" cy="6463308"/>
          </a:xfrm>
          <a:prstGeom prst="rect">
            <a:avLst/>
          </a:prstGeom>
          <a:noFill/>
        </p:spPr>
        <p:txBody>
          <a:bodyPr wrap="square" rtlCol="0">
            <a:spAutoFit/>
          </a:bodyPr>
          <a:lstStyle/>
          <a:p>
            <a:r>
              <a:rPr lang="en-US" b="1" dirty="0" smtClean="0"/>
              <a:t>Gangs in British Columbia Intro</a:t>
            </a:r>
          </a:p>
          <a:p>
            <a:r>
              <a:rPr lang="en-US" b="1" dirty="0" smtClean="0"/>
              <a:t>				</a:t>
            </a:r>
            <a:endParaRPr lang="en-US" b="1" dirty="0"/>
          </a:p>
          <a:p>
            <a:r>
              <a:rPr lang="en-US" b="1" dirty="0" smtClean="0"/>
              <a:t>Defining ‘Gang?’</a:t>
            </a:r>
          </a:p>
          <a:p>
            <a:r>
              <a:rPr lang="en-US" b="1" dirty="0" err="1" smtClean="0"/>
              <a:t>Crim</a:t>
            </a:r>
            <a:r>
              <a:rPr lang="en-US" b="1" dirty="0" smtClean="0"/>
              <a:t> Code:</a:t>
            </a:r>
          </a:p>
          <a:p>
            <a:pPr marL="285750" indent="-285750">
              <a:buFont typeface="Arial" panose="020B0604020202020204" pitchFamily="34" charset="0"/>
              <a:buChar char="•"/>
            </a:pPr>
            <a:r>
              <a:rPr lang="en-US" b="1" dirty="0" smtClean="0"/>
              <a:t> </a:t>
            </a:r>
            <a:r>
              <a:rPr lang="en-US" dirty="0"/>
              <a:t>a group of three or more people with the main purpose of committing or facilitating serious offences for financial </a:t>
            </a:r>
            <a:r>
              <a:rPr lang="en-US" dirty="0" smtClean="0"/>
              <a:t>benefit</a:t>
            </a:r>
          </a:p>
          <a:p>
            <a:endParaRPr lang="en-US" b="1" dirty="0" smtClean="0"/>
          </a:p>
          <a:p>
            <a:r>
              <a:rPr lang="en-US" b="1" dirty="0"/>
              <a:t>	</a:t>
            </a:r>
            <a:r>
              <a:rPr lang="en-US" b="1" dirty="0" smtClean="0"/>
              <a:t>	              </a:t>
            </a:r>
            <a:r>
              <a:rPr lang="en-US" dirty="0" smtClean="0"/>
              <a:t>What factors might lead someone to join a ‘gang?’</a:t>
            </a:r>
          </a:p>
          <a:p>
            <a:r>
              <a:rPr lang="en-US" b="1" dirty="0" smtClean="0"/>
              <a:t>      </a:t>
            </a:r>
            <a:r>
              <a:rPr lang="en-US" dirty="0" smtClean="0"/>
              <a:t>Why is BC unique to other jurisdictions in North America re: gang culture?’</a:t>
            </a:r>
            <a:endParaRPr lang="en-US" b="1" dirty="0"/>
          </a:p>
          <a:p>
            <a:r>
              <a:rPr lang="en-US" b="1" dirty="0" smtClean="0"/>
              <a:t>			             </a:t>
            </a:r>
            <a:r>
              <a:rPr lang="en-US" dirty="0" smtClean="0"/>
              <a:t>How do we know someone is in a ‘gang?’</a:t>
            </a:r>
          </a:p>
          <a:p>
            <a:r>
              <a:rPr lang="en-US" dirty="0"/>
              <a:t>	 </a:t>
            </a:r>
            <a:r>
              <a:rPr lang="en-US" dirty="0" smtClean="0"/>
              <a:t>              What criminal organizations are active in British Columbia?</a:t>
            </a:r>
          </a:p>
          <a:p>
            <a:r>
              <a:rPr lang="en-US" dirty="0"/>
              <a:t>	</a:t>
            </a:r>
            <a:r>
              <a:rPr lang="en-US" dirty="0" smtClean="0"/>
              <a:t>   What illegal activities are gangs in BC involved in? Legitimate too?</a:t>
            </a:r>
          </a:p>
          <a:p>
            <a:endParaRPr lang="en-US" b="1" dirty="0" smtClean="0"/>
          </a:p>
          <a:p>
            <a:r>
              <a:rPr lang="en-US" b="1" dirty="0" smtClean="0"/>
              <a:t>Notorious Gangs of British Columbia</a:t>
            </a:r>
          </a:p>
          <a:p>
            <a:pPr marL="285750" indent="-285750">
              <a:buFont typeface="Arial" panose="020B0604020202020204" pitchFamily="34" charset="0"/>
              <a:buChar char="•"/>
            </a:pPr>
            <a:r>
              <a:rPr lang="en-US" dirty="0" smtClean="0"/>
              <a:t>Est. 120 gangs across British Columbia….many/most do not self-identify</a:t>
            </a:r>
          </a:p>
          <a:p>
            <a:pPr marL="285750" indent="-285750">
              <a:buFont typeface="Arial" panose="020B0604020202020204" pitchFamily="34" charset="0"/>
              <a:buChar char="•"/>
            </a:pPr>
            <a:r>
              <a:rPr lang="en-US" dirty="0" smtClean="0"/>
              <a:t>most well-known gangs are not always the most dangerous or most powerful</a:t>
            </a:r>
          </a:p>
          <a:p>
            <a:pPr marL="285750" indent="-285750">
              <a:buFont typeface="Arial" panose="020B0604020202020204" pitchFamily="34" charset="0"/>
              <a:buChar char="•"/>
            </a:pPr>
            <a:r>
              <a:rPr lang="en-US" dirty="0" smtClean="0"/>
              <a:t>membership can be ‘fluid,’ with various levels of gang affiliation…..gang members do collaborate (like Band Students and CSE)</a:t>
            </a:r>
          </a:p>
          <a:p>
            <a:pPr marL="285750" indent="-285750">
              <a:buFont typeface="Arial" panose="020B0604020202020204" pitchFamily="34" charset="0"/>
              <a:buChar char="•"/>
            </a:pPr>
            <a:r>
              <a:rPr lang="en-US" dirty="0"/>
              <a:t>s</a:t>
            </a:r>
            <a:r>
              <a:rPr lang="en-US" dirty="0" smtClean="0"/>
              <a:t>ome gangs are home-grown, while others are offshoots of international criminal organizations</a:t>
            </a:r>
          </a:p>
          <a:p>
            <a:pPr marL="285750" indent="-285750">
              <a:buFont typeface="Arial" panose="020B0604020202020204" pitchFamily="34" charset="0"/>
              <a:buChar char="•"/>
            </a:pPr>
            <a:r>
              <a:rPr lang="en-US" dirty="0" smtClean="0"/>
              <a:t>major areas of operation, predominantly connected to illicit drug trade across British Columbia</a:t>
            </a:r>
          </a:p>
          <a:p>
            <a:pPr marL="285750" indent="-285750">
              <a:buFont typeface="Arial" panose="020B0604020202020204" pitchFamily="34" charset="0"/>
              <a:buChar char="•"/>
            </a:pPr>
            <a:r>
              <a:rPr lang="en-US" dirty="0" smtClean="0"/>
              <a:t>many criminal organizations will operate legitimate businesses that are intended to facilitate criminal activities (nightclub?)</a:t>
            </a:r>
          </a:p>
          <a:p>
            <a:endParaRPr lang="en-US" dirty="0" smtClean="0"/>
          </a:p>
          <a:p>
            <a:r>
              <a:rPr lang="en-US" dirty="0" smtClean="0"/>
              <a:t>Tracking the rise in gang violence since 2016 </a:t>
            </a:r>
          </a:p>
          <a:p>
            <a:r>
              <a:rPr lang="en-US" dirty="0" smtClean="0"/>
              <a:t>				the response? – </a:t>
            </a:r>
            <a:r>
              <a:rPr lang="en-US" b="1" dirty="0" smtClean="0"/>
              <a:t>Combined Forces Special Enforcement Unit (CFSEU) established in 2018</a:t>
            </a:r>
          </a:p>
          <a:p>
            <a:endParaRPr lang="en-US" b="1" dirty="0" smtClean="0"/>
          </a:p>
        </p:txBody>
      </p:sp>
      <p:pic>
        <p:nvPicPr>
          <p:cNvPr id="1026" name="Picture 2" descr="https://i.cbc.ca/1.4632394.1524528430!/fileImage/httpImage/image.jpg_gen/derivatives/original_780/hells-angels-british-columbi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5366" y="1913427"/>
            <a:ext cx="4328160" cy="24359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55713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192000" cy="6863417"/>
          </a:xfrm>
          <a:prstGeom prst="rect">
            <a:avLst/>
          </a:prstGeom>
          <a:noFill/>
        </p:spPr>
        <p:txBody>
          <a:bodyPr wrap="square" rtlCol="0">
            <a:spAutoFit/>
          </a:bodyPr>
          <a:lstStyle/>
          <a:p>
            <a:r>
              <a:rPr lang="en-US" b="1" dirty="0" smtClean="0"/>
              <a:t>Hells Angels							Origins:</a:t>
            </a:r>
            <a:r>
              <a:rPr lang="en-US" dirty="0" smtClean="0"/>
              <a:t> California, 1940s (post WWII)</a:t>
            </a:r>
            <a:r>
              <a:rPr lang="en-US" b="1" dirty="0" smtClean="0"/>
              <a:t>		</a:t>
            </a:r>
          </a:p>
          <a:p>
            <a:pPr marL="742950" lvl="1" indent="-285750">
              <a:buFont typeface="Arial" panose="020B0604020202020204" pitchFamily="34" charset="0"/>
              <a:buChar char="•"/>
            </a:pPr>
            <a:r>
              <a:rPr lang="en-US" dirty="0" smtClean="0"/>
              <a:t>the </a:t>
            </a:r>
            <a:r>
              <a:rPr lang="en-US" b="1" dirty="0" smtClean="0"/>
              <a:t>one percenter motorcycle club</a:t>
            </a:r>
            <a:r>
              <a:rPr lang="en-US" dirty="0" smtClean="0"/>
              <a:t>…..an ‘outlaw’ biker club?</a:t>
            </a:r>
          </a:p>
          <a:p>
            <a:pPr marL="742950" lvl="1" indent="-285750">
              <a:buFont typeface="Arial" panose="020B0604020202020204" pitchFamily="34" charset="0"/>
              <a:buChar char="•"/>
            </a:pPr>
            <a:r>
              <a:rPr lang="en-US" dirty="0" smtClean="0"/>
              <a:t>an international criminal organization….more than 100 ‘charters’ spread over 29 nations</a:t>
            </a:r>
          </a:p>
          <a:p>
            <a:pPr marL="742950" lvl="1" indent="-285750">
              <a:buFont typeface="Arial" panose="020B0604020202020204" pitchFamily="34" charset="0"/>
              <a:buChar char="•"/>
            </a:pPr>
            <a:r>
              <a:rPr lang="en-US" dirty="0" smtClean="0"/>
              <a:t>In British Columbia - </a:t>
            </a:r>
            <a:r>
              <a:rPr lang="en-US" b="1" dirty="0" smtClean="0"/>
              <a:t>	some 10 chapters known to police (36 in Canada)	……likely the largest ‘gang’ in the nation</a:t>
            </a:r>
          </a:p>
          <a:p>
            <a:pPr marL="1200150" lvl="2" indent="-285750">
              <a:buFont typeface="Arial" panose="020B0604020202020204" pitchFamily="34" charset="0"/>
              <a:buChar char="•"/>
            </a:pPr>
            <a:r>
              <a:rPr lang="en-US" dirty="0" smtClean="0"/>
              <a:t>est. late 1970s (Vancouver) 	*splinter groups</a:t>
            </a:r>
          </a:p>
          <a:p>
            <a:pPr marL="1657350" lvl="3" indent="-285750">
              <a:buFont typeface="Arial" panose="020B0604020202020204" pitchFamily="34" charset="0"/>
              <a:buChar char="•"/>
            </a:pPr>
            <a:r>
              <a:rPr lang="en-US" sz="1400" dirty="0" smtClean="0"/>
              <a:t>Vancouver (1983)</a:t>
            </a:r>
          </a:p>
          <a:p>
            <a:pPr marL="1657350" lvl="3" indent="-285750">
              <a:buFont typeface="Arial" panose="020B0604020202020204" pitchFamily="34" charset="0"/>
              <a:buChar char="•"/>
            </a:pPr>
            <a:r>
              <a:rPr lang="en-US" sz="1400" dirty="0" smtClean="0"/>
              <a:t>White Rock (1983) – West Point* (2012)</a:t>
            </a:r>
          </a:p>
          <a:p>
            <a:pPr marL="1657350" lvl="3" indent="-285750">
              <a:buFont typeface="Arial" panose="020B0604020202020204" pitchFamily="34" charset="0"/>
              <a:buChar char="•"/>
            </a:pPr>
            <a:r>
              <a:rPr lang="en-US" sz="1400" dirty="0" smtClean="0">
                <a:hlinkClick r:id="rId2"/>
              </a:rPr>
              <a:t>Nanaimo</a:t>
            </a:r>
            <a:r>
              <a:rPr lang="en-US" sz="1400" dirty="0" smtClean="0"/>
              <a:t> (1983)</a:t>
            </a:r>
          </a:p>
          <a:p>
            <a:pPr marL="1657350" lvl="3" indent="-285750">
              <a:buFont typeface="Arial" panose="020B0604020202020204" pitchFamily="34" charset="0"/>
              <a:buChar char="•"/>
            </a:pPr>
            <a:r>
              <a:rPr lang="en-US" sz="1400" dirty="0" smtClean="0"/>
              <a:t>East End Vancouver (1983) – Nomads* (1998)</a:t>
            </a:r>
            <a:r>
              <a:rPr lang="en-US" sz="1400" b="1" dirty="0" smtClean="0"/>
              <a:t>	</a:t>
            </a:r>
          </a:p>
          <a:p>
            <a:pPr marL="1657350" lvl="3" indent="-285750">
              <a:buFont typeface="Arial" panose="020B0604020202020204" pitchFamily="34" charset="0"/>
              <a:buChar char="•"/>
            </a:pPr>
            <a:r>
              <a:rPr lang="en-US" sz="1400" dirty="0" smtClean="0"/>
              <a:t>Haney (1987) – </a:t>
            </a:r>
            <a:r>
              <a:rPr lang="en-US" sz="1400" dirty="0" err="1" smtClean="0"/>
              <a:t>Hardside</a:t>
            </a:r>
            <a:r>
              <a:rPr lang="en-US" sz="1400" dirty="0" smtClean="0"/>
              <a:t>* (2017)</a:t>
            </a:r>
          </a:p>
          <a:p>
            <a:pPr marL="1657350" lvl="3" indent="-285750">
              <a:buFont typeface="Arial" panose="020B0604020202020204" pitchFamily="34" charset="0"/>
              <a:buChar char="•"/>
            </a:pPr>
            <a:r>
              <a:rPr lang="en-US" sz="1400" dirty="0" smtClean="0"/>
              <a:t>Mission City (1999)</a:t>
            </a:r>
          </a:p>
          <a:p>
            <a:pPr marL="1657350" lvl="3" indent="-285750">
              <a:buFont typeface="Arial" panose="020B0604020202020204" pitchFamily="34" charset="0"/>
              <a:buChar char="•"/>
            </a:pPr>
            <a:r>
              <a:rPr lang="en-US" sz="1400" dirty="0" smtClean="0">
                <a:hlinkClick r:id="rId3"/>
              </a:rPr>
              <a:t>Kelowna</a:t>
            </a:r>
            <a:r>
              <a:rPr lang="en-US" sz="1400" dirty="0" smtClean="0"/>
              <a:t> (2007)</a:t>
            </a:r>
            <a:endParaRPr lang="en-US" sz="1400" dirty="0" smtClean="0"/>
          </a:p>
          <a:p>
            <a:pPr marL="1200150" lvl="2" indent="-285750">
              <a:buFont typeface="Arial" panose="020B0604020202020204" pitchFamily="34" charset="0"/>
              <a:buChar char="•"/>
            </a:pPr>
            <a:r>
              <a:rPr lang="en-US" dirty="0" smtClean="0"/>
              <a:t>each chapter maintains a President with veto powers</a:t>
            </a:r>
          </a:p>
          <a:p>
            <a:pPr marL="1200150" lvl="2" indent="-285750">
              <a:buFont typeface="Arial" panose="020B0604020202020204" pitchFamily="34" charset="0"/>
              <a:buChar char="•"/>
            </a:pPr>
            <a:r>
              <a:rPr lang="en-US" dirty="0"/>
              <a:t>a</a:t>
            </a:r>
            <a:r>
              <a:rPr lang="en-US" dirty="0" smtClean="0"/>
              <a:t> sergeant-at-arms is responsible for ‘discipline’</a:t>
            </a:r>
          </a:p>
          <a:p>
            <a:pPr marL="1200150" lvl="2" indent="-285750">
              <a:buFont typeface="Arial" panose="020B0604020202020204" pitchFamily="34" charset="0"/>
              <a:buChar char="•"/>
            </a:pPr>
            <a:r>
              <a:rPr lang="en-US" dirty="0" smtClean="0"/>
              <a:t>secretary-treasurer who manages finances</a:t>
            </a:r>
          </a:p>
          <a:p>
            <a:pPr marL="1200150" lvl="2" indent="-285750">
              <a:buFont typeface="Arial" panose="020B0604020202020204" pitchFamily="34" charset="0"/>
              <a:buChar char="•"/>
            </a:pPr>
            <a:r>
              <a:rPr lang="en-US" dirty="0" smtClean="0"/>
              <a:t>road captain who organizes ‘club runs’</a:t>
            </a:r>
          </a:p>
          <a:p>
            <a:pPr marL="742950" lvl="1" indent="-285750">
              <a:buFont typeface="Arial" panose="020B0604020202020204" pitchFamily="34" charset="0"/>
              <a:buChar char="•"/>
            </a:pPr>
            <a:r>
              <a:rPr lang="en-US" dirty="0" smtClean="0"/>
              <a:t>close relations with ‘traditional’ organized crime – social/ business ties</a:t>
            </a:r>
          </a:p>
          <a:p>
            <a:pPr marL="742950" lvl="1" indent="-285750">
              <a:buFont typeface="Arial" panose="020B0604020202020204" pitchFamily="34" charset="0"/>
              <a:buChar char="•"/>
            </a:pPr>
            <a:r>
              <a:rPr lang="en-US" dirty="0" smtClean="0"/>
              <a:t>not easy to become a full ‘patch’ member </a:t>
            </a:r>
          </a:p>
          <a:p>
            <a:pPr marL="1657350" lvl="3" indent="-285750">
              <a:buFont typeface="Arial" panose="020B0604020202020204" pitchFamily="34" charset="0"/>
              <a:buChar char="•"/>
            </a:pPr>
            <a:r>
              <a:rPr lang="en-US" dirty="0" smtClean="0"/>
              <a:t>motorcycle w/ driver’s license </a:t>
            </a:r>
          </a:p>
          <a:p>
            <a:pPr marL="1657350" lvl="3" indent="-285750">
              <a:buFont typeface="Arial" panose="020B0604020202020204" pitchFamily="34" charset="0"/>
              <a:buChar char="•"/>
            </a:pPr>
            <a:r>
              <a:rPr lang="en-US" dirty="0" smtClean="0"/>
              <a:t>sponsor – must have known for 5 years</a:t>
            </a:r>
          </a:p>
          <a:p>
            <a:pPr marL="1657350" lvl="3" indent="-285750">
              <a:buFont typeface="Arial" panose="020B0604020202020204" pitchFamily="34" charset="0"/>
              <a:buChar char="•"/>
            </a:pPr>
            <a:r>
              <a:rPr lang="en-US" dirty="0" smtClean="0"/>
              <a:t>two-year indoctrination</a:t>
            </a:r>
          </a:p>
          <a:p>
            <a:pPr marL="1657350" lvl="3" indent="-285750">
              <a:buFont typeface="Arial" panose="020B0604020202020204" pitchFamily="34" charset="0"/>
              <a:buChar char="•"/>
            </a:pPr>
            <a:r>
              <a:rPr lang="en-US" dirty="0" smtClean="0"/>
              <a:t>male only – cannot have applied for job as police officer</a:t>
            </a:r>
            <a:endParaRPr lang="en-US" dirty="0"/>
          </a:p>
          <a:p>
            <a:pPr marL="742950" lvl="1" indent="-285750">
              <a:buFont typeface="Arial" panose="020B0604020202020204" pitchFamily="34" charset="0"/>
              <a:buChar char="•"/>
            </a:pPr>
            <a:r>
              <a:rPr lang="en-US" dirty="0" smtClean="0"/>
              <a:t>full-patch members operate independently, but use ‘associates’ and </a:t>
            </a:r>
          </a:p>
          <a:p>
            <a:pPr lvl="1"/>
            <a:r>
              <a:rPr lang="en-US" dirty="0"/>
              <a:t> </a:t>
            </a:r>
            <a:r>
              <a:rPr lang="en-US" dirty="0" smtClean="0"/>
              <a:t>    non-members for criminal activity they are into…..</a:t>
            </a:r>
          </a:p>
          <a:p>
            <a:pPr lvl="1"/>
            <a:r>
              <a:rPr lang="en-US" dirty="0"/>
              <a:t>	</a:t>
            </a:r>
            <a:r>
              <a:rPr lang="en-US" dirty="0" smtClean="0"/>
              <a:t>	</a:t>
            </a:r>
            <a:r>
              <a:rPr lang="en-US" b="1" dirty="0" smtClean="0"/>
              <a:t>drug-trafficking, prostitution, money laundering….</a:t>
            </a:r>
          </a:p>
          <a:p>
            <a:pPr marL="742950" lvl="1" indent="-285750">
              <a:buFont typeface="Arial" panose="020B0604020202020204" pitchFamily="34" charset="0"/>
              <a:buChar char="•"/>
            </a:pPr>
            <a:r>
              <a:rPr lang="en-US" dirty="0" smtClean="0"/>
              <a:t>Women – HA use women to acquire intelligence regarding rivals, police</a:t>
            </a:r>
          </a:p>
        </p:txBody>
      </p:sp>
      <p:pic>
        <p:nvPicPr>
          <p:cNvPr id="2052" name="Picture 4" descr="Photos: Hells Angels attend Chad Wilson's funeral in Maple Ridge | The  Provinc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0776" y="1327903"/>
            <a:ext cx="4559103" cy="341932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470775" y="4679059"/>
            <a:ext cx="4559103" cy="1815882"/>
          </a:xfrm>
          <a:prstGeom prst="rect">
            <a:avLst/>
          </a:prstGeom>
          <a:noFill/>
        </p:spPr>
        <p:txBody>
          <a:bodyPr wrap="square" rtlCol="0">
            <a:spAutoFit/>
          </a:bodyPr>
          <a:lstStyle/>
          <a:p>
            <a:r>
              <a:rPr lang="en-US" sz="1400" dirty="0"/>
              <a:t>About 250 members of the Hells Angels motorcycle club from BC and across Canada, including members of affiliated support clubs, attended the funeral for slain HA </a:t>
            </a:r>
            <a:r>
              <a:rPr lang="en-US" sz="1400" dirty="0" err="1"/>
              <a:t>Hardside</a:t>
            </a:r>
            <a:r>
              <a:rPr lang="en-US" sz="1400" dirty="0"/>
              <a:t> chapter member Chad Wilson, at the Maple Ridge Alliance Church in Maple Ridge, BC Saturday, December 15, 2018. Wilson was found murdered under the Golden Ears bridge November 18, 2018. There was a heavy police presence at the church during the service.</a:t>
            </a:r>
          </a:p>
        </p:txBody>
      </p:sp>
    </p:spTree>
    <p:extLst>
      <p:ext uri="{BB962C8B-B14F-4D97-AF65-F5344CB8AC3E}">
        <p14:creationId xmlns:p14="http://schemas.microsoft.com/office/powerpoint/2010/main" val="2357212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96948"/>
            <a:ext cx="12192000" cy="7017306"/>
          </a:xfrm>
          <a:prstGeom prst="rect">
            <a:avLst/>
          </a:prstGeom>
          <a:noFill/>
        </p:spPr>
        <p:txBody>
          <a:bodyPr wrap="square" rtlCol="0">
            <a:spAutoFit/>
          </a:bodyPr>
          <a:lstStyle/>
          <a:p>
            <a:r>
              <a:rPr lang="en-US" b="1" dirty="0" smtClean="0"/>
              <a:t>Red Scorpions</a:t>
            </a:r>
          </a:p>
          <a:p>
            <a:pPr marL="742950" lvl="1" indent="-285750">
              <a:buFont typeface="Arial" panose="020B0604020202020204" pitchFamily="34" charset="0"/>
              <a:buChar char="•"/>
            </a:pPr>
            <a:r>
              <a:rPr lang="en-US" dirty="0" smtClean="0"/>
              <a:t>Est. 2005</a:t>
            </a:r>
          </a:p>
          <a:p>
            <a:pPr marL="742950" lvl="1" indent="-285750">
              <a:buFont typeface="Arial" panose="020B0604020202020204" pitchFamily="34" charset="0"/>
              <a:buChar char="•"/>
            </a:pPr>
            <a:r>
              <a:rPr lang="en-US" dirty="0" smtClean="0"/>
              <a:t>formed after meeting of founders in a youth detention </a:t>
            </a:r>
            <a:r>
              <a:rPr lang="en-US" dirty="0" err="1" smtClean="0"/>
              <a:t>centre</a:t>
            </a:r>
            <a:r>
              <a:rPr lang="en-US" dirty="0" smtClean="0"/>
              <a:t> (BC)</a:t>
            </a:r>
          </a:p>
          <a:p>
            <a:pPr marL="742950" lvl="1" indent="-285750">
              <a:buFont typeface="Arial" panose="020B0604020202020204" pitchFamily="34" charset="0"/>
              <a:buChar char="•"/>
            </a:pPr>
            <a:r>
              <a:rPr lang="en-US" dirty="0" smtClean="0"/>
              <a:t>multi-ethnic backgrounds – race secondary to loyalty and respect</a:t>
            </a:r>
          </a:p>
          <a:p>
            <a:pPr marL="742950" lvl="1" indent="-285750">
              <a:buFont typeface="Arial" panose="020B0604020202020204" pitchFamily="34" charset="0"/>
              <a:buChar char="•"/>
            </a:pPr>
            <a:r>
              <a:rPr lang="en-US" dirty="0" smtClean="0"/>
              <a:t>identified by ‘RS’ tattoos on arms and necks; skull tattoos = killings</a:t>
            </a:r>
          </a:p>
          <a:p>
            <a:pPr marL="742950" lvl="1" indent="-285750">
              <a:buFont typeface="Arial" panose="020B0604020202020204" pitchFamily="34" charset="0"/>
              <a:buChar char="•"/>
            </a:pPr>
            <a:endParaRPr lang="en-US" dirty="0"/>
          </a:p>
          <a:p>
            <a:pPr lvl="1"/>
            <a:r>
              <a:rPr lang="en-US" dirty="0" smtClean="0"/>
              <a:t>‘Dial-a-Dope Lines’ – that is, drug-trafficking in suburbs of Vancouver</a:t>
            </a:r>
          </a:p>
          <a:p>
            <a:pPr lvl="1"/>
            <a:endParaRPr lang="en-US" dirty="0"/>
          </a:p>
          <a:p>
            <a:pPr lvl="1"/>
            <a:r>
              <a:rPr lang="en-US" b="1" dirty="0" smtClean="0">
                <a:hlinkClick r:id="rId2"/>
              </a:rPr>
              <a:t>Bacon Bros.</a:t>
            </a:r>
            <a:r>
              <a:rPr lang="en-US" b="1" dirty="0" smtClean="0"/>
              <a:t>				</a:t>
            </a:r>
            <a:r>
              <a:rPr lang="en-US" dirty="0" smtClean="0"/>
              <a:t>‘completely fearless’</a:t>
            </a:r>
          </a:p>
          <a:p>
            <a:pPr marL="742950" lvl="1" indent="-285750">
              <a:buFont typeface="Arial" panose="020B0604020202020204" pitchFamily="34" charset="0"/>
              <a:buChar char="•"/>
            </a:pPr>
            <a:r>
              <a:rPr lang="en-US" dirty="0" smtClean="0"/>
              <a:t>middle-class background; Abbotsford, BC</a:t>
            </a:r>
          </a:p>
          <a:p>
            <a:pPr marL="742950" lvl="1" indent="-285750">
              <a:buFont typeface="Arial" panose="020B0604020202020204" pitchFamily="34" charset="0"/>
              <a:buChar char="•"/>
            </a:pPr>
            <a:r>
              <a:rPr lang="en-US" dirty="0" smtClean="0"/>
              <a:t>merge, align with Red Scorpions to compete against Hells Angels (c.  </a:t>
            </a:r>
          </a:p>
          <a:p>
            <a:pPr marL="742950" lvl="1" indent="-285750">
              <a:buFont typeface="Arial" panose="020B0604020202020204" pitchFamily="34" charset="0"/>
              <a:buChar char="•"/>
            </a:pPr>
            <a:r>
              <a:rPr lang="en-US" dirty="0" smtClean="0"/>
              <a:t>had been associates of United Nations gang, then rivals….</a:t>
            </a:r>
          </a:p>
          <a:p>
            <a:pPr marL="742950" lvl="1" indent="-285750">
              <a:buFont typeface="Arial" panose="020B0604020202020204" pitchFamily="34" charset="0"/>
              <a:buChar char="•"/>
            </a:pPr>
            <a:r>
              <a:rPr lang="en-US" dirty="0" smtClean="0"/>
              <a:t>linked to some of the bloodiest shootings in lower mainland….</a:t>
            </a:r>
            <a:endParaRPr lang="en-US" dirty="0" smtClean="0"/>
          </a:p>
          <a:p>
            <a:pPr lvl="1"/>
            <a:endParaRPr lang="en-US" dirty="0"/>
          </a:p>
          <a:p>
            <a:pPr lvl="1"/>
            <a:r>
              <a:rPr lang="en-US" b="1" dirty="0" smtClean="0"/>
              <a:t>Surrey Six Gangland Murders</a:t>
            </a:r>
            <a:r>
              <a:rPr lang="en-US" dirty="0" smtClean="0"/>
              <a:t> – October 19, 2007</a:t>
            </a:r>
          </a:p>
          <a:p>
            <a:pPr marL="742950" lvl="1" indent="-285750">
              <a:buFont typeface="Arial" panose="020B0604020202020204" pitchFamily="34" charset="0"/>
              <a:buChar char="•"/>
            </a:pPr>
            <a:r>
              <a:rPr lang="en-US" dirty="0" smtClean="0"/>
              <a:t>Jamie Bacon, (23), angry at Corey Lal, (22), for selling drugs on </a:t>
            </a:r>
          </a:p>
          <a:p>
            <a:pPr lvl="1"/>
            <a:r>
              <a:rPr lang="en-US" dirty="0"/>
              <a:t> </a:t>
            </a:r>
            <a:r>
              <a:rPr lang="en-US" dirty="0" smtClean="0"/>
              <a:t>    Scorpion turf and refusing to pay a $100 000 ‘tax’ for doing so….</a:t>
            </a:r>
          </a:p>
          <a:p>
            <a:pPr marL="742950" lvl="1" indent="-285750">
              <a:buFont typeface="Arial" panose="020B0604020202020204" pitchFamily="34" charset="0"/>
              <a:buChar char="•"/>
            </a:pPr>
            <a:r>
              <a:rPr lang="en-US" dirty="0" smtClean="0"/>
              <a:t>Bacon sent a hit squad to kill Lal……spun out of control</a:t>
            </a:r>
          </a:p>
          <a:p>
            <a:pPr marL="742950" lvl="1" indent="-285750">
              <a:buFont typeface="Arial" panose="020B0604020202020204" pitchFamily="34" charset="0"/>
              <a:buChar char="•"/>
            </a:pPr>
            <a:r>
              <a:rPr lang="en-US" dirty="0" smtClean="0"/>
              <a:t>hit squad kills innocents and associates of Lal….</a:t>
            </a:r>
          </a:p>
          <a:p>
            <a:pPr marL="3943350" lvl="8" indent="-285750">
              <a:buFont typeface="Arial" panose="020B0604020202020204" pitchFamily="34" charset="0"/>
              <a:buChar char="•"/>
            </a:pPr>
            <a:r>
              <a:rPr lang="en-US" dirty="0" smtClean="0">
                <a:hlinkClick r:id="rId3"/>
              </a:rPr>
              <a:t>BC’s worst gangland slaughter?</a:t>
            </a:r>
            <a:endParaRPr lang="en-US" dirty="0" smtClean="0"/>
          </a:p>
          <a:p>
            <a:pPr marL="742950" lvl="1" indent="-285750">
              <a:buFont typeface="Arial" panose="020B0604020202020204" pitchFamily="34" charset="0"/>
              <a:buChar char="•"/>
            </a:pPr>
            <a:r>
              <a:rPr lang="en-US" dirty="0" smtClean="0"/>
              <a:t>Bacon, in 2020, receives 18 year sentence for ‘conspiracy’ to commit</a:t>
            </a:r>
          </a:p>
          <a:p>
            <a:pPr lvl="1"/>
            <a:r>
              <a:rPr lang="en-US" dirty="0"/>
              <a:t> </a:t>
            </a:r>
            <a:r>
              <a:rPr lang="en-US" dirty="0" smtClean="0"/>
              <a:t>    murder, minus more than 12 years credit for his time in pretrial custody</a:t>
            </a:r>
          </a:p>
          <a:p>
            <a:pPr lvl="1"/>
            <a:endParaRPr lang="en-US" b="1" dirty="0" smtClean="0"/>
          </a:p>
          <a:p>
            <a:pPr lvl="1"/>
            <a:r>
              <a:rPr lang="en-US" b="1" dirty="0" smtClean="0"/>
              <a:t>It would appear the Red Scorpions are ‘out of it’ in terms of BC’s gang hierarchy……or are they?</a:t>
            </a:r>
          </a:p>
          <a:p>
            <a:pPr lvl="1"/>
            <a:r>
              <a:rPr lang="en-US" dirty="0" smtClean="0"/>
              <a:t> </a:t>
            </a:r>
            <a:endParaRPr lang="en-US" dirty="0"/>
          </a:p>
        </p:txBody>
      </p:sp>
      <p:pic>
        <p:nvPicPr>
          <p:cNvPr id="3074" name="Picture 2" descr="Red Scorpion gang member arrested in Langley | CTV New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3489" y="381614"/>
            <a:ext cx="4476750" cy="25146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2 Alleged Gang Members Charged In B.C.'s Turf War Conspiracy To Murder The Bacon  Brother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03489" y="3274594"/>
            <a:ext cx="4417475" cy="249417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203489" y="2896214"/>
            <a:ext cx="4476750" cy="369332"/>
          </a:xfrm>
          <a:prstGeom prst="rect">
            <a:avLst/>
          </a:prstGeom>
          <a:noFill/>
        </p:spPr>
        <p:txBody>
          <a:bodyPr wrap="square" rtlCol="0">
            <a:spAutoFit/>
          </a:bodyPr>
          <a:lstStyle/>
          <a:p>
            <a:pPr algn="r"/>
            <a:r>
              <a:rPr lang="en-US" dirty="0" smtClean="0"/>
              <a:t>Red Scorpion Insignia </a:t>
            </a:r>
            <a:endParaRPr lang="en-US" dirty="0"/>
          </a:p>
        </p:txBody>
      </p:sp>
      <p:sp>
        <p:nvSpPr>
          <p:cNvPr id="5" name="TextBox 4"/>
          <p:cNvSpPr txBox="1"/>
          <p:nvPr/>
        </p:nvSpPr>
        <p:spPr>
          <a:xfrm>
            <a:off x="7385514" y="5768768"/>
            <a:ext cx="4779181" cy="830997"/>
          </a:xfrm>
          <a:prstGeom prst="rect">
            <a:avLst/>
          </a:prstGeom>
          <a:noFill/>
        </p:spPr>
        <p:txBody>
          <a:bodyPr wrap="square" rtlCol="0">
            <a:spAutoFit/>
          </a:bodyPr>
          <a:lstStyle/>
          <a:p>
            <a:r>
              <a:rPr lang="en-US" sz="1200" b="1" dirty="0" smtClean="0"/>
              <a:t>Bacon Brothers</a:t>
            </a:r>
          </a:p>
          <a:p>
            <a:r>
              <a:rPr lang="en-US" sz="1200" dirty="0" smtClean="0"/>
              <a:t>Jonathan (far left) – </a:t>
            </a:r>
            <a:r>
              <a:rPr lang="en-US" sz="1200" dirty="0" smtClean="0">
                <a:hlinkClick r:id="rId6"/>
              </a:rPr>
              <a:t>shot, killed 2011 in Kelowna</a:t>
            </a:r>
            <a:endParaRPr lang="en-US" sz="1200" dirty="0" smtClean="0"/>
          </a:p>
          <a:p>
            <a:r>
              <a:rPr lang="en-US" sz="1200" dirty="0" smtClean="0"/>
              <a:t>Jamie (middle) – incarcerated, serving time for Surrey Six Murders</a:t>
            </a:r>
          </a:p>
          <a:p>
            <a:r>
              <a:rPr lang="en-US" sz="1200" dirty="0" smtClean="0"/>
              <a:t>Jarrod (second left) – incarcerated, sentence extended for violating parole</a:t>
            </a:r>
            <a:endParaRPr lang="en-US" sz="1200" dirty="0"/>
          </a:p>
        </p:txBody>
      </p:sp>
    </p:spTree>
    <p:extLst>
      <p:ext uri="{BB962C8B-B14F-4D97-AF65-F5344CB8AC3E}">
        <p14:creationId xmlns:p14="http://schemas.microsoft.com/office/powerpoint/2010/main" val="4974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82881"/>
            <a:ext cx="12192000" cy="6186309"/>
          </a:xfrm>
          <a:prstGeom prst="rect">
            <a:avLst/>
          </a:prstGeom>
          <a:noFill/>
        </p:spPr>
        <p:txBody>
          <a:bodyPr wrap="square" rtlCol="0">
            <a:spAutoFit/>
          </a:bodyPr>
          <a:lstStyle/>
          <a:p>
            <a:r>
              <a:rPr lang="en-US" b="1" dirty="0" smtClean="0"/>
              <a:t>United Nations Gang						aka – Global United Nations Syndicate (GUNS)</a:t>
            </a:r>
          </a:p>
          <a:p>
            <a:pPr marL="742950" lvl="1" indent="-285750">
              <a:buFont typeface="Arial" panose="020B0604020202020204" pitchFamily="34" charset="0"/>
              <a:buChar char="•"/>
            </a:pPr>
            <a:r>
              <a:rPr lang="en-US" dirty="0" smtClean="0"/>
              <a:t>Est. in Vancouver circa 1990s</a:t>
            </a:r>
          </a:p>
          <a:p>
            <a:pPr marL="742950" lvl="1" indent="-285750">
              <a:buFont typeface="Arial" panose="020B0604020202020204" pitchFamily="34" charset="0"/>
              <a:buChar char="•"/>
            </a:pPr>
            <a:r>
              <a:rPr lang="en-US" dirty="0"/>
              <a:t>t</a:t>
            </a:r>
            <a:r>
              <a:rPr lang="en-US" dirty="0" smtClean="0"/>
              <a:t>erritory – across Canada and into the United States</a:t>
            </a:r>
          </a:p>
          <a:p>
            <a:pPr marL="742950" lvl="1" indent="-285750">
              <a:buFont typeface="Arial" panose="020B0604020202020204" pitchFamily="34" charset="0"/>
              <a:buChar char="•"/>
            </a:pPr>
            <a:r>
              <a:rPr lang="en-US" dirty="0" smtClean="0"/>
              <a:t>founded by Clay </a:t>
            </a:r>
            <a:r>
              <a:rPr lang="en-US" dirty="0" err="1" smtClean="0"/>
              <a:t>Roueche</a:t>
            </a:r>
            <a:r>
              <a:rPr lang="en-US" dirty="0" smtClean="0"/>
              <a:t> (white-Canadian), but surrounded himself with Vietnamese and Lao-Canadians</a:t>
            </a:r>
          </a:p>
          <a:p>
            <a:pPr marL="742950" lvl="1" indent="-285750">
              <a:buFont typeface="Arial" panose="020B0604020202020204" pitchFamily="34" charset="0"/>
              <a:buChar char="•"/>
            </a:pPr>
            <a:r>
              <a:rPr lang="en-US" dirty="0" err="1" smtClean="0"/>
              <a:t>Roueche</a:t>
            </a:r>
            <a:r>
              <a:rPr lang="en-US" dirty="0" smtClean="0"/>
              <a:t> borrowed much from Asian cultures for his gang…..</a:t>
            </a:r>
            <a:endParaRPr lang="en-US" dirty="0"/>
          </a:p>
          <a:p>
            <a:pPr marL="1657350" lvl="3" indent="-285750">
              <a:buFont typeface="Arial" panose="020B0604020202020204" pitchFamily="34" charset="0"/>
              <a:buChar char="•"/>
            </a:pPr>
            <a:r>
              <a:rPr lang="en-US" dirty="0"/>
              <a:t>t</a:t>
            </a:r>
            <a:r>
              <a:rPr lang="en-US" dirty="0" smtClean="0"/>
              <a:t>attoos – Chinese calligraphy</a:t>
            </a:r>
          </a:p>
          <a:p>
            <a:pPr marL="1657350" lvl="3" indent="-285750">
              <a:buFont typeface="Arial" panose="020B0604020202020204" pitchFamily="34" charset="0"/>
              <a:buChar char="•"/>
            </a:pPr>
            <a:r>
              <a:rPr lang="en-US" b="1" i="1" dirty="0" smtClean="0"/>
              <a:t>Bushido – </a:t>
            </a:r>
            <a:r>
              <a:rPr lang="en-US" b="1" dirty="0" smtClean="0"/>
              <a:t>the way of the warrior?</a:t>
            </a:r>
            <a:endParaRPr lang="en-US" dirty="0" smtClean="0"/>
          </a:p>
          <a:p>
            <a:pPr marL="1657350" lvl="3" indent="-285750">
              <a:buFont typeface="Arial" panose="020B0604020202020204" pitchFamily="34" charset="0"/>
              <a:buChar char="•"/>
            </a:pPr>
            <a:r>
              <a:rPr lang="en-US" dirty="0" smtClean="0"/>
              <a:t>mixed-martial arts training</a:t>
            </a:r>
          </a:p>
          <a:p>
            <a:pPr marL="1657350" lvl="3" indent="-285750">
              <a:buFont typeface="Arial" panose="020B0604020202020204" pitchFamily="34" charset="0"/>
              <a:buChar char="•"/>
            </a:pPr>
            <a:r>
              <a:rPr lang="en-US" dirty="0" smtClean="0"/>
              <a:t>Initiation similar to Chinese Triads</a:t>
            </a:r>
          </a:p>
          <a:p>
            <a:pPr marL="742950" lvl="1" indent="-285750">
              <a:buFont typeface="Arial" panose="020B0604020202020204" pitchFamily="34" charset="0"/>
              <a:buChar char="•"/>
            </a:pPr>
            <a:r>
              <a:rPr lang="en-US" dirty="0" smtClean="0"/>
              <a:t>‘cloaked’ themselves by wearing high end expensive and luxury brands</a:t>
            </a:r>
          </a:p>
          <a:p>
            <a:pPr marL="742950" lvl="1" indent="-285750">
              <a:buFont typeface="Arial" panose="020B0604020202020204" pitchFamily="34" charset="0"/>
              <a:buChar char="•"/>
            </a:pPr>
            <a:endParaRPr lang="en-US" dirty="0"/>
          </a:p>
          <a:p>
            <a:pPr lvl="1"/>
            <a:r>
              <a:rPr lang="en-US" u="sng" dirty="0" smtClean="0"/>
              <a:t>Hierarchy</a:t>
            </a:r>
          </a:p>
          <a:p>
            <a:pPr marL="742950" lvl="1" indent="-285750">
              <a:buFont typeface="Arial" panose="020B0604020202020204" pitchFamily="34" charset="0"/>
              <a:buChar char="•"/>
            </a:pPr>
            <a:r>
              <a:rPr lang="en-US" dirty="0"/>
              <a:t>e</a:t>
            </a:r>
            <a:r>
              <a:rPr lang="en-US" dirty="0" smtClean="0"/>
              <a:t>xpansion lads to structure – similar to military ranks</a:t>
            </a:r>
          </a:p>
          <a:p>
            <a:pPr marL="742950" lvl="1" indent="-285750">
              <a:buFont typeface="Arial" panose="020B0604020202020204" pitchFamily="34" charset="0"/>
              <a:buChar char="•"/>
            </a:pPr>
            <a:r>
              <a:rPr lang="en-US" dirty="0" smtClean="0"/>
              <a:t>each prov. Had a ‘commander’ who appointed ‘generals’ to a city</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smtClean="0"/>
              <a:t>Involved in arms trafficking, drug-trafficking (go hand in hand, actually…), money laundering, illegal immigration, etc….</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smtClean="0"/>
              <a:t>a significant rival to Red Scorpions – much of the gangland violence of the late 2000s (2008-10) attributed to them</a:t>
            </a:r>
          </a:p>
          <a:p>
            <a:pPr marL="742950" lvl="1" indent="-285750">
              <a:buFont typeface="Arial" panose="020B0604020202020204" pitchFamily="34" charset="0"/>
              <a:buChar char="•"/>
            </a:pPr>
            <a:r>
              <a:rPr lang="en-US" dirty="0" err="1" smtClean="0"/>
              <a:t>Roueche</a:t>
            </a:r>
            <a:r>
              <a:rPr lang="en-US" dirty="0" smtClean="0"/>
              <a:t>, arrested in US for trafficking cocaine (2008) – incarcerated in Seattle detention </a:t>
            </a:r>
            <a:r>
              <a:rPr lang="en-US" dirty="0" err="1" smtClean="0"/>
              <a:t>centre</a:t>
            </a:r>
            <a:endParaRPr lang="en-US" dirty="0"/>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dirty="0"/>
              <a:t>c</a:t>
            </a:r>
            <a:r>
              <a:rPr lang="en-US" dirty="0" smtClean="0"/>
              <a:t>urrently – many of the original members in prison, deported or disappeared….some members continue, but marginalized relative to its notoriety in the mid 2000s….</a:t>
            </a:r>
          </a:p>
        </p:txBody>
      </p:sp>
      <p:pic>
        <p:nvPicPr>
          <p:cNvPr id="4100" name="Picture 4" descr="UN gangster to serve 4 years of 12-year sentence | CBC New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1724" y="1322362"/>
            <a:ext cx="4627428" cy="2601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4558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26609"/>
            <a:ext cx="12192000" cy="7571303"/>
          </a:xfrm>
          <a:prstGeom prst="rect">
            <a:avLst/>
          </a:prstGeom>
          <a:noFill/>
        </p:spPr>
        <p:txBody>
          <a:bodyPr wrap="square" rtlCol="0">
            <a:spAutoFit/>
          </a:bodyPr>
          <a:lstStyle/>
          <a:p>
            <a:r>
              <a:rPr lang="en-US" b="1" dirty="0" smtClean="0"/>
              <a:t>Brothers Keepers</a:t>
            </a:r>
          </a:p>
          <a:p>
            <a:pPr marL="742950" lvl="1" indent="-285750">
              <a:buFont typeface="Arial" panose="020B0604020202020204" pitchFamily="34" charset="0"/>
              <a:buChar char="•"/>
            </a:pPr>
            <a:r>
              <a:rPr lang="en-US" dirty="0" smtClean="0"/>
              <a:t>Est. 2010’s (2017?)</a:t>
            </a:r>
          </a:p>
          <a:p>
            <a:pPr marL="742950" lvl="1" indent="-285750">
              <a:buFont typeface="Arial" panose="020B0604020202020204" pitchFamily="34" charset="0"/>
              <a:buChar char="•"/>
            </a:pPr>
            <a:r>
              <a:rPr lang="en-US" dirty="0" smtClean="0"/>
              <a:t>Indo-Canadian origins		……..in the early 2000s, similar styled – </a:t>
            </a:r>
            <a:r>
              <a:rPr lang="en-US" b="1" dirty="0" smtClean="0"/>
              <a:t>‘Independent Soldiers’ Gang</a:t>
            </a:r>
          </a:p>
          <a:p>
            <a:pPr marL="742950" lvl="1" indent="-285750">
              <a:buFont typeface="Arial" panose="020B0604020202020204" pitchFamily="34" charset="0"/>
              <a:buChar char="•"/>
            </a:pPr>
            <a:r>
              <a:rPr lang="en-US" dirty="0" smtClean="0"/>
              <a:t>former alliance with Red Scorpions and its membership</a:t>
            </a:r>
          </a:p>
          <a:p>
            <a:pPr marL="742950" lvl="1" indent="-285750">
              <a:buFont typeface="Arial" panose="020B0604020202020204" pitchFamily="34" charset="0"/>
              <a:buChar char="•"/>
            </a:pPr>
            <a:r>
              <a:rPr lang="en-US" dirty="0" smtClean="0"/>
              <a:t>12 ‘Executive’ members	……some 200 criminal associations</a:t>
            </a:r>
          </a:p>
          <a:p>
            <a:pPr marL="742950" lvl="1" indent="-285750">
              <a:buFont typeface="Arial" panose="020B0604020202020204" pitchFamily="34" charset="0"/>
              <a:buChar char="•"/>
            </a:pPr>
            <a:endParaRPr lang="en-US" dirty="0"/>
          </a:p>
          <a:p>
            <a:pPr lvl="1"/>
            <a:r>
              <a:rPr lang="en-US" u="sng" dirty="0" smtClean="0"/>
              <a:t>Activities</a:t>
            </a:r>
          </a:p>
          <a:p>
            <a:pPr marL="1200150" lvl="2" indent="-285750">
              <a:buFont typeface="Arial" panose="020B0604020202020204" pitchFamily="34" charset="0"/>
              <a:buChar char="•"/>
            </a:pPr>
            <a:r>
              <a:rPr lang="en-US" dirty="0" smtClean="0"/>
              <a:t>drug-trafficking; heroin, in particular….</a:t>
            </a:r>
          </a:p>
          <a:p>
            <a:pPr marL="2114550" lvl="4" indent="-285750">
              <a:buFont typeface="Arial" panose="020B0604020202020204" pitchFamily="34" charset="0"/>
              <a:buChar char="•"/>
            </a:pPr>
            <a:r>
              <a:rPr lang="en-US" dirty="0"/>
              <a:t>u</a:t>
            </a:r>
            <a:r>
              <a:rPr lang="en-US" dirty="0" smtClean="0"/>
              <a:t>tilizing family connections in Punjab to  </a:t>
            </a:r>
            <a:r>
              <a:rPr lang="en-US" dirty="0" err="1" smtClean="0"/>
              <a:t>traffick</a:t>
            </a:r>
            <a:endParaRPr lang="en-US" dirty="0" smtClean="0"/>
          </a:p>
          <a:p>
            <a:pPr lvl="4"/>
            <a:r>
              <a:rPr lang="en-US" dirty="0"/>
              <a:t> </a:t>
            </a:r>
            <a:r>
              <a:rPr lang="en-US" dirty="0" smtClean="0"/>
              <a:t>    from Afghanistan, Pakistan and Iran….</a:t>
            </a:r>
          </a:p>
          <a:p>
            <a:pPr marL="1200150" lvl="2" indent="-285750">
              <a:buFont typeface="Arial" panose="020B0604020202020204" pitchFamily="34" charset="0"/>
              <a:buChar char="•"/>
            </a:pPr>
            <a:r>
              <a:rPr lang="en-US" dirty="0" smtClean="0"/>
              <a:t>extortion, kidnapping, money laundering, contract killings….</a:t>
            </a:r>
          </a:p>
          <a:p>
            <a:pPr marL="1200150" lvl="2" indent="-285750">
              <a:buFont typeface="Arial" panose="020B0604020202020204" pitchFamily="34" charset="0"/>
              <a:buChar char="•"/>
            </a:pPr>
            <a:r>
              <a:rPr lang="en-US" dirty="0" smtClean="0"/>
              <a:t>smuggling – connections w/ Mexican drug cartels – cocaine &amp; hashish</a:t>
            </a:r>
          </a:p>
          <a:p>
            <a:pPr lvl="2"/>
            <a:r>
              <a:rPr lang="en-US" dirty="0" smtClean="0"/>
              <a:t>	</a:t>
            </a:r>
            <a:r>
              <a:rPr lang="en-US" dirty="0" smtClean="0">
                <a:hlinkClick r:id="rId2"/>
              </a:rPr>
              <a:t>Rap Music to threaten enemies…..</a:t>
            </a:r>
            <a:endParaRPr lang="en-US" dirty="0"/>
          </a:p>
          <a:p>
            <a:pPr lvl="1"/>
            <a:r>
              <a:rPr lang="en-US" dirty="0" smtClean="0"/>
              <a:t>Expansion efforts to interior of BC, </a:t>
            </a:r>
            <a:r>
              <a:rPr lang="en-US" dirty="0" err="1" smtClean="0"/>
              <a:t>Vanc</a:t>
            </a:r>
            <a:r>
              <a:rPr lang="en-US" dirty="0" smtClean="0"/>
              <a:t>. Island, Alberta, Ontario….</a:t>
            </a:r>
          </a:p>
          <a:p>
            <a:endParaRPr lang="en-US" dirty="0"/>
          </a:p>
          <a:p>
            <a:r>
              <a:rPr lang="en-US" dirty="0" smtClean="0">
                <a:hlinkClick r:id="rId3"/>
              </a:rPr>
              <a:t>Combined Forces Special Unit of BC (CFSEU)</a:t>
            </a:r>
            <a:endParaRPr lang="en-US" dirty="0" smtClean="0"/>
          </a:p>
          <a:p>
            <a:pPr marL="742950" lvl="1" indent="-285750">
              <a:buFont typeface="Arial" panose="020B0604020202020204" pitchFamily="34" charset="0"/>
              <a:buChar char="•"/>
            </a:pPr>
            <a:r>
              <a:rPr lang="en-US" dirty="0" smtClean="0"/>
              <a:t>Est. 2009 (in response to gangland wars b/w Red Scorpions and UN Gang)</a:t>
            </a:r>
          </a:p>
          <a:p>
            <a:pPr marL="742950" lvl="1" indent="-285750">
              <a:buFont typeface="Arial" panose="020B0604020202020204" pitchFamily="34" charset="0"/>
              <a:buChar char="•"/>
            </a:pPr>
            <a:r>
              <a:rPr lang="en-US" dirty="0" smtClean="0"/>
              <a:t>an integrated anti-gang police agency w/ some 400 members</a:t>
            </a:r>
          </a:p>
          <a:p>
            <a:pPr marL="1657350" lvl="3" indent="-285750">
              <a:buFont typeface="Arial" panose="020B0604020202020204" pitchFamily="34" charset="0"/>
              <a:buChar char="•"/>
            </a:pPr>
            <a:r>
              <a:rPr lang="en-US" dirty="0"/>
              <a:t>m</a:t>
            </a:r>
            <a:r>
              <a:rPr lang="en-US" dirty="0" smtClean="0"/>
              <a:t>embers affiliated with local police departments – </a:t>
            </a:r>
          </a:p>
          <a:p>
            <a:pPr marL="742950" lvl="1" indent="-285750">
              <a:buFont typeface="Arial" panose="020B0604020202020204" pitchFamily="34" charset="0"/>
              <a:buChar char="•"/>
            </a:pPr>
            <a:r>
              <a:rPr lang="en-US" dirty="0" smtClean="0"/>
              <a:t>from about 2017, CFSEU has been focused on Brothers Keepers expansion efforts</a:t>
            </a:r>
          </a:p>
          <a:p>
            <a:pPr marL="2114550" lvl="4" indent="-285750">
              <a:buFont typeface="Arial" panose="020B0604020202020204" pitchFamily="34" charset="0"/>
              <a:buChar char="•"/>
            </a:pPr>
            <a:r>
              <a:rPr lang="en-US" dirty="0" smtClean="0"/>
              <a:t>sophisticated use of analytical tools of social media to uncover criminal networking…..</a:t>
            </a:r>
          </a:p>
          <a:p>
            <a:endParaRPr lang="en-US" dirty="0" smtClean="0"/>
          </a:p>
          <a:p>
            <a:r>
              <a:rPr lang="en-US" dirty="0" smtClean="0">
                <a:hlinkClick r:id="rId4"/>
              </a:rPr>
              <a:t>$30 Million Dollar Drug Bust </a:t>
            </a:r>
            <a:r>
              <a:rPr lang="en-US" dirty="0" smtClean="0"/>
              <a:t>– </a:t>
            </a:r>
            <a:r>
              <a:rPr lang="en-US" dirty="0" err="1" smtClean="0"/>
              <a:t>VicPD</a:t>
            </a:r>
            <a:r>
              <a:rPr lang="en-US" dirty="0" smtClean="0"/>
              <a:t> And CFSEU coordinated </a:t>
            </a:r>
          </a:p>
          <a:p>
            <a:pPr marL="742950" lvl="1" indent="-285750">
              <a:buFont typeface="Arial" panose="020B0604020202020204" pitchFamily="34" charset="0"/>
              <a:buChar char="•"/>
            </a:pPr>
            <a:r>
              <a:rPr lang="en-US" dirty="0"/>
              <a:t>f</a:t>
            </a:r>
            <a:r>
              <a:rPr lang="en-US" dirty="0" smtClean="0"/>
              <a:t>entanyl drugs and guns…</a:t>
            </a:r>
          </a:p>
          <a:p>
            <a:endParaRPr lang="en-US" dirty="0"/>
          </a:p>
          <a:p>
            <a:endParaRPr lang="en-US" dirty="0" smtClean="0"/>
          </a:p>
          <a:p>
            <a:endParaRPr lang="en-US" dirty="0" smtClean="0"/>
          </a:p>
        </p:txBody>
      </p:sp>
      <p:pic>
        <p:nvPicPr>
          <p:cNvPr id="5122" name="Picture 2" descr="Task force targeting Brothers Keepers has reduced violence, police say |  Vancouver Su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65366" y="1054454"/>
            <a:ext cx="4278581" cy="320893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765366" y="4263390"/>
            <a:ext cx="4278581" cy="307777"/>
          </a:xfrm>
          <a:prstGeom prst="rect">
            <a:avLst/>
          </a:prstGeom>
          <a:noFill/>
        </p:spPr>
        <p:txBody>
          <a:bodyPr wrap="square" rtlCol="0">
            <a:spAutoFit/>
          </a:bodyPr>
          <a:lstStyle/>
          <a:p>
            <a:pPr algn="r"/>
            <a:r>
              <a:rPr lang="en-US" sz="1400" dirty="0" smtClean="0"/>
              <a:t>Brothers Keepers</a:t>
            </a:r>
            <a:endParaRPr lang="en-US" sz="1400" dirty="0"/>
          </a:p>
        </p:txBody>
      </p:sp>
    </p:spTree>
    <p:extLst>
      <p:ext uri="{BB962C8B-B14F-4D97-AF65-F5344CB8AC3E}">
        <p14:creationId xmlns:p14="http://schemas.microsoft.com/office/powerpoint/2010/main" val="18298433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POLL_EMBED_ID" val="775850f8-25ba-470c-958c-ffd98395c88b"/>
</p:tagLst>
</file>

<file path=ppt/tags/tag2.xml><?xml version="1.0" encoding="utf-8"?>
<p:tagLst xmlns:a="http://schemas.openxmlformats.org/drawingml/2006/main" xmlns:r="http://schemas.openxmlformats.org/officeDocument/2006/relationships" xmlns:p="http://schemas.openxmlformats.org/presentationml/2006/main">
  <p:tag name="__PE_POLL_EMBED_ID" val="a1f231b7-7cf9-47bf-a779-322b0a1b57df"/>
</p:tagLst>
</file>

<file path=ppt/tags/tag3.xml><?xml version="1.0" encoding="utf-8"?>
<p:tagLst xmlns:a="http://schemas.openxmlformats.org/drawingml/2006/main" xmlns:r="http://schemas.openxmlformats.org/officeDocument/2006/relationships" xmlns:p="http://schemas.openxmlformats.org/presentationml/2006/main">
  <p:tag name="__PE_POLL_EMBED_ID" val="ca4bfcc8-291b-4765-acc1-55637c2d668a"/>
</p:tagLst>
</file>

<file path=ppt/tags/tag4.xml><?xml version="1.0" encoding="utf-8"?>
<p:tagLst xmlns:a="http://schemas.openxmlformats.org/drawingml/2006/main" xmlns:r="http://schemas.openxmlformats.org/officeDocument/2006/relationships" xmlns:p="http://schemas.openxmlformats.org/presentationml/2006/main">
  <p:tag name="__PE_POLL_EMBED_ID" val="92f6d3a7-eb5a-4114-afd6-7a3f07c29dc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4342</TotalTime>
  <Words>1530</Words>
  <Application>Microsoft Office PowerPoint</Application>
  <PresentationFormat>Widescreen</PresentationFormat>
  <Paragraphs>164</Paragraphs>
  <Slides>10</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Greater Victoria School District 61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Campbell</dc:creator>
  <cp:lastModifiedBy>Scott Campbell</cp:lastModifiedBy>
  <cp:revision>35</cp:revision>
  <dcterms:created xsi:type="dcterms:W3CDTF">2021-01-04T19:37:11Z</dcterms:created>
  <dcterms:modified xsi:type="dcterms:W3CDTF">2021-01-07T19:59:31Z</dcterms:modified>
</cp:coreProperties>
</file>