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79" r:id="rId2"/>
    <p:sldId id="263" r:id="rId3"/>
    <p:sldId id="256" r:id="rId4"/>
    <p:sldId id="257" r:id="rId5"/>
    <p:sldId id="258" r:id="rId6"/>
    <p:sldId id="260" r:id="rId7"/>
    <p:sldId id="261" r:id="rId8"/>
    <p:sldId id="264" r:id="rId9"/>
    <p:sldId id="282" r:id="rId10"/>
    <p:sldId id="265" r:id="rId11"/>
    <p:sldId id="266" r:id="rId12"/>
    <p:sldId id="267" r:id="rId13"/>
    <p:sldId id="268" r:id="rId14"/>
    <p:sldId id="269" r:id="rId15"/>
    <p:sldId id="283" r:id="rId16"/>
    <p:sldId id="284" r:id="rId17"/>
    <p:sldId id="270" r:id="rId18"/>
    <p:sldId id="271" r:id="rId19"/>
    <p:sldId id="272" r:id="rId20"/>
    <p:sldId id="259" r:id="rId21"/>
    <p:sldId id="273" r:id="rId22"/>
    <p:sldId id="274" r:id="rId23"/>
    <p:sldId id="275" r:id="rId24"/>
    <p:sldId id="277" r:id="rId25"/>
    <p:sldId id="276"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Grid="0" snapToObjects="1">
      <p:cViewPr varScale="1">
        <p:scale>
          <a:sx n="72" d="100"/>
          <a:sy n="72" d="100"/>
        </p:scale>
        <p:origin x="5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4BD7F-0C53-48DE-B5BC-51C4E601A6EC}" type="datetimeFigureOut">
              <a:rPr lang="en-US" smtClean="0"/>
              <a:t>12/13/2018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4905C-3E66-40CC-B5A9-C87C62307994}" type="slidenum">
              <a:rPr lang="en-US" smtClean="0"/>
              <a:t>‹#›</a:t>
            </a:fld>
            <a:endParaRPr lang="en-US"/>
          </a:p>
        </p:txBody>
      </p:sp>
    </p:spTree>
    <p:extLst>
      <p:ext uri="{BB962C8B-B14F-4D97-AF65-F5344CB8AC3E}">
        <p14:creationId xmlns:p14="http://schemas.microsoft.com/office/powerpoint/2010/main" val="13188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anose="020B0604020202020204" pitchFamily="34"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anose="020B0604020202020204" pitchFamily="34"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anose="020B0604020202020204" pitchFamily="34"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anose="020B0604020202020204" pitchFamily="34"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anose="020B0604020202020204" pitchFamily="34" charset="-128"/>
              </a:defRPr>
            </a:lvl9pPr>
          </a:lstStyle>
          <a:p>
            <a:pPr eaLnBrk="1"/>
            <a:fld id="{914BF3E1-5FE7-408A-A006-3789AB1240D4}" type="slidenum">
              <a:rPr lang="en-US" altLang="en-US">
                <a:solidFill>
                  <a:srgbClr val="000000"/>
                </a:solidFill>
                <a:latin typeface="Times New Roman" panose="02020603050405020304" pitchFamily="18" charset="0"/>
              </a:rPr>
              <a:pPr eaLnBrk="1"/>
              <a:t>16</a:t>
            </a:fld>
            <a:endParaRPr lang="en-US" altLang="en-US">
              <a:solidFill>
                <a:srgbClr val="000000"/>
              </a:solidFill>
              <a:latin typeface="Times New Roman" panose="02020603050405020304" pitchFamily="18" charset="0"/>
            </a:endParaRPr>
          </a:p>
        </p:txBody>
      </p:sp>
      <p:sp>
        <p:nvSpPr>
          <p:cNvPr id="178179" name="Text Box 1"/>
          <p:cNvSpPr txBox="1">
            <a:spLocks noChangeArrowheads="1"/>
          </p:cNvSpPr>
          <p:nvPr/>
        </p:nvSpPr>
        <p:spPr bwMode="auto">
          <a:xfrm>
            <a:off x="1106488" y="812800"/>
            <a:ext cx="5340350" cy="4003675"/>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78180" name="Rectangle 2"/>
          <p:cNvSpPr>
            <a:spLocks noGrp="1" noChangeArrowheads="1"/>
          </p:cNvSpPr>
          <p:nvPr>
            <p:ph type="body"/>
          </p:nvPr>
        </p:nvSpPr>
        <p:spPr>
          <a:xfrm>
            <a:off x="755650" y="5078413"/>
            <a:ext cx="6042025" cy="4805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2298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9CF9DB45-2A6B-6147-BF1B-A7E60270ED03}"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31C2B-DD21-F349-B57B-F6936DD04B2A}" type="slidenum">
              <a:rPr lang="en-US" smtClean="0"/>
              <a:t>‹#›</a:t>
            </a:fld>
            <a:endParaRPr lang="en-US" dirty="0"/>
          </a:p>
        </p:txBody>
      </p:sp>
    </p:spTree>
    <p:extLst>
      <p:ext uri="{BB962C8B-B14F-4D97-AF65-F5344CB8AC3E}">
        <p14:creationId xmlns:p14="http://schemas.microsoft.com/office/powerpoint/2010/main" val="137772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CF9DB45-2A6B-6147-BF1B-A7E60270ED03}"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31C2B-DD21-F349-B57B-F6936DD04B2A}" type="slidenum">
              <a:rPr lang="en-US" smtClean="0"/>
              <a:t>‹#›</a:t>
            </a:fld>
            <a:endParaRPr lang="en-US" dirty="0"/>
          </a:p>
        </p:txBody>
      </p:sp>
    </p:spTree>
    <p:extLst>
      <p:ext uri="{BB962C8B-B14F-4D97-AF65-F5344CB8AC3E}">
        <p14:creationId xmlns:p14="http://schemas.microsoft.com/office/powerpoint/2010/main" val="323848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CF9DB45-2A6B-6147-BF1B-A7E60270ED03}"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31C2B-DD21-F349-B57B-F6936DD04B2A}" type="slidenum">
              <a:rPr lang="en-US" smtClean="0"/>
              <a:t>‹#›</a:t>
            </a:fld>
            <a:endParaRPr lang="en-US" dirty="0"/>
          </a:p>
        </p:txBody>
      </p:sp>
    </p:spTree>
    <p:extLst>
      <p:ext uri="{BB962C8B-B14F-4D97-AF65-F5344CB8AC3E}">
        <p14:creationId xmlns:p14="http://schemas.microsoft.com/office/powerpoint/2010/main" val="310866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CF9DB45-2A6B-6147-BF1B-A7E60270ED03}"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31C2B-DD21-F349-B57B-F6936DD04B2A}" type="slidenum">
              <a:rPr lang="en-US" smtClean="0"/>
              <a:t>‹#›</a:t>
            </a:fld>
            <a:endParaRPr lang="en-US" dirty="0"/>
          </a:p>
        </p:txBody>
      </p:sp>
    </p:spTree>
    <p:extLst>
      <p:ext uri="{BB962C8B-B14F-4D97-AF65-F5344CB8AC3E}">
        <p14:creationId xmlns:p14="http://schemas.microsoft.com/office/powerpoint/2010/main" val="281270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CF9DB45-2A6B-6147-BF1B-A7E60270ED03}"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31C2B-DD21-F349-B57B-F6936DD04B2A}" type="slidenum">
              <a:rPr lang="en-US" smtClean="0"/>
              <a:t>‹#›</a:t>
            </a:fld>
            <a:endParaRPr lang="en-US" dirty="0"/>
          </a:p>
        </p:txBody>
      </p:sp>
    </p:spTree>
    <p:extLst>
      <p:ext uri="{BB962C8B-B14F-4D97-AF65-F5344CB8AC3E}">
        <p14:creationId xmlns:p14="http://schemas.microsoft.com/office/powerpoint/2010/main" val="299372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9CF9DB45-2A6B-6147-BF1B-A7E60270ED03}"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C31C2B-DD21-F349-B57B-F6936DD04B2A}" type="slidenum">
              <a:rPr lang="en-US" smtClean="0"/>
              <a:t>‹#›</a:t>
            </a:fld>
            <a:endParaRPr lang="en-US" dirty="0"/>
          </a:p>
        </p:txBody>
      </p:sp>
    </p:spTree>
    <p:extLst>
      <p:ext uri="{BB962C8B-B14F-4D97-AF65-F5344CB8AC3E}">
        <p14:creationId xmlns:p14="http://schemas.microsoft.com/office/powerpoint/2010/main" val="405441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9CF9DB45-2A6B-6147-BF1B-A7E60270ED03}" type="datetimeFigureOut">
              <a:rPr lang="en-US" smtClean="0"/>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C31C2B-DD21-F349-B57B-F6936DD04B2A}" type="slidenum">
              <a:rPr lang="en-US" smtClean="0"/>
              <a:t>‹#›</a:t>
            </a:fld>
            <a:endParaRPr lang="en-US" dirty="0"/>
          </a:p>
        </p:txBody>
      </p:sp>
    </p:spTree>
    <p:extLst>
      <p:ext uri="{BB962C8B-B14F-4D97-AF65-F5344CB8AC3E}">
        <p14:creationId xmlns:p14="http://schemas.microsoft.com/office/powerpoint/2010/main" val="304772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9CF9DB45-2A6B-6147-BF1B-A7E60270ED03}" type="datetimeFigureOut">
              <a:rPr lang="en-US" smtClean="0"/>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C31C2B-DD21-F349-B57B-F6936DD04B2A}" type="slidenum">
              <a:rPr lang="en-US" smtClean="0"/>
              <a:t>‹#›</a:t>
            </a:fld>
            <a:endParaRPr lang="en-US" dirty="0"/>
          </a:p>
        </p:txBody>
      </p:sp>
    </p:spTree>
    <p:extLst>
      <p:ext uri="{BB962C8B-B14F-4D97-AF65-F5344CB8AC3E}">
        <p14:creationId xmlns:p14="http://schemas.microsoft.com/office/powerpoint/2010/main" val="324164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9DB45-2A6B-6147-BF1B-A7E60270ED03}" type="datetimeFigureOut">
              <a:rPr lang="en-US" smtClean="0"/>
              <a:t>12/13/2018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C31C2B-DD21-F349-B57B-F6936DD04B2A}" type="slidenum">
              <a:rPr lang="en-US" smtClean="0"/>
              <a:t>‹#›</a:t>
            </a:fld>
            <a:endParaRPr lang="en-US" dirty="0"/>
          </a:p>
        </p:txBody>
      </p:sp>
    </p:spTree>
    <p:extLst>
      <p:ext uri="{BB962C8B-B14F-4D97-AF65-F5344CB8AC3E}">
        <p14:creationId xmlns:p14="http://schemas.microsoft.com/office/powerpoint/2010/main" val="421253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CF9DB45-2A6B-6147-BF1B-A7E60270ED03}"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C31C2B-DD21-F349-B57B-F6936DD04B2A}" type="slidenum">
              <a:rPr lang="en-US" smtClean="0"/>
              <a:t>‹#›</a:t>
            </a:fld>
            <a:endParaRPr lang="en-US" dirty="0"/>
          </a:p>
        </p:txBody>
      </p:sp>
    </p:spTree>
    <p:extLst>
      <p:ext uri="{BB962C8B-B14F-4D97-AF65-F5344CB8AC3E}">
        <p14:creationId xmlns:p14="http://schemas.microsoft.com/office/powerpoint/2010/main" val="131322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CF9DB45-2A6B-6147-BF1B-A7E60270ED03}"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C31C2B-DD21-F349-B57B-F6936DD04B2A}" type="slidenum">
              <a:rPr lang="en-US" smtClean="0"/>
              <a:t>‹#›</a:t>
            </a:fld>
            <a:endParaRPr lang="en-US" dirty="0"/>
          </a:p>
        </p:txBody>
      </p:sp>
    </p:spTree>
    <p:extLst>
      <p:ext uri="{BB962C8B-B14F-4D97-AF65-F5344CB8AC3E}">
        <p14:creationId xmlns:p14="http://schemas.microsoft.com/office/powerpoint/2010/main" val="343810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9DB45-2A6B-6147-BF1B-A7E60270ED03}" type="datetimeFigureOut">
              <a:rPr lang="en-US" smtClean="0"/>
              <a:t>12/13/2018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31C2B-DD21-F349-B57B-F6936DD04B2A}" type="slidenum">
              <a:rPr lang="en-US" smtClean="0"/>
              <a:t>‹#›</a:t>
            </a:fld>
            <a:endParaRPr lang="en-US" dirty="0"/>
          </a:p>
        </p:txBody>
      </p:sp>
    </p:spTree>
    <p:extLst>
      <p:ext uri="{BB962C8B-B14F-4D97-AF65-F5344CB8AC3E}">
        <p14:creationId xmlns:p14="http://schemas.microsoft.com/office/powerpoint/2010/main" val="237415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1wo2TLlMhiw"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oogle.ca/url?sa=i&amp;rct=j&amp;q=&amp;esrc=s&amp;source=images&amp;cd=&amp;cad=rja&amp;uact=8&amp;docid=HWGOBf5rNmtaZM&amp;tbnid=uelrup7JksnfUM:&amp;ved=0CAUQjRw&amp;url=http://mapsof.net/map/yom-kippur-war-map&amp;ei=3zxyU-WXG4vJoASTi4DADw&amp;bvm=bv.66699033,d.cGU&amp;psig=AFQjCNFuIgzUbokWY7uYkSyBt6D_myODlA&amp;ust=140008171312544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www.google.ca/url?sa=i&amp;rct=j&amp;q=&amp;esrc=s&amp;source=images&amp;cd=&amp;cad=rja&amp;uact=8&amp;docid=UD5XJxRjCnYYDM&amp;tbnid=2uTPv8i3Th2S8M:&amp;ved=0CAUQjRw&amp;url=http://www.nytimes.com/learning/general/onthisday/big/0326.html&amp;ei=6UhyU6KfCYj9oASlyIHwDQ&amp;bvm=bv.66699033,d.cGU&amp;psig=AFQjCNFf_rtYJBzPbq7a40m38-JKAP0JpA&amp;ust=140008507510424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www.google.ca/url?sa=i&amp;rct=j&amp;q=&amp;esrc=s&amp;source=images&amp;cd=&amp;cad=rja&amp;uact=8&amp;docid=_f5WPHI91tIOLM&amp;tbnid=uP_bJAk6Dn9lnM:&amp;ved=0CAUQjRw&amp;url=http://www.pbs.org/wnet/wideangle/episodes/future-for-lebanon/lebanons-divisive-sectarian-past/civil-war/2388/&amp;ei=mF1yU7uYBs3aoASfsIKICw&amp;psig=AFQjCNGbdXzmRmT0Etzn5fMUc-yDrDBN2w&amp;ust=1400090244777610" TargetMode="Externa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www.google.ca/url?sa=i&amp;rct=j&amp;q=&amp;esrc=s&amp;source=images&amp;cd=&amp;cad=rja&amp;uact=8&amp;docid=qD2sldgJ9_QqVM&amp;tbnid=hTqE58GV8vkzsM:&amp;ved=0CAUQjRw&amp;url=http://ivarfjeld.com/2012/11/02/world-has-crown-suicide-bombers-and-jew-hate-with-success/&amp;ei=A3dyU-KVBJPooATo84CgBQ&amp;bvm=bv.66330100,d.cGU&amp;psig=AFQjCNE3MBUwFV0GTCCOpg3GFvMdVj8XpA&amp;ust=1400096889035197" TargetMode="External"/><Relationship Id="rId4" Type="http://schemas.openxmlformats.org/officeDocument/2006/relationships/hyperlink" Target="https://www.youtube.com/watch?v=D0IlCl9ODi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youtube.com/watch?v=iRYZjOuUnl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upload.wikimedia.org/wikipedia/commons/7/7f/Israel-Palestine_peace.sv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a/url?sa=i&amp;rct=j&amp;q=&amp;esrc=s&amp;source=images&amp;cd=&amp;cad=rja&amp;uact=8&amp;docid=7GcNK73dwt6fTM&amp;tbnid=wONYR1IqhbhONM:&amp;ved=0CAUQjRw&amp;url=http://thearabdailynews.com/2014/02/18/erakat-warns-impending-violence-peace-process-fails/&amp;ei=0YVzU_60LsjWkgXa64BA&amp;bvm=bv.66699033,d.aWw&amp;psig=AFQjCNGamwqKZme3w8axIc1e4anhPRxCmw&amp;ust=1400165211742722" TargetMode="External"/><Relationship Id="rId1" Type="http://schemas.openxmlformats.org/officeDocument/2006/relationships/slideLayout" Target="../slideLayouts/slideLayout7.xml"/><Relationship Id="rId5" Type="http://schemas.openxmlformats.org/officeDocument/2006/relationships/hyperlink" Target="https://www.youtube.com/watch?v=iRYZjOuUnlU&amp;list=PLmx4ZUNcXQZhG-x3kUexiVKLfLpwPXkq_" TargetMode="External"/><Relationship Id="rId4" Type="http://schemas.openxmlformats.org/officeDocument/2006/relationships/hyperlink" Target="http://www.youtube.com/watch?v=gw3uOo21fFA"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a/url?sa=i&amp;rct=j&amp;q=&amp;esrc=s&amp;source=images&amp;cd=&amp;cad=rja&amp;uact=8&amp;docid=IH5vzcN_HhiT1M&amp;tbnid=KpI7Oawqm98nXM:&amp;ved=0CAUQjRw&amp;url=http://www.authentichistory.com/2001-2008/1-911/3-reaction/1-cartoons/index.html&amp;ei=95N7U6qIBtLuoAT6w4CQBA&amp;psig=AFQjCNHNUnl9rUZX_0OCIGXkCPd2yqVbeA&amp;ust=1400694061112239" TargetMode="External"/><Relationship Id="rId3" Type="http://schemas.openxmlformats.org/officeDocument/2006/relationships/image" Target="../media/image30.gif"/><Relationship Id="rId7" Type="http://schemas.openxmlformats.org/officeDocument/2006/relationships/image" Target="../media/image32.jpeg"/><Relationship Id="rId2" Type="http://schemas.openxmlformats.org/officeDocument/2006/relationships/hyperlink" Target="http://www.google.ca/url?sa=i&amp;rct=j&amp;q=&amp;esrc=s&amp;source=images&amp;cd=&amp;cad=rja&amp;uact=8&amp;docid=4nEtZTKeDCPwqM&amp;tbnid=1tKHG2RZK5IfAM:&amp;ved=0CAUQjRw&amp;url=http://counterjihadreport.com/category/open-fuel-standard/&amp;ei=bo97U9P6FdL6oASe6ICgAg&amp;psig=AFQjCNGyZ924mgp2wxOcsZfwemvUthOIvg&amp;ust=1400692940750538" TargetMode="External"/><Relationship Id="rId1" Type="http://schemas.openxmlformats.org/officeDocument/2006/relationships/slideLayout" Target="../slideLayouts/slideLayout7.xml"/><Relationship Id="rId6" Type="http://schemas.openxmlformats.org/officeDocument/2006/relationships/hyperlink" Target="http://www.google.ca/url?sa=i&amp;rct=j&amp;q=&amp;esrc=s&amp;source=images&amp;cd=&amp;cad=rja&amp;uact=8&amp;docid=6cLmr4ifoqkkWM&amp;tbnid=8c-JBKzjwhIXOM:&amp;ved=0CAUQjRw&amp;url=http://snippits-and-slappits.blogspot.com/2013/08/alternative-saturday-cartoons-august-31.html&amp;ei=U5F7U7jjO5fjoATQsICABg&amp;psig=AFQjCNGQQnlssbWAzzEwVaky6D0egnse0Q&amp;ust=1400693270860224" TargetMode="External"/><Relationship Id="rId5" Type="http://schemas.openxmlformats.org/officeDocument/2006/relationships/image" Target="../media/image31.gif"/><Relationship Id="rId4" Type="http://schemas.openxmlformats.org/officeDocument/2006/relationships/hyperlink" Target="https://www.google.ca/url?sa=i&amp;rct=j&amp;q=&amp;esrc=s&amp;source=images&amp;cd=&amp;cad=rja&amp;uact=8&amp;docid=3I5bkNRLCz9ZaM&amp;tbnid=wNcWgwuOsx1vxM:&amp;ved=0CAUQjRw&amp;url=https://theboldcorsicanflame.wordpress.com/category/religion/page/13/&amp;ei=u5B7U7LiNtDuoAT52IGwCw&amp;psig=AFQjCNGQQnlssbWAzzEwVaky6D0egnse0Q&amp;ust=1400693270860224" TargetMode="External"/><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docid=hm3vl7VR5BA5uM&amp;tbnid=v8GRz-DzNL_7QM:&amp;ved=0CAUQjRw&amp;url=http://mesoasia.blogspot.com/&amp;ei=xeprU5LLNs6DogT164HwDA&amp;bvm=bv.66330100,d.cGU&amp;psig=AFQjCNH2LFcFUlsk1LSom17AtEiplIWfag&amp;ust=1399667709726133"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oogle.ca/url?sa=i&amp;rct=j&amp;q=&amp;esrc=s&amp;source=images&amp;cd=&amp;cad=rja&amp;uact=8&amp;docid=A-AIqz5XeOlM9M&amp;tbnid=1gOYtB_dbgI-aM:&amp;ved=0CAUQjRw&amp;url=http://ocw.nd.edu/arabic-and-middle-east-studies/islamic-societies-of-the-middle-east-and-north-africa-religion-history-and-culture/lectures/lecture-4&amp;ei=N_xoU5WTG4HpoATZxIGoAQ&amp;bvm=bv.66111022,d.cGU&amp;psig=AFQjCNGjcRAiXLUDPxgRJZWTEL_PpPRg6w&amp;ust=1399475555948132"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hyperlink" Target="http://www.biography.com/people/muammar-al-qaddafi-39014" TargetMode="External"/><Relationship Id="rId2" Type="http://schemas.openxmlformats.org/officeDocument/2006/relationships/image" Target="../media/image37.jpeg"/><Relationship Id="rId1" Type="http://schemas.openxmlformats.org/officeDocument/2006/relationships/slideLayout" Target="../slideLayouts/slideLayout6.xml"/><Relationship Id="rId5" Type="http://schemas.openxmlformats.org/officeDocument/2006/relationships/hyperlink" Target="http://www.youtube.com/watch?v=uHIHUKwh3rQ" TargetMode="Externa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7FBwj0FJfAg" TargetMode="External"/><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hyperlink" Target="http://www.history.com/topics/osama-bin-lade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biography.com/people/saddam-hussein-9347918#awesm=~oEPlA5QNefWcvI" TargetMode="External"/><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history.com/topics/9-11-attacks" TargetMode="External"/><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hyperlink" Target="http://www.cbc.ca/player/Shows/Shows/Doc+Zone/2012-13/ID/2308210709/"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EIvFj0abW7Y&amp;list=PLPvkBEWSL5pKelZ5rXDwFTerxuq9rlUKk&amp;index=5"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3_5nTRu0O8&amp;list=PLPvkBEWSL5pKelZ5rXDwFTerxuq9rlUKk&amp;index=7" TargetMode="External"/><Relationship Id="rId2" Type="http://schemas.openxmlformats.org/officeDocument/2006/relationships/hyperlink" Target="https://www.youtube.com/watch?v=B8NGe9p6Y_g&amp;index=6&amp;list=PLPvkBEWSL5pKelZ5rXDwFTerxuq9rlUKk"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www.youtube.com/watch?v=D0IlCl9ODiw"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s://thestateofthecentury.files.wordpress.com/2013/03/kals-cartoon-middle-e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471488"/>
            <a:ext cx="9972675" cy="63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0894"/>
            <a:ext cx="5257800" cy="461665"/>
          </a:xfrm>
          <a:prstGeom prst="rect">
            <a:avLst/>
          </a:prstGeom>
          <a:noFill/>
        </p:spPr>
        <p:txBody>
          <a:bodyPr wrap="square" rtlCol="0">
            <a:spAutoFit/>
          </a:bodyPr>
          <a:lstStyle/>
          <a:p>
            <a:r>
              <a:rPr lang="en-US" sz="2400" b="1" dirty="0" smtClean="0"/>
              <a:t>Map of the Middle East?</a:t>
            </a:r>
            <a:endParaRPr lang="en-US" sz="2400" b="1" dirty="0"/>
          </a:p>
        </p:txBody>
      </p:sp>
    </p:spTree>
    <p:extLst>
      <p:ext uri="{BB962C8B-B14F-4D97-AF65-F5344CB8AC3E}">
        <p14:creationId xmlns:p14="http://schemas.microsoft.com/office/powerpoint/2010/main" val="162379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5641034" cy="7294305"/>
          </a:xfrm>
          <a:prstGeom prst="rect">
            <a:avLst/>
          </a:prstGeom>
          <a:noFill/>
        </p:spPr>
        <p:txBody>
          <a:bodyPr wrap="square" rtlCol="0">
            <a:spAutoFit/>
          </a:bodyPr>
          <a:lstStyle/>
          <a:p>
            <a:r>
              <a:rPr lang="en-US" b="1" dirty="0" smtClean="0">
                <a:latin typeface="Baskerville Old Face"/>
                <a:cs typeface="Baskerville Old Face"/>
              </a:rPr>
              <a:t>Suez War, 1956</a:t>
            </a:r>
          </a:p>
          <a:p>
            <a:r>
              <a:rPr lang="en-US" dirty="0" smtClean="0">
                <a:latin typeface="Baskerville Old Face"/>
                <a:cs typeface="Baskerville Old Face"/>
              </a:rPr>
              <a:t>Key Issues:</a:t>
            </a:r>
          </a:p>
          <a:p>
            <a:pPr marL="285750" indent="-285750">
              <a:buFont typeface="Arial"/>
              <a:buChar char="•"/>
            </a:pPr>
            <a:r>
              <a:rPr lang="en-US" dirty="0" smtClean="0">
                <a:latin typeface="Baskerville Old Face"/>
                <a:cs typeface="Baskerville Old Face"/>
              </a:rPr>
              <a:t>USA and USSR enter Middle East conflict</a:t>
            </a:r>
          </a:p>
          <a:p>
            <a:pPr marL="742950" lvl="1" indent="-285750">
              <a:buFont typeface="Arial"/>
              <a:buChar char="•"/>
            </a:pPr>
            <a:r>
              <a:rPr lang="en-US" dirty="0" smtClean="0">
                <a:latin typeface="Baskerville Old Face"/>
                <a:cs typeface="Baskerville Old Face"/>
              </a:rPr>
              <a:t>Think: Cold War – ‘sphere of influence’</a:t>
            </a:r>
          </a:p>
          <a:p>
            <a:pPr marL="742950" lvl="1" indent="-285750">
              <a:buFont typeface="Arial"/>
              <a:buChar char="•"/>
            </a:pPr>
            <a:r>
              <a:rPr lang="en-US" b="1" dirty="0" smtClean="0">
                <a:latin typeface="Baskerville Old Face"/>
                <a:cs typeface="Baskerville Old Face"/>
              </a:rPr>
              <a:t>Eisenhower Doctrine</a:t>
            </a:r>
          </a:p>
          <a:p>
            <a:pPr marL="1200150" lvl="2" indent="-285750">
              <a:buFont typeface="Arial"/>
              <a:buChar char="•"/>
            </a:pPr>
            <a:r>
              <a:rPr lang="en-US" dirty="0" smtClean="0">
                <a:latin typeface="Baskerville Old Face"/>
                <a:cs typeface="Baskerville Old Face"/>
              </a:rPr>
              <a:t>Use of military force if requested by </a:t>
            </a:r>
          </a:p>
          <a:p>
            <a:pPr lvl="2"/>
            <a:r>
              <a:rPr lang="en-US" dirty="0">
                <a:latin typeface="Baskerville Old Face"/>
                <a:cs typeface="Baskerville Old Face"/>
              </a:rPr>
              <a:t> </a:t>
            </a:r>
            <a:r>
              <a:rPr lang="en-US" dirty="0" smtClean="0">
                <a:latin typeface="Baskerville Old Face"/>
                <a:cs typeface="Baskerville Old Face"/>
              </a:rPr>
              <a:t>     any Middle East nation </a:t>
            </a:r>
            <a:r>
              <a:rPr lang="en-US" dirty="0">
                <a:latin typeface="Baskerville Old Face"/>
                <a:cs typeface="Baskerville Old Face"/>
              </a:rPr>
              <a:t>(</a:t>
            </a:r>
            <a:r>
              <a:rPr lang="en-US" dirty="0" smtClean="0">
                <a:latin typeface="Baskerville Old Face"/>
                <a:cs typeface="Baskerville Old Face"/>
              </a:rPr>
              <a:t>in order to </a:t>
            </a:r>
          </a:p>
          <a:p>
            <a:pPr lvl="2"/>
            <a:r>
              <a:rPr lang="en-US" dirty="0">
                <a:latin typeface="Baskerville Old Face"/>
                <a:cs typeface="Baskerville Old Face"/>
              </a:rPr>
              <a:t> </a:t>
            </a:r>
            <a:r>
              <a:rPr lang="en-US" dirty="0" smtClean="0">
                <a:latin typeface="Baskerville Old Face"/>
                <a:cs typeface="Baskerville Old Face"/>
              </a:rPr>
              <a:t>     prevent further Soviet expansion)</a:t>
            </a:r>
            <a:endParaRPr lang="en-US" dirty="0">
              <a:latin typeface="Baskerville Old Face"/>
              <a:cs typeface="Baskerville Old Face"/>
            </a:endParaRPr>
          </a:p>
          <a:p>
            <a:pPr marL="285750" indent="-285750">
              <a:buFont typeface="Arial"/>
              <a:buChar char="•"/>
            </a:pPr>
            <a:endParaRPr lang="en-US" dirty="0" smtClean="0">
              <a:latin typeface="Baskerville Old Face"/>
              <a:cs typeface="Baskerville Old Face"/>
            </a:endParaRPr>
          </a:p>
          <a:p>
            <a:pPr marL="285750" indent="-285750">
              <a:buFont typeface="Arial"/>
              <a:buChar char="•"/>
            </a:pPr>
            <a:r>
              <a:rPr lang="en-US" dirty="0" smtClean="0">
                <a:latin typeface="Baskerville Old Face"/>
                <a:cs typeface="Baskerville Old Face"/>
              </a:rPr>
              <a:t>Exit of France and Britain as meaningful players</a:t>
            </a:r>
          </a:p>
          <a:p>
            <a:pPr marL="285750" indent="-285750">
              <a:buFont typeface="Arial"/>
              <a:buChar char="•"/>
            </a:pPr>
            <a:endParaRPr lang="en-US" dirty="0">
              <a:latin typeface="Baskerville Old Face"/>
              <a:cs typeface="Baskerville Old Face"/>
            </a:endParaRPr>
          </a:p>
          <a:p>
            <a:pPr marL="285750" indent="-285750">
              <a:buFont typeface="Arial"/>
              <a:buChar char="•"/>
            </a:pPr>
            <a:r>
              <a:rPr lang="en-US" dirty="0" smtClean="0">
                <a:latin typeface="Baskerville Old Face"/>
                <a:cs typeface="Baskerville Old Face"/>
              </a:rPr>
              <a:t>Closure of Suez Canal (to 1957) and impact of</a:t>
            </a:r>
          </a:p>
          <a:p>
            <a:pPr marL="285750" indent="-285750">
              <a:buFont typeface="Arial"/>
              <a:buChar char="•"/>
            </a:pPr>
            <a:endParaRPr lang="en-US" dirty="0">
              <a:latin typeface="Baskerville Old Face"/>
              <a:cs typeface="Baskerville Old Face"/>
            </a:endParaRPr>
          </a:p>
          <a:p>
            <a:pPr marL="285750" indent="-285750">
              <a:buFont typeface="Arial"/>
              <a:buChar char="•"/>
            </a:pPr>
            <a:r>
              <a:rPr lang="en-US" dirty="0" smtClean="0">
                <a:latin typeface="Baskerville Old Face"/>
                <a:cs typeface="Baskerville Old Face"/>
              </a:rPr>
              <a:t>Israeli possession of the Gaza Strip</a:t>
            </a:r>
          </a:p>
          <a:p>
            <a:pPr marL="285750" indent="-285750">
              <a:buFont typeface="Arial"/>
              <a:buChar char="•"/>
            </a:pPr>
            <a:endParaRPr lang="en-US" dirty="0">
              <a:latin typeface="Baskerville Old Face"/>
              <a:cs typeface="Baskerville Old Face"/>
            </a:endParaRPr>
          </a:p>
          <a:p>
            <a:pPr marL="285750" indent="-285750">
              <a:buFont typeface="Arial"/>
              <a:buChar char="•"/>
            </a:pPr>
            <a:r>
              <a:rPr lang="en-US" dirty="0" smtClean="0">
                <a:latin typeface="Baskerville Old Face"/>
                <a:cs typeface="Baskerville Old Face"/>
              </a:rPr>
              <a:t>Role of United Nations</a:t>
            </a:r>
          </a:p>
          <a:p>
            <a:pPr marL="742950" lvl="1" indent="-285750">
              <a:buFont typeface="Arial"/>
              <a:buChar char="•"/>
            </a:pPr>
            <a:r>
              <a:rPr lang="en-US" dirty="0" smtClean="0">
                <a:latin typeface="Baskerville Old Face"/>
                <a:cs typeface="Baskerville Old Face"/>
              </a:rPr>
              <a:t>Pearson’s Peacekeepers (UNEF)</a:t>
            </a:r>
            <a:endParaRPr lang="en-US" dirty="0">
              <a:latin typeface="Baskerville Old Face"/>
              <a:cs typeface="Baskerville Old Face"/>
            </a:endParaRPr>
          </a:p>
          <a:p>
            <a:pPr marL="285750" indent="-285750">
              <a:buFont typeface="Arial"/>
              <a:buChar char="•"/>
            </a:pPr>
            <a:endParaRPr lang="en-US" dirty="0" smtClean="0">
              <a:latin typeface="Baskerville Old Face"/>
              <a:cs typeface="Baskerville Old Face"/>
            </a:endParaRPr>
          </a:p>
          <a:p>
            <a:pPr marL="285750" indent="-285750">
              <a:buFont typeface="Arial"/>
              <a:buChar char="•"/>
            </a:pPr>
            <a:r>
              <a:rPr lang="en-US" i="1" dirty="0" smtClean="0">
                <a:latin typeface="Baskerville Old Face"/>
                <a:cs typeface="Baskerville Old Face"/>
              </a:rPr>
              <a:t>El Fatah</a:t>
            </a:r>
            <a:r>
              <a:rPr lang="en-US" dirty="0">
                <a:latin typeface="Baskerville Old Face"/>
                <a:cs typeface="Baskerville Old Face"/>
              </a:rPr>
              <a:t> </a:t>
            </a:r>
            <a:r>
              <a:rPr lang="en-US" dirty="0" smtClean="0">
                <a:latin typeface="Baskerville Old Face"/>
                <a:cs typeface="Baskerville Old Face"/>
              </a:rPr>
              <a:t>– </a:t>
            </a:r>
            <a:r>
              <a:rPr lang="en-US" b="1" dirty="0" smtClean="0">
                <a:latin typeface="Baskerville Old Face"/>
                <a:cs typeface="Baskerville Old Face"/>
              </a:rPr>
              <a:t>Palestinian Liberation Organization (PLO)</a:t>
            </a:r>
          </a:p>
          <a:p>
            <a:pPr marL="2571750" lvl="5" indent="-285750">
              <a:buFont typeface="Arial"/>
              <a:buChar char="•"/>
            </a:pPr>
            <a:r>
              <a:rPr lang="en-US" b="1" dirty="0" smtClean="0">
                <a:latin typeface="Baskerville Old Face"/>
                <a:cs typeface="Baskerville Old Face"/>
              </a:rPr>
              <a:t>Leader: Yasser Arafat		</a:t>
            </a:r>
          </a:p>
          <a:p>
            <a:pPr marL="742950" lvl="1" indent="-285750">
              <a:buFont typeface="Arial"/>
              <a:buChar char="•"/>
            </a:pPr>
            <a:r>
              <a:rPr lang="en-US" dirty="0" smtClean="0">
                <a:latin typeface="Baskerville Old Face"/>
                <a:cs typeface="Baskerville Old Face"/>
              </a:rPr>
              <a:t>Arab/Palestinian frustration with results of war(s)</a:t>
            </a:r>
          </a:p>
          <a:p>
            <a:pPr marL="742950" lvl="1" indent="-285750">
              <a:buFont typeface="Arial"/>
              <a:buChar char="•"/>
            </a:pPr>
            <a:r>
              <a:rPr lang="en-US" dirty="0" smtClean="0">
                <a:latin typeface="Baskerville Old Face"/>
                <a:cs typeface="Baskerville Old Face"/>
              </a:rPr>
              <a:t>‘terrorism’ becomes and remains a permanent feature of affairs in the Middle East</a:t>
            </a:r>
          </a:p>
          <a:p>
            <a:pPr marL="742950" lvl="1" indent="-285750">
              <a:buFont typeface="Arial"/>
              <a:buChar char="•"/>
            </a:pPr>
            <a:r>
              <a:rPr lang="en-US" dirty="0" smtClean="0">
                <a:latin typeface="Baskerville Old Face"/>
                <a:cs typeface="Baskerville Old Face"/>
              </a:rPr>
              <a:t>Terrorism or Nationalism?</a:t>
            </a:r>
          </a:p>
          <a:p>
            <a:pPr marL="742950" lvl="1" indent="-285750">
              <a:buFont typeface="Arial"/>
              <a:buChar char="•"/>
            </a:pPr>
            <a:r>
              <a:rPr lang="en-US" dirty="0" smtClean="0">
                <a:latin typeface="Baskerville Old Face"/>
                <a:cs typeface="Baskerville Old Face"/>
              </a:rPr>
              <a:t>Tactics: Airline hijackings/ hostage taking</a:t>
            </a:r>
            <a:endParaRPr lang="en-US" dirty="0">
              <a:latin typeface="Baskerville Old Face"/>
              <a:cs typeface="Baskerville Old Face"/>
            </a:endParaRPr>
          </a:p>
          <a:p>
            <a:pPr marL="742950" lvl="1" indent="-285750">
              <a:buFont typeface="Arial" panose="020B0604020202020204" pitchFamily="34" charset="0"/>
              <a:buChar char="•"/>
            </a:pPr>
            <a:endParaRPr lang="en-US" i="1" dirty="0" smtClean="0">
              <a:latin typeface="Baskerville Old Face"/>
              <a:cs typeface="Baskerville Old Face"/>
            </a:endParaRPr>
          </a:p>
        </p:txBody>
      </p:sp>
      <p:pic>
        <p:nvPicPr>
          <p:cNvPr id="5" name="Picture 4"/>
          <p:cNvPicPr>
            <a:picLocks noChangeAspect="1"/>
          </p:cNvPicPr>
          <p:nvPr/>
        </p:nvPicPr>
        <p:blipFill>
          <a:blip r:embed="rId2"/>
          <a:stretch>
            <a:fillRect/>
          </a:stretch>
        </p:blipFill>
        <p:spPr>
          <a:xfrm>
            <a:off x="4806013" y="0"/>
            <a:ext cx="4337987" cy="3338216"/>
          </a:xfrm>
          <a:prstGeom prst="rect">
            <a:avLst/>
          </a:prstGeom>
        </p:spPr>
      </p:pic>
      <p:sp>
        <p:nvSpPr>
          <p:cNvPr id="6" name="TextBox 5"/>
          <p:cNvSpPr txBox="1"/>
          <p:nvPr/>
        </p:nvSpPr>
        <p:spPr>
          <a:xfrm>
            <a:off x="4981265" y="3338216"/>
            <a:ext cx="4162735" cy="3416320"/>
          </a:xfrm>
          <a:prstGeom prst="rect">
            <a:avLst/>
          </a:prstGeom>
          <a:noFill/>
        </p:spPr>
        <p:txBody>
          <a:bodyPr wrap="square" rtlCol="0">
            <a:spAutoFit/>
          </a:bodyPr>
          <a:lstStyle/>
          <a:p>
            <a:r>
              <a:rPr lang="en-US" b="1" dirty="0" smtClean="0">
                <a:latin typeface="Baskerville Old Face"/>
                <a:cs typeface="Baskerville Old Face"/>
              </a:rPr>
              <a:t>For Israel – </a:t>
            </a:r>
          </a:p>
          <a:p>
            <a:pPr marL="285750" indent="-285750">
              <a:buFont typeface="Arial"/>
              <a:buChar char="•"/>
            </a:pPr>
            <a:r>
              <a:rPr lang="en-US" dirty="0" smtClean="0">
                <a:latin typeface="Baskerville Old Face"/>
                <a:cs typeface="Baskerville Old Face"/>
              </a:rPr>
              <a:t>Emerged victorious yet again</a:t>
            </a:r>
          </a:p>
          <a:p>
            <a:pPr marL="285750" indent="-285750">
              <a:buFont typeface="Arial"/>
              <a:buChar char="•"/>
            </a:pPr>
            <a:r>
              <a:rPr lang="en-US" dirty="0" smtClean="0">
                <a:latin typeface="Baskerville Old Face"/>
                <a:cs typeface="Baskerville Old Face"/>
              </a:rPr>
              <a:t>Demonstrates military prowess of Israel</a:t>
            </a:r>
          </a:p>
          <a:p>
            <a:endParaRPr lang="en-US" dirty="0" smtClean="0">
              <a:latin typeface="Baskerville Old Face"/>
              <a:cs typeface="Baskerville Old Face"/>
            </a:endParaRPr>
          </a:p>
          <a:p>
            <a:pPr marL="285750" indent="-285750">
              <a:buFont typeface="Arial"/>
              <a:buChar char="•"/>
            </a:pPr>
            <a:r>
              <a:rPr lang="en-US" dirty="0" smtClean="0">
                <a:latin typeface="Baskerville Old Face"/>
                <a:cs typeface="Baskerville Old Face"/>
              </a:rPr>
              <a:t> Its </a:t>
            </a:r>
            <a:r>
              <a:rPr lang="en-US" dirty="0">
                <a:latin typeface="Baskerville Old Face"/>
                <a:cs typeface="Baskerville Old Face"/>
              </a:rPr>
              <a:t>stubborn refusal to withdraw without guarantees, even in defiance of the United States and United Nations, </a:t>
            </a:r>
            <a:r>
              <a:rPr lang="en-US" u="sng" dirty="0">
                <a:latin typeface="Baskerville Old Face"/>
                <a:cs typeface="Baskerville Old Face"/>
              </a:rPr>
              <a:t>ended all Western efforts, mainly American and British ones, to impose a political settlement in the Middle East without taking Israel's security needs into consideration</a:t>
            </a:r>
            <a:endParaRPr lang="en-US" u="sng" dirty="0" smtClean="0">
              <a:latin typeface="Baskerville Old Face"/>
              <a:cs typeface="Baskerville Old Face"/>
            </a:endParaRPr>
          </a:p>
        </p:txBody>
      </p:sp>
    </p:spTree>
    <p:extLst>
      <p:ext uri="{BB962C8B-B14F-4D97-AF65-F5344CB8AC3E}">
        <p14:creationId xmlns:p14="http://schemas.microsoft.com/office/powerpoint/2010/main" val="3957257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2766"/>
            <a:ext cx="2738984" cy="6186310"/>
          </a:xfrm>
          <a:prstGeom prst="rect">
            <a:avLst/>
          </a:prstGeom>
          <a:noFill/>
        </p:spPr>
        <p:txBody>
          <a:bodyPr wrap="square" rtlCol="0">
            <a:spAutoFit/>
          </a:bodyPr>
          <a:lstStyle/>
          <a:p>
            <a:r>
              <a:rPr lang="en-US" b="1" dirty="0" smtClean="0">
                <a:latin typeface="Baskerville Old Face"/>
                <a:cs typeface="Baskerville Old Face"/>
              </a:rPr>
              <a:t>Six Day War, 1967</a:t>
            </a:r>
          </a:p>
          <a:p>
            <a:endParaRPr lang="en-US" b="1" dirty="0" smtClean="0">
              <a:latin typeface="Baskerville Old Face"/>
              <a:cs typeface="Baskerville Old Face"/>
            </a:endParaRPr>
          </a:p>
          <a:p>
            <a:r>
              <a:rPr lang="en-US" b="1" dirty="0" smtClean="0">
                <a:latin typeface="Baskerville Old Face"/>
                <a:cs typeface="Baskerville Old Face"/>
              </a:rPr>
              <a:t>Background</a:t>
            </a:r>
            <a:r>
              <a:rPr lang="en-US" dirty="0" smtClean="0">
                <a:latin typeface="Baskerville Old Face"/>
                <a:cs typeface="Baskerville Old Face"/>
              </a:rPr>
              <a:t>:</a:t>
            </a:r>
            <a:endParaRPr lang="en-US" dirty="0">
              <a:latin typeface="Baskerville Old Face"/>
              <a:cs typeface="Baskerville Old Face"/>
            </a:endParaRPr>
          </a:p>
          <a:p>
            <a:pPr marL="285750" indent="-285750">
              <a:buFont typeface="Arial"/>
              <a:buChar char="•"/>
            </a:pPr>
            <a:r>
              <a:rPr lang="en-US" dirty="0" smtClean="0">
                <a:latin typeface="Baskerville Old Face"/>
                <a:cs typeface="Baskerville Old Face"/>
              </a:rPr>
              <a:t>PLO attacks of Israelis</a:t>
            </a:r>
          </a:p>
          <a:p>
            <a:endParaRPr lang="en-US" b="1" dirty="0" smtClean="0">
              <a:latin typeface="Baskerville Old Face"/>
              <a:cs typeface="Baskerville Old Face"/>
            </a:endParaRPr>
          </a:p>
          <a:p>
            <a:r>
              <a:rPr lang="en-US" b="1" dirty="0" smtClean="0">
                <a:latin typeface="Baskerville Old Face"/>
                <a:cs typeface="Baskerville Old Face"/>
              </a:rPr>
              <a:t>Escalation</a:t>
            </a:r>
            <a:r>
              <a:rPr lang="en-US" dirty="0" smtClean="0">
                <a:latin typeface="Baskerville Old Face"/>
                <a:cs typeface="Baskerville Old Face"/>
              </a:rPr>
              <a:t>:</a:t>
            </a:r>
          </a:p>
          <a:p>
            <a:pPr marL="285750" indent="-285750">
              <a:buFont typeface="Arial"/>
              <a:buChar char="•"/>
            </a:pPr>
            <a:r>
              <a:rPr lang="en-US" b="1" dirty="0" smtClean="0">
                <a:latin typeface="Baskerville Old Face"/>
                <a:cs typeface="Baskerville Old Face"/>
              </a:rPr>
              <a:t>Israeli</a:t>
            </a:r>
            <a:r>
              <a:rPr lang="en-US" dirty="0" smtClean="0">
                <a:latin typeface="Baskerville Old Face"/>
                <a:cs typeface="Baskerville Old Face"/>
              </a:rPr>
              <a:t> raids into </a:t>
            </a:r>
            <a:r>
              <a:rPr lang="en-US" b="1" dirty="0" smtClean="0">
                <a:latin typeface="Baskerville Old Face"/>
                <a:cs typeface="Baskerville Old Face"/>
              </a:rPr>
              <a:t>Jordanian</a:t>
            </a:r>
            <a:r>
              <a:rPr lang="en-US" dirty="0" smtClean="0">
                <a:latin typeface="Baskerville Old Face"/>
                <a:cs typeface="Baskerville Old Face"/>
              </a:rPr>
              <a:t> </a:t>
            </a:r>
            <a:r>
              <a:rPr lang="en-US" b="1" dirty="0" smtClean="0">
                <a:latin typeface="Baskerville Old Face"/>
                <a:cs typeface="Baskerville Old Face"/>
              </a:rPr>
              <a:t>West Bank</a:t>
            </a:r>
          </a:p>
          <a:p>
            <a:pPr marL="285750" indent="-285750">
              <a:buFont typeface="Arial"/>
              <a:buChar char="•"/>
            </a:pPr>
            <a:r>
              <a:rPr lang="en-US" dirty="0" smtClean="0">
                <a:latin typeface="Baskerville Old Face"/>
                <a:cs typeface="Baskerville Old Face"/>
              </a:rPr>
              <a:t>Israeli flights/aerial clashes over Syria</a:t>
            </a:r>
          </a:p>
          <a:p>
            <a:pPr marL="285750" indent="-285750">
              <a:buFont typeface="Arial"/>
              <a:buChar char="•"/>
            </a:pPr>
            <a:r>
              <a:rPr lang="en-US" b="1" dirty="0" smtClean="0">
                <a:latin typeface="Baskerville Old Face"/>
                <a:cs typeface="Baskerville Old Face"/>
              </a:rPr>
              <a:t>Syrians</a:t>
            </a:r>
            <a:r>
              <a:rPr lang="en-US" dirty="0" smtClean="0">
                <a:latin typeface="Baskerville Old Face"/>
                <a:cs typeface="Baskerville Old Face"/>
              </a:rPr>
              <a:t> launch rockets at </a:t>
            </a:r>
            <a:r>
              <a:rPr lang="en-US" b="1" dirty="0" smtClean="0">
                <a:latin typeface="Baskerville Old Face"/>
                <a:cs typeface="Baskerville Old Face"/>
              </a:rPr>
              <a:t>Israeli civilian targets</a:t>
            </a:r>
          </a:p>
          <a:p>
            <a:pPr marL="285750" indent="-285750">
              <a:buFont typeface="Arial"/>
              <a:buChar char="•"/>
            </a:pPr>
            <a:r>
              <a:rPr lang="en-US" dirty="0" smtClean="0">
                <a:latin typeface="Baskerville Old Face"/>
                <a:cs typeface="Baskerville Old Face"/>
              </a:rPr>
              <a:t>Israelis respond against Syrian positions in the </a:t>
            </a:r>
            <a:r>
              <a:rPr lang="en-US" b="1" dirty="0" smtClean="0">
                <a:latin typeface="Baskerville Old Face"/>
                <a:cs typeface="Baskerville Old Face"/>
              </a:rPr>
              <a:t>Golan Heights </a:t>
            </a:r>
          </a:p>
          <a:p>
            <a:pPr marL="285750" indent="-285750">
              <a:buFont typeface="Arial"/>
              <a:buChar char="•"/>
            </a:pPr>
            <a:r>
              <a:rPr lang="en-US" b="1" dirty="0" smtClean="0">
                <a:latin typeface="Baskerville Old Face"/>
                <a:cs typeface="Baskerville Old Face"/>
              </a:rPr>
              <a:t>Egypt </a:t>
            </a:r>
            <a:r>
              <a:rPr lang="en-US" dirty="0" smtClean="0">
                <a:latin typeface="Baskerville Old Face"/>
                <a:cs typeface="Baskerville Old Face"/>
              </a:rPr>
              <a:t>blocks Israeli shipping - </a:t>
            </a:r>
            <a:r>
              <a:rPr lang="en-US" b="1" dirty="0" smtClean="0">
                <a:latin typeface="Baskerville Old Face"/>
                <a:cs typeface="Baskerville Old Face"/>
              </a:rPr>
              <a:t>Strait of Tiran</a:t>
            </a:r>
          </a:p>
          <a:p>
            <a:pPr marL="285750" indent="-285750">
              <a:buFont typeface="Arial"/>
              <a:buChar char="•"/>
            </a:pPr>
            <a:r>
              <a:rPr lang="en-US" dirty="0" smtClean="0">
                <a:latin typeface="Baskerville Old Face"/>
                <a:cs typeface="Baskerville Old Face"/>
              </a:rPr>
              <a:t>Egypt mobilizes army along Sinai Peninsula </a:t>
            </a:r>
          </a:p>
          <a:p>
            <a:pPr marL="285750" indent="-285750">
              <a:buFont typeface="Arial"/>
              <a:buChar char="•"/>
            </a:pPr>
            <a:r>
              <a:rPr lang="en-US" b="1" dirty="0" smtClean="0">
                <a:latin typeface="Baskerville Old Face"/>
                <a:cs typeface="Baskerville Old Face"/>
              </a:rPr>
              <a:t>UN Forces ordered out</a:t>
            </a:r>
          </a:p>
          <a:p>
            <a:pPr marL="742950" lvl="1" indent="-285750">
              <a:buFont typeface="Arial"/>
              <a:buChar char="•"/>
            </a:pPr>
            <a:r>
              <a:rPr lang="en-US" dirty="0" smtClean="0">
                <a:latin typeface="Baskerville Old Face"/>
                <a:cs typeface="Baskerville Old Face"/>
              </a:rPr>
              <a:t>Failure of UN due to peace agreement</a:t>
            </a:r>
            <a:endParaRPr lang="en-US" dirty="0">
              <a:latin typeface="Baskerville Old Face"/>
              <a:cs typeface="Baskerville Old Face"/>
            </a:endParaRPr>
          </a:p>
        </p:txBody>
      </p:sp>
      <p:pic>
        <p:nvPicPr>
          <p:cNvPr id="3" name="Picture 2"/>
          <p:cNvPicPr>
            <a:picLocks noChangeAspect="1"/>
          </p:cNvPicPr>
          <p:nvPr/>
        </p:nvPicPr>
        <p:blipFill>
          <a:blip r:embed="rId2"/>
          <a:stretch>
            <a:fillRect/>
          </a:stretch>
        </p:blipFill>
        <p:spPr>
          <a:xfrm>
            <a:off x="2738985" y="62766"/>
            <a:ext cx="6405016" cy="3655546"/>
          </a:xfrm>
          <a:prstGeom prst="rect">
            <a:avLst/>
          </a:prstGeom>
        </p:spPr>
      </p:pic>
      <p:sp>
        <p:nvSpPr>
          <p:cNvPr id="4" name="TextBox 3"/>
          <p:cNvSpPr txBox="1"/>
          <p:nvPr/>
        </p:nvSpPr>
        <p:spPr>
          <a:xfrm>
            <a:off x="2738985" y="3751302"/>
            <a:ext cx="6233887" cy="3139321"/>
          </a:xfrm>
          <a:prstGeom prst="rect">
            <a:avLst/>
          </a:prstGeom>
          <a:noFill/>
        </p:spPr>
        <p:txBody>
          <a:bodyPr wrap="square" rtlCol="0">
            <a:spAutoFit/>
          </a:bodyPr>
          <a:lstStyle/>
          <a:p>
            <a:r>
              <a:rPr lang="en-US" b="1" dirty="0" smtClean="0">
                <a:latin typeface="Baskerville Old Face"/>
                <a:cs typeface="Baskerville Old Face"/>
              </a:rPr>
              <a:t>5-10 June 1967 – </a:t>
            </a:r>
          </a:p>
          <a:p>
            <a:pPr marL="742950" lvl="1" indent="-285750">
              <a:buFont typeface="Arial"/>
              <a:buChar char="•"/>
            </a:pPr>
            <a:r>
              <a:rPr lang="en-US" dirty="0" smtClean="0">
                <a:latin typeface="Baskerville Old Face"/>
                <a:cs typeface="Baskerville Old Face"/>
              </a:rPr>
              <a:t>Israel stages ‘preemptive attack’ catching most of the Egyptian Air Force on the ground, destroying it </a:t>
            </a:r>
          </a:p>
          <a:p>
            <a:pPr marL="742950" lvl="1" indent="-285750">
              <a:buFont typeface="Arial"/>
              <a:buChar char="•"/>
            </a:pPr>
            <a:r>
              <a:rPr lang="en-US" dirty="0" smtClean="0">
                <a:latin typeface="Baskerville Old Face"/>
                <a:cs typeface="Baskerville Old Face"/>
              </a:rPr>
              <a:t>Israel wins ‘decisive victory’</a:t>
            </a:r>
          </a:p>
          <a:p>
            <a:pPr marL="1200150" lvl="2" indent="-285750">
              <a:buFont typeface="Arial"/>
              <a:buChar char="•"/>
            </a:pPr>
            <a:r>
              <a:rPr lang="en-US" dirty="0" smtClean="0">
                <a:latin typeface="Baskerville Old Face"/>
                <a:cs typeface="Baskerville Old Face"/>
              </a:rPr>
              <a:t>Occupies: </a:t>
            </a:r>
            <a:r>
              <a:rPr lang="en-US" b="1" dirty="0" smtClean="0">
                <a:latin typeface="Baskerville Old Face"/>
                <a:cs typeface="Baskerville Old Face"/>
              </a:rPr>
              <a:t>West Bank – Golan Heights – Gaza Strip</a:t>
            </a:r>
            <a:endParaRPr lang="en-US" dirty="0" smtClean="0">
              <a:latin typeface="Baskerville Old Face"/>
              <a:cs typeface="Baskerville Old Face"/>
            </a:endParaRPr>
          </a:p>
          <a:p>
            <a:pPr marL="0" lvl="3"/>
            <a:r>
              <a:rPr lang="en-US" dirty="0" smtClean="0">
                <a:latin typeface="Baskerville Old Face"/>
                <a:cs typeface="Baskerville Old Face"/>
              </a:rPr>
              <a:t>Significance:</a:t>
            </a:r>
          </a:p>
          <a:p>
            <a:pPr marL="742950" lvl="4" indent="-285750">
              <a:buFont typeface="Arial"/>
              <a:buChar char="•"/>
            </a:pPr>
            <a:r>
              <a:rPr lang="en-US" dirty="0" smtClean="0">
                <a:latin typeface="Baskerville Old Face"/>
                <a:cs typeface="Baskerville Old Face"/>
              </a:rPr>
              <a:t>USSR mobilizes forces to assist Egypt</a:t>
            </a:r>
          </a:p>
          <a:p>
            <a:pPr marL="742950" lvl="4" indent="-285750">
              <a:buFont typeface="Arial"/>
              <a:buChar char="•"/>
            </a:pPr>
            <a:r>
              <a:rPr lang="en-US" dirty="0" smtClean="0">
                <a:latin typeface="Baskerville Old Face"/>
                <a:cs typeface="Baskerville Old Face"/>
              </a:rPr>
              <a:t>USA becomes the staunchest of allies with Israel </a:t>
            </a:r>
          </a:p>
          <a:p>
            <a:pPr marL="742950" lvl="4" indent="-285750">
              <a:buFont typeface="Arial"/>
              <a:buChar char="•"/>
            </a:pPr>
            <a:r>
              <a:rPr lang="en-US" dirty="0" smtClean="0">
                <a:latin typeface="Baskerville Old Face"/>
                <a:cs typeface="Baskerville Old Face"/>
              </a:rPr>
              <a:t>Suez Canal closed to 1975</a:t>
            </a:r>
          </a:p>
          <a:p>
            <a:pPr marL="742950" lvl="4" indent="-285750">
              <a:buFont typeface="Arial"/>
              <a:buChar char="•"/>
            </a:pPr>
            <a:r>
              <a:rPr lang="en-US" dirty="0" smtClean="0">
                <a:latin typeface="Baskerville Old Face"/>
                <a:cs typeface="Baskerville Old Face"/>
              </a:rPr>
              <a:t>Palestinians give up trying to kick Israelis out/call for homeland, rather than all of traditional Palestine</a:t>
            </a:r>
          </a:p>
        </p:txBody>
      </p:sp>
      <p:sp>
        <p:nvSpPr>
          <p:cNvPr id="5" name="TextBox 4"/>
          <p:cNvSpPr txBox="1"/>
          <p:nvPr/>
        </p:nvSpPr>
        <p:spPr>
          <a:xfrm>
            <a:off x="3513275" y="5394025"/>
            <a:ext cx="184666" cy="369332"/>
          </a:xfrm>
          <a:prstGeom prst="rect">
            <a:avLst/>
          </a:prstGeom>
          <a:noFill/>
        </p:spPr>
        <p:txBody>
          <a:bodyPr wrap="none" rtlCol="0">
            <a:spAutoFit/>
          </a:bodyPr>
          <a:lstStyle/>
          <a:p>
            <a:endParaRPr lang="en-US" dirty="0"/>
          </a:p>
        </p:txBody>
      </p:sp>
      <p:sp>
        <p:nvSpPr>
          <p:cNvPr id="6" name="Rectangle 5"/>
          <p:cNvSpPr/>
          <p:nvPr/>
        </p:nvSpPr>
        <p:spPr>
          <a:xfrm>
            <a:off x="123092" y="6166377"/>
            <a:ext cx="4572000" cy="400110"/>
          </a:xfrm>
          <a:prstGeom prst="rect">
            <a:avLst/>
          </a:prstGeom>
        </p:spPr>
        <p:txBody>
          <a:bodyPr>
            <a:spAutoFit/>
          </a:bodyPr>
          <a:lstStyle/>
          <a:p>
            <a:r>
              <a:rPr lang="en-US" sz="1000" dirty="0">
                <a:hlinkClick r:id="rId3"/>
              </a:rPr>
              <a:t>https://</a:t>
            </a:r>
            <a:r>
              <a:rPr lang="en-US" sz="1000" dirty="0" smtClean="0">
                <a:hlinkClick r:id="rId3"/>
              </a:rPr>
              <a:t>www.youtube.com/watch?v=1wo2TLlMhiw</a:t>
            </a:r>
            <a:endParaRPr lang="en-US" sz="1000" dirty="0" smtClean="0"/>
          </a:p>
          <a:p>
            <a:endParaRPr lang="en-US" sz="1000" dirty="0"/>
          </a:p>
        </p:txBody>
      </p:sp>
    </p:spTree>
    <p:extLst>
      <p:ext uri="{BB962C8B-B14F-4D97-AF65-F5344CB8AC3E}">
        <p14:creationId xmlns:p14="http://schemas.microsoft.com/office/powerpoint/2010/main" val="153642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
            <a:ext cx="9006840" cy="461665"/>
          </a:xfrm>
          <a:prstGeom prst="rect">
            <a:avLst/>
          </a:prstGeom>
          <a:noFill/>
        </p:spPr>
        <p:txBody>
          <a:bodyPr wrap="square" rtlCol="0">
            <a:spAutoFit/>
          </a:bodyPr>
          <a:lstStyle/>
          <a:p>
            <a:r>
              <a:rPr lang="en-US" sz="2400" b="1" dirty="0" smtClean="0">
                <a:latin typeface="Baskerville Old Face" panose="02020602080505020303" pitchFamily="18" charset="0"/>
              </a:rPr>
              <a:t>Yom Kippur War, 6–25 Oct 1973</a:t>
            </a:r>
            <a:endParaRPr lang="en-US" sz="2400" b="1" dirty="0">
              <a:latin typeface="Baskerville Old Face" panose="02020602080505020303" pitchFamily="18" charset="0"/>
            </a:endParaRPr>
          </a:p>
        </p:txBody>
      </p:sp>
      <p:pic>
        <p:nvPicPr>
          <p:cNvPr id="1026" name="Picture 2" descr="http://mapsof.net/uploads/static-maps/Yom_Kippur_War_map.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 y="434340"/>
            <a:ext cx="3895725" cy="5867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17644" y="522625"/>
            <a:ext cx="5233036" cy="6740307"/>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askerville Old Face" panose="02020602080505020303" pitchFamily="18" charset="0"/>
              </a:rPr>
              <a:t>Egypt &amp; Syria launch surprise coordinated attack on Israeli occupied territories (</a:t>
            </a:r>
            <a:r>
              <a:rPr lang="en-US" b="1" dirty="0" smtClean="0">
                <a:latin typeface="Baskerville Old Face" panose="02020602080505020303" pitchFamily="18" charset="0"/>
              </a:rPr>
              <a:t>Sinai, Golan Heights), </a:t>
            </a:r>
            <a:r>
              <a:rPr lang="en-US" dirty="0" smtClean="0">
                <a:latin typeface="Baskerville Old Face" panose="02020602080505020303" pitchFamily="18" charset="0"/>
              </a:rPr>
              <a:t>on </a:t>
            </a:r>
            <a:r>
              <a:rPr lang="en-US" b="1" dirty="0" smtClean="0">
                <a:latin typeface="Baskerville Old Face" panose="02020602080505020303" pitchFamily="18" charset="0"/>
              </a:rPr>
              <a:t>Yom Kippur</a:t>
            </a:r>
            <a:r>
              <a:rPr lang="en-US" dirty="0" smtClean="0">
                <a:latin typeface="Baskerville Old Face" panose="02020602080505020303" pitchFamily="18" charset="0"/>
              </a:rPr>
              <a:t>, the holiest day in Judaism </a:t>
            </a:r>
          </a:p>
          <a:p>
            <a:pPr marL="285750" indent="-285750">
              <a:buFont typeface="Arial" panose="020B0604020202020204" pitchFamily="34" charset="0"/>
              <a:buChar char="•"/>
            </a:pPr>
            <a:r>
              <a:rPr lang="en-US" dirty="0" smtClean="0">
                <a:latin typeface="Baskerville Old Face" panose="02020602080505020303" pitchFamily="18" charset="0"/>
              </a:rPr>
              <a:t>Initially, Egypt regained control of Sinai –</a:t>
            </a:r>
          </a:p>
          <a:p>
            <a:pPr marL="285750" indent="-285750">
              <a:buFont typeface="Arial" panose="020B0604020202020204" pitchFamily="34" charset="0"/>
              <a:buChar char="•"/>
            </a:pPr>
            <a:r>
              <a:rPr lang="en-US" dirty="0" smtClean="0">
                <a:latin typeface="Baskerville Old Face" panose="02020602080505020303" pitchFamily="18" charset="0"/>
              </a:rPr>
              <a:t>Israelis, push back Syrians all the way to </a:t>
            </a:r>
            <a:r>
              <a:rPr lang="en-US" b="1" dirty="0" smtClean="0">
                <a:latin typeface="Baskerville Old Face" panose="02020602080505020303" pitchFamily="18" charset="0"/>
              </a:rPr>
              <a:t>Damascus</a:t>
            </a:r>
          </a:p>
          <a:p>
            <a:pPr marL="285750" indent="-285750">
              <a:buFont typeface="Arial" panose="020B0604020202020204" pitchFamily="34" charset="0"/>
              <a:buChar char="•"/>
            </a:pPr>
            <a:r>
              <a:rPr lang="en-US" dirty="0" smtClean="0">
                <a:latin typeface="Baskerville Old Face" panose="02020602080505020303" pitchFamily="18" charset="0"/>
              </a:rPr>
              <a:t>Egyptian President </a:t>
            </a:r>
            <a:r>
              <a:rPr lang="en-US" b="1" dirty="0" smtClean="0">
                <a:latin typeface="Baskerville Old Face" panose="02020602080505020303" pitchFamily="18" charset="0"/>
              </a:rPr>
              <a:t>Anwar Sadat </a:t>
            </a:r>
            <a:r>
              <a:rPr lang="en-US" dirty="0" smtClean="0">
                <a:latin typeface="Baskerville Old Face" panose="02020602080505020303" pitchFamily="18" charset="0"/>
              </a:rPr>
              <a:t>fails in second offensive to fortify position in Sinai</a:t>
            </a:r>
          </a:p>
          <a:p>
            <a:pPr marL="285750" indent="-285750">
              <a:buFont typeface="Arial" panose="020B0604020202020204" pitchFamily="34" charset="0"/>
              <a:buChar char="•"/>
            </a:pPr>
            <a:r>
              <a:rPr lang="en-US" b="1" dirty="0" smtClean="0">
                <a:latin typeface="Baskerville Old Face" panose="02020602080505020303" pitchFamily="18" charset="0"/>
              </a:rPr>
              <a:t>Israelis</a:t>
            </a:r>
            <a:r>
              <a:rPr lang="en-US" dirty="0" smtClean="0">
                <a:latin typeface="Baskerville Old Face" panose="02020602080505020303" pitchFamily="18" charset="0"/>
              </a:rPr>
              <a:t> push Egyptians back across Sinai, encircle </a:t>
            </a:r>
            <a:r>
              <a:rPr lang="en-US" b="1" dirty="0" smtClean="0">
                <a:latin typeface="Baskerville Old Face" panose="02020602080505020303" pitchFamily="18" charset="0"/>
              </a:rPr>
              <a:t>Suez</a:t>
            </a:r>
            <a:r>
              <a:rPr lang="en-US" dirty="0" smtClean="0">
                <a:latin typeface="Baskerville Old Face" panose="02020602080505020303" pitchFamily="18" charset="0"/>
              </a:rPr>
              <a:t> and slowly begin advance on </a:t>
            </a:r>
            <a:r>
              <a:rPr lang="en-US" b="1" dirty="0" smtClean="0">
                <a:latin typeface="Baskerville Old Face" panose="02020602080505020303" pitchFamily="18" charset="0"/>
              </a:rPr>
              <a:t>Cairo</a:t>
            </a:r>
          </a:p>
          <a:p>
            <a:endParaRPr lang="en-US" b="1" dirty="0">
              <a:latin typeface="Baskerville Old Face" panose="02020602080505020303" pitchFamily="18" charset="0"/>
            </a:endParaRPr>
          </a:p>
          <a:p>
            <a:r>
              <a:rPr lang="en-US" b="1" dirty="0" smtClean="0">
                <a:latin typeface="Baskerville Old Face" panose="02020602080505020303" pitchFamily="18" charset="0"/>
              </a:rPr>
              <a:t>Significance:</a:t>
            </a:r>
          </a:p>
          <a:p>
            <a:pPr marL="285750" indent="-285750">
              <a:buFont typeface="Arial" panose="020B0604020202020204" pitchFamily="34" charset="0"/>
              <a:buChar char="•"/>
            </a:pPr>
            <a:r>
              <a:rPr lang="en-US" dirty="0" smtClean="0">
                <a:latin typeface="Baskerville Old Face" panose="02020602080505020303" pitchFamily="18" charset="0"/>
              </a:rPr>
              <a:t>Militarily, this war was a draw – BUT</a:t>
            </a:r>
          </a:p>
          <a:p>
            <a:pPr marL="285750" indent="-285750">
              <a:buFont typeface="Arial" panose="020B0604020202020204" pitchFamily="34" charset="0"/>
              <a:buChar char="•"/>
            </a:pPr>
            <a:r>
              <a:rPr lang="en-US" dirty="0" smtClean="0">
                <a:latin typeface="Baskerville Old Face" panose="02020602080505020303" pitchFamily="18" charset="0"/>
              </a:rPr>
              <a:t>Israelis had once again routed Arab alliance</a:t>
            </a:r>
          </a:p>
          <a:p>
            <a:pPr marL="742950" lvl="1" indent="-285750">
              <a:buFont typeface="Arial" panose="020B0604020202020204" pitchFamily="34" charset="0"/>
              <a:buChar char="•"/>
            </a:pPr>
            <a:r>
              <a:rPr lang="en-US" dirty="0" smtClean="0">
                <a:latin typeface="Baskerville Old Face" panose="02020602080505020303" pitchFamily="18" charset="0"/>
              </a:rPr>
              <a:t>Yet, still no guarantee Israelis could dominate</a:t>
            </a:r>
            <a:endParaRPr lang="en-US" dirty="0">
              <a:latin typeface="Baskerville Old Face" panose="02020602080505020303" pitchFamily="18" charset="0"/>
            </a:endParaRPr>
          </a:p>
          <a:p>
            <a:pPr marL="285750" indent="-285750">
              <a:buFont typeface="Arial" panose="020B0604020202020204" pitchFamily="34" charset="0"/>
              <a:buChar char="•"/>
            </a:pPr>
            <a:endParaRPr lang="en-US" dirty="0" smtClean="0">
              <a:latin typeface="Baskerville Old Face" panose="02020602080505020303" pitchFamily="18" charset="0"/>
            </a:endParaRPr>
          </a:p>
          <a:p>
            <a:pPr marL="285750" indent="-285750">
              <a:buFont typeface="Arial" panose="020B0604020202020204" pitchFamily="34" charset="0"/>
              <a:buChar char="•"/>
            </a:pPr>
            <a:r>
              <a:rPr lang="en-US" dirty="0" smtClean="0">
                <a:latin typeface="Baskerville Old Face" panose="02020602080505020303" pitchFamily="18" charset="0"/>
              </a:rPr>
              <a:t>Arab </a:t>
            </a:r>
            <a:r>
              <a:rPr lang="en-US" b="1" dirty="0" smtClean="0">
                <a:latin typeface="Baskerville Old Face" panose="02020602080505020303" pitchFamily="18" charset="0"/>
              </a:rPr>
              <a:t>oil embargo</a:t>
            </a:r>
            <a:r>
              <a:rPr lang="en-US" dirty="0" smtClean="0">
                <a:latin typeface="Baskerville Old Face" panose="02020602080505020303" pitchFamily="18" charset="0"/>
              </a:rPr>
              <a:t>: </a:t>
            </a:r>
            <a:r>
              <a:rPr lang="en-US" b="1" dirty="0" smtClean="0">
                <a:latin typeface="Baskerville Old Face" panose="02020602080505020303" pitchFamily="18" charset="0"/>
              </a:rPr>
              <a:t>OPEC</a:t>
            </a:r>
            <a:endParaRPr lang="en-US" dirty="0" smtClean="0">
              <a:latin typeface="Baskerville Old Face" panose="02020602080505020303" pitchFamily="18" charset="0"/>
            </a:endParaRPr>
          </a:p>
          <a:p>
            <a:pPr marL="285750" lvl="0" indent="-285750">
              <a:buFont typeface="Arial" panose="020B0604020202020204" pitchFamily="34" charset="0"/>
              <a:buChar char="•"/>
            </a:pPr>
            <a:r>
              <a:rPr lang="en-US" dirty="0" smtClean="0">
                <a:latin typeface="Baskerville Old Face" panose="02020602080505020303" pitchFamily="18" charset="0"/>
              </a:rPr>
              <a:t>Arabs </a:t>
            </a:r>
            <a:r>
              <a:rPr lang="en-US" dirty="0">
                <a:latin typeface="Baskerville Old Face" panose="02020602080505020303" pitchFamily="18" charset="0"/>
              </a:rPr>
              <a:t>are in no position to fight Israel and </a:t>
            </a:r>
            <a:r>
              <a:rPr lang="en-US" dirty="0" smtClean="0">
                <a:latin typeface="Baskerville Old Face" panose="02020602080505020303" pitchFamily="18" charset="0"/>
              </a:rPr>
              <a:t>US, </a:t>
            </a:r>
            <a:r>
              <a:rPr lang="en-US" dirty="0">
                <a:latin typeface="Baskerville Old Face" panose="02020602080505020303" pitchFamily="18" charset="0"/>
              </a:rPr>
              <a:t>so they cut oil production thus squeezing </a:t>
            </a:r>
            <a:r>
              <a:rPr lang="en-US" dirty="0" smtClean="0">
                <a:latin typeface="Baskerville Old Face" panose="02020602080505020303" pitchFamily="18" charset="0"/>
              </a:rPr>
              <a:t>US economy </a:t>
            </a:r>
            <a:endParaRPr lang="en-US" dirty="0">
              <a:latin typeface="Baskerville Old Face" panose="02020602080505020303" pitchFamily="18" charset="0"/>
            </a:endParaRPr>
          </a:p>
          <a:p>
            <a:pPr marL="285750" lvl="0" indent="-285750">
              <a:buFont typeface="Arial" panose="020B0604020202020204" pitchFamily="34" charset="0"/>
              <a:buChar char="•"/>
            </a:pPr>
            <a:r>
              <a:rPr lang="en-US" dirty="0">
                <a:latin typeface="Baskerville Old Face" panose="02020602080505020303" pitchFamily="18" charset="0"/>
              </a:rPr>
              <a:t>Embargo </a:t>
            </a:r>
            <a:r>
              <a:rPr lang="en-US" dirty="0" smtClean="0">
                <a:latin typeface="Baskerville Old Face" panose="02020602080505020303" pitchFamily="18" charset="0"/>
              </a:rPr>
              <a:t>lasts </a:t>
            </a:r>
            <a:r>
              <a:rPr lang="en-US" dirty="0">
                <a:latin typeface="Baskerville Old Face" panose="02020602080505020303" pitchFamily="18" charset="0"/>
              </a:rPr>
              <a:t>5 months, oil price </a:t>
            </a:r>
            <a:r>
              <a:rPr lang="en-US" dirty="0" smtClean="0">
                <a:latin typeface="Baskerville Old Face" panose="02020602080505020303" pitchFamily="18" charset="0"/>
              </a:rPr>
              <a:t>rises </a:t>
            </a:r>
            <a:r>
              <a:rPr lang="en-US" dirty="0">
                <a:latin typeface="Baskerville Old Face" panose="02020602080505020303" pitchFamily="18" charset="0"/>
              </a:rPr>
              <a:t>for two years, sparking the energy crisis of the 1970’s in </a:t>
            </a:r>
            <a:r>
              <a:rPr lang="en-US" dirty="0" smtClean="0">
                <a:latin typeface="Baskerville Old Face" panose="02020602080505020303" pitchFamily="18" charset="0"/>
              </a:rPr>
              <a:t>USA</a:t>
            </a:r>
            <a:endParaRPr lang="en-US" dirty="0">
              <a:latin typeface="Baskerville Old Face" panose="02020602080505020303" pitchFamily="18" charset="0"/>
            </a:endParaRPr>
          </a:p>
          <a:p>
            <a:pPr marL="285750" lvl="0" indent="-285750">
              <a:buFont typeface="Arial" panose="020B0604020202020204" pitchFamily="34" charset="0"/>
              <a:buChar char="•"/>
            </a:pPr>
            <a:r>
              <a:rPr lang="en-US" b="1" dirty="0">
                <a:latin typeface="Baskerville Old Face" panose="02020602080505020303" pitchFamily="18" charset="0"/>
              </a:rPr>
              <a:t>I</a:t>
            </a:r>
            <a:r>
              <a:rPr lang="en-US" b="1" dirty="0" smtClean="0">
                <a:latin typeface="Baskerville Old Face" panose="02020602080505020303" pitchFamily="18" charset="0"/>
              </a:rPr>
              <a:t>nstability </a:t>
            </a:r>
            <a:r>
              <a:rPr lang="en-US" b="1" dirty="0">
                <a:latin typeface="Baskerville Old Face" panose="02020602080505020303" pitchFamily="18" charset="0"/>
              </a:rPr>
              <a:t>in the </a:t>
            </a:r>
            <a:r>
              <a:rPr lang="en-US" b="1" dirty="0" smtClean="0">
                <a:latin typeface="Baskerville Old Face" panose="02020602080505020303" pitchFamily="18" charset="0"/>
              </a:rPr>
              <a:t>Middle East gave </a:t>
            </a:r>
            <a:r>
              <a:rPr lang="en-US" b="1" dirty="0">
                <a:latin typeface="Baskerville Old Face" panose="02020602080505020303" pitchFamily="18" charset="0"/>
              </a:rPr>
              <a:t>the U.S.A. reason to get politically involved in the region.</a:t>
            </a:r>
          </a:p>
          <a:p>
            <a:pPr marL="742950" lvl="1" indent="-285750">
              <a:buFont typeface="Arial" panose="020B0604020202020204" pitchFamily="34" charset="0"/>
              <a:buChar char="•"/>
            </a:pPr>
            <a:endParaRPr lang="en-US" dirty="0">
              <a:latin typeface="Baskerville Old Face" panose="02020602080505020303" pitchFamily="18" charset="0"/>
            </a:endParaRPr>
          </a:p>
          <a:p>
            <a:pPr marL="285750" indent="-285750">
              <a:buFont typeface="Arial" panose="020B0604020202020204" pitchFamily="34" charset="0"/>
              <a:buChar char="•"/>
            </a:pPr>
            <a:endParaRPr lang="en-US" dirty="0">
              <a:latin typeface="Baskerville Old Face" panose="02020602080505020303" pitchFamily="18" charset="0"/>
            </a:endParaRPr>
          </a:p>
        </p:txBody>
      </p:sp>
    </p:spTree>
    <p:extLst>
      <p:ext uri="{BB962C8B-B14F-4D97-AF65-F5344CB8AC3E}">
        <p14:creationId xmlns:p14="http://schemas.microsoft.com/office/powerpoint/2010/main" val="3714845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694"/>
            <a:ext cx="9144000" cy="461665"/>
          </a:xfrm>
          <a:prstGeom prst="rect">
            <a:avLst/>
          </a:prstGeom>
          <a:noFill/>
        </p:spPr>
        <p:txBody>
          <a:bodyPr wrap="square" rtlCol="0">
            <a:spAutoFit/>
          </a:bodyPr>
          <a:lstStyle/>
          <a:p>
            <a:r>
              <a:rPr lang="en-US" sz="2400" b="1" dirty="0" smtClean="0">
                <a:latin typeface="Baskerville Old Face" panose="02020602080505020303" pitchFamily="18" charset="0"/>
              </a:rPr>
              <a:t>Camp David Accords</a:t>
            </a:r>
            <a:endParaRPr lang="en-US" sz="2400" b="1" dirty="0">
              <a:latin typeface="Baskerville Old Face" panose="02020602080505020303" pitchFamily="18" charset="0"/>
            </a:endParaRPr>
          </a:p>
        </p:txBody>
      </p:sp>
      <p:sp>
        <p:nvSpPr>
          <p:cNvPr id="3" name="TextBox 2"/>
          <p:cNvSpPr txBox="1"/>
          <p:nvPr/>
        </p:nvSpPr>
        <p:spPr>
          <a:xfrm>
            <a:off x="0" y="490359"/>
            <a:ext cx="5196840" cy="6186309"/>
          </a:xfrm>
          <a:prstGeom prst="rect">
            <a:avLst/>
          </a:prstGeom>
          <a:noFill/>
        </p:spPr>
        <p:txBody>
          <a:bodyPr wrap="square" rtlCol="0">
            <a:spAutoFit/>
          </a:bodyPr>
          <a:lstStyle/>
          <a:p>
            <a:r>
              <a:rPr lang="en-US" dirty="0" smtClean="0">
                <a:latin typeface="Baskerville Old Face" panose="02020602080505020303" pitchFamily="18" charset="0"/>
              </a:rPr>
              <a:t>Peace in the Middle East?</a:t>
            </a:r>
          </a:p>
          <a:p>
            <a:endParaRPr lang="en-US" dirty="0">
              <a:latin typeface="Baskerville Old Face" panose="02020602080505020303" pitchFamily="18" charset="0"/>
            </a:endParaRPr>
          </a:p>
          <a:p>
            <a:pPr marL="285750" indent="-285750">
              <a:buFont typeface="Arial" panose="020B0604020202020204" pitchFamily="34" charset="0"/>
              <a:buChar char="•"/>
            </a:pPr>
            <a:r>
              <a:rPr lang="en-US" b="1" dirty="0" smtClean="0">
                <a:latin typeface="Baskerville Old Face" panose="02020602080505020303" pitchFamily="18" charset="0"/>
              </a:rPr>
              <a:t>Sadat (Egypt</a:t>
            </a:r>
            <a:r>
              <a:rPr lang="en-US" dirty="0" smtClean="0">
                <a:latin typeface="Baskerville Old Face" panose="02020602080505020303" pitchFamily="18" charset="0"/>
              </a:rPr>
              <a:t>) realizes </a:t>
            </a:r>
            <a:r>
              <a:rPr lang="en-US" dirty="0">
                <a:latin typeface="Baskerville Old Face" panose="02020602080505020303" pitchFamily="18" charset="0"/>
              </a:rPr>
              <a:t>that an Israeli state backed by the U.S. could not be </a:t>
            </a:r>
            <a:r>
              <a:rPr lang="en-US" dirty="0" smtClean="0">
                <a:latin typeface="Baskerville Old Face" panose="02020602080505020303" pitchFamily="18" charset="0"/>
              </a:rPr>
              <a:t>defeated, </a:t>
            </a:r>
            <a:r>
              <a:rPr lang="en-US" dirty="0">
                <a:latin typeface="Baskerville Old Face" panose="02020602080505020303" pitchFamily="18" charset="0"/>
              </a:rPr>
              <a:t>so he </a:t>
            </a:r>
            <a:r>
              <a:rPr lang="en-US" dirty="0" smtClean="0">
                <a:latin typeface="Baskerville Old Face" panose="02020602080505020303" pitchFamily="18" charset="0"/>
              </a:rPr>
              <a:t>begins negotiations with </a:t>
            </a:r>
            <a:r>
              <a:rPr lang="en-US" b="1" dirty="0" smtClean="0">
                <a:latin typeface="Baskerville Old Face" panose="02020602080505020303" pitchFamily="18" charset="0"/>
              </a:rPr>
              <a:t>Israeli PM </a:t>
            </a:r>
            <a:r>
              <a:rPr lang="en-US" b="1" dirty="0" err="1" smtClean="0">
                <a:latin typeface="Baskerville Old Face" panose="02020602080505020303" pitchFamily="18" charset="0"/>
              </a:rPr>
              <a:t>Menachem</a:t>
            </a:r>
            <a:r>
              <a:rPr lang="en-US" b="1" dirty="0" smtClean="0">
                <a:latin typeface="Baskerville Old Face" panose="02020602080505020303" pitchFamily="18" charset="0"/>
              </a:rPr>
              <a:t> Begin </a:t>
            </a:r>
            <a:r>
              <a:rPr lang="en-US" dirty="0" smtClean="0">
                <a:latin typeface="Baskerville Old Face" panose="02020602080505020303" pitchFamily="18" charset="0"/>
              </a:rPr>
              <a:t>(against </a:t>
            </a:r>
            <a:r>
              <a:rPr lang="en-US" dirty="0">
                <a:latin typeface="Baskerville Old Face" panose="02020602080505020303" pitchFamily="18" charset="0"/>
              </a:rPr>
              <a:t>the advice of the other Arab states)</a:t>
            </a:r>
          </a:p>
          <a:p>
            <a:pPr marL="285750" indent="-285750">
              <a:buFont typeface="Arial" panose="020B0604020202020204" pitchFamily="34" charset="0"/>
              <a:buChar char="•"/>
            </a:pPr>
            <a:r>
              <a:rPr lang="en-US" dirty="0" smtClean="0">
                <a:latin typeface="Baskerville Old Face" panose="02020602080505020303" pitchFamily="18" charset="0"/>
              </a:rPr>
              <a:t>Sadat (1977), first Arab leader to go to Israel</a:t>
            </a:r>
          </a:p>
          <a:p>
            <a:pPr marL="285750" lvl="0" indent="-285750">
              <a:buFont typeface="Arial" panose="020B0604020202020204" pitchFamily="34" charset="0"/>
              <a:buChar char="•"/>
            </a:pPr>
            <a:r>
              <a:rPr lang="en-US" dirty="0" smtClean="0">
                <a:latin typeface="Baskerville Old Face" panose="02020602080505020303" pitchFamily="18" charset="0"/>
              </a:rPr>
              <a:t>1979 - </a:t>
            </a:r>
            <a:r>
              <a:rPr lang="en-US" b="1" dirty="0" smtClean="0">
                <a:latin typeface="Baskerville Old Face" panose="02020602080505020303" pitchFamily="18" charset="0"/>
              </a:rPr>
              <a:t>US </a:t>
            </a:r>
            <a:r>
              <a:rPr lang="en-US" b="1" dirty="0">
                <a:latin typeface="Baskerville Old Face" panose="02020602080505020303" pitchFamily="18" charset="0"/>
              </a:rPr>
              <a:t>President Jimmy Carter </a:t>
            </a:r>
            <a:r>
              <a:rPr lang="en-US" dirty="0">
                <a:latin typeface="Baskerville Old Face" panose="02020602080505020303" pitchFamily="18" charset="0"/>
              </a:rPr>
              <a:t>&amp; Secretary of State Henry </a:t>
            </a:r>
            <a:r>
              <a:rPr lang="en-US" dirty="0" smtClean="0">
                <a:latin typeface="Baskerville Old Face" panose="02020602080505020303" pitchFamily="18" charset="0"/>
              </a:rPr>
              <a:t>Kissinger </a:t>
            </a:r>
            <a:r>
              <a:rPr lang="en-US" dirty="0">
                <a:latin typeface="Baskerville Old Face" panose="02020602080505020303" pitchFamily="18" charset="0"/>
              </a:rPr>
              <a:t>broker the </a:t>
            </a:r>
            <a:r>
              <a:rPr lang="en-US" b="1" dirty="0">
                <a:latin typeface="Baskerville Old Face" panose="02020602080505020303" pitchFamily="18" charset="0"/>
              </a:rPr>
              <a:t>Camp David Peace Accords</a:t>
            </a:r>
            <a:r>
              <a:rPr lang="en-US" dirty="0">
                <a:latin typeface="Baskerville Old Face" panose="02020602080505020303" pitchFamily="18" charset="0"/>
              </a:rPr>
              <a:t> with Sadat &amp; </a:t>
            </a:r>
            <a:r>
              <a:rPr lang="en-US" dirty="0" smtClean="0">
                <a:latin typeface="Baskerville Old Face" panose="02020602080505020303" pitchFamily="18" charset="0"/>
              </a:rPr>
              <a:t>Begin</a:t>
            </a:r>
          </a:p>
          <a:p>
            <a:pPr lvl="0"/>
            <a:endParaRPr lang="en-US" dirty="0">
              <a:latin typeface="Baskerville Old Face" panose="02020602080505020303" pitchFamily="18" charset="0"/>
            </a:endParaRPr>
          </a:p>
          <a:p>
            <a:pPr lvl="0"/>
            <a:r>
              <a:rPr lang="en-US" b="1" dirty="0" smtClean="0">
                <a:latin typeface="Baskerville Old Face" panose="02020602080505020303" pitchFamily="18" charset="0"/>
              </a:rPr>
              <a:t>Outcomes</a:t>
            </a:r>
            <a:r>
              <a:rPr lang="en-US" dirty="0" smtClean="0">
                <a:latin typeface="Baskerville Old Face" panose="02020602080505020303" pitchFamily="18" charset="0"/>
              </a:rPr>
              <a:t>:</a:t>
            </a:r>
            <a:endParaRPr lang="en-US" dirty="0">
              <a:latin typeface="Baskerville Old Face" panose="02020602080505020303" pitchFamily="18" charset="0"/>
            </a:endParaRPr>
          </a:p>
          <a:p>
            <a:pPr marL="742950" lvl="1" indent="-285750">
              <a:buFont typeface="Arial" panose="020B0604020202020204" pitchFamily="34" charset="0"/>
              <a:buChar char="•"/>
            </a:pPr>
            <a:r>
              <a:rPr lang="en-US" dirty="0">
                <a:latin typeface="Baskerville Old Face" panose="02020602080505020303" pitchFamily="18" charset="0"/>
              </a:rPr>
              <a:t>Israel and Egypt agree not to make war</a:t>
            </a:r>
          </a:p>
          <a:p>
            <a:pPr marL="742950" lvl="1" indent="-285750">
              <a:buFont typeface="Arial" panose="020B0604020202020204" pitchFamily="34" charset="0"/>
              <a:buChar char="•"/>
            </a:pPr>
            <a:r>
              <a:rPr lang="en-US" dirty="0">
                <a:latin typeface="Baskerville Old Face" panose="02020602080505020303" pitchFamily="18" charset="0"/>
              </a:rPr>
              <a:t>Issue of Palestinian refugees is </a:t>
            </a:r>
            <a:r>
              <a:rPr lang="en-US" dirty="0" smtClean="0">
                <a:latin typeface="Baskerville Old Face" panose="02020602080505020303" pitchFamily="18" charset="0"/>
              </a:rPr>
              <a:t>not addressed</a:t>
            </a:r>
            <a:r>
              <a:rPr lang="en-US" dirty="0">
                <a:latin typeface="Baskerville Old Face" panose="02020602080505020303" pitchFamily="18" charset="0"/>
              </a:rPr>
              <a:t>.</a:t>
            </a:r>
          </a:p>
          <a:p>
            <a:pPr marL="742950" lvl="1" indent="-285750">
              <a:buFont typeface="Arial" panose="020B0604020202020204" pitchFamily="34" charset="0"/>
              <a:buChar char="•"/>
            </a:pPr>
            <a:r>
              <a:rPr lang="en-US" dirty="0">
                <a:latin typeface="Baskerville Old Face" panose="02020602080505020303" pitchFamily="18" charset="0"/>
              </a:rPr>
              <a:t>Egypt is expelled from OPEC</a:t>
            </a:r>
          </a:p>
          <a:p>
            <a:pPr marL="742950" lvl="1" indent="-285750">
              <a:buFont typeface="Arial" panose="020B0604020202020204" pitchFamily="34" charset="0"/>
              <a:buChar char="•"/>
            </a:pPr>
            <a:r>
              <a:rPr lang="en-US" dirty="0">
                <a:latin typeface="Baskerville Old Face" panose="02020602080505020303" pitchFamily="18" charset="0"/>
              </a:rPr>
              <a:t>Sadat is assassinated by his own honor guard</a:t>
            </a:r>
          </a:p>
          <a:p>
            <a:pPr marL="742950" lvl="1" indent="-285750">
              <a:buFont typeface="Arial" panose="020B0604020202020204" pitchFamily="34" charset="0"/>
              <a:buChar char="•"/>
            </a:pPr>
            <a:r>
              <a:rPr lang="en-US" dirty="0">
                <a:latin typeface="Baskerville Old Face" panose="02020602080505020303" pitchFamily="18" charset="0"/>
              </a:rPr>
              <a:t>Begin is shot </a:t>
            </a:r>
            <a:r>
              <a:rPr lang="en-US" dirty="0" smtClean="0">
                <a:latin typeface="Baskerville Old Face" panose="02020602080505020303" pitchFamily="18" charset="0"/>
              </a:rPr>
              <a:t>(not killed) </a:t>
            </a:r>
            <a:r>
              <a:rPr lang="en-US" dirty="0">
                <a:latin typeface="Baskerville Old Face" panose="02020602080505020303" pitchFamily="18" charset="0"/>
              </a:rPr>
              <a:t>by a </a:t>
            </a:r>
            <a:r>
              <a:rPr lang="en-US" dirty="0" smtClean="0">
                <a:latin typeface="Baskerville Old Face" panose="02020602080505020303" pitchFamily="18" charset="0"/>
              </a:rPr>
              <a:t>Israeli </a:t>
            </a:r>
            <a:r>
              <a:rPr lang="en-US" dirty="0">
                <a:latin typeface="Baskerville Old Face" panose="02020602080505020303" pitchFamily="18" charset="0"/>
              </a:rPr>
              <a:t>nationalist</a:t>
            </a:r>
          </a:p>
          <a:p>
            <a:r>
              <a:rPr lang="en-US" b="1" dirty="0"/>
              <a:t> </a:t>
            </a:r>
            <a:endParaRPr lang="en-US" dirty="0"/>
          </a:p>
          <a:p>
            <a:pPr marL="285750" indent="-285750">
              <a:buFont typeface="Arial" panose="020B0604020202020204" pitchFamily="34" charset="0"/>
              <a:buChar char="•"/>
            </a:pPr>
            <a:r>
              <a:rPr lang="en-US" dirty="0" smtClean="0">
                <a:latin typeface="Baskerville Old Face" panose="02020602080505020303" pitchFamily="18" charset="0"/>
              </a:rPr>
              <a:t>How would other Arab states view these developments? Egypt? Israel? USA?</a:t>
            </a:r>
          </a:p>
          <a:p>
            <a:pPr marL="285750" indent="-285750">
              <a:buFont typeface="Arial" panose="020B0604020202020204" pitchFamily="34" charset="0"/>
              <a:buChar char="•"/>
            </a:pPr>
            <a:endParaRPr lang="en-US" dirty="0">
              <a:latin typeface="Baskerville Old Face" panose="02020602080505020303" pitchFamily="18" charset="0"/>
            </a:endParaRPr>
          </a:p>
          <a:p>
            <a:pPr marL="1657350" lvl="3" indent="-285750">
              <a:buFont typeface="Arial" panose="020B0604020202020204" pitchFamily="34" charset="0"/>
              <a:buChar char="•"/>
            </a:pPr>
            <a:r>
              <a:rPr lang="en-US" dirty="0" smtClean="0">
                <a:latin typeface="Baskerville Old Face" panose="02020602080505020303" pitchFamily="18" charset="0"/>
              </a:rPr>
              <a:t>Rise of Islamic Fundamentalism </a:t>
            </a:r>
            <a:endParaRPr lang="en-US" dirty="0">
              <a:latin typeface="Baskerville Old Face" panose="02020602080505020303" pitchFamily="18" charset="0"/>
            </a:endParaRPr>
          </a:p>
        </p:txBody>
      </p:sp>
      <p:pic>
        <p:nvPicPr>
          <p:cNvPr id="2052" name="Picture 4" descr="http://graphics8.nytimes.com/images/section/learning/general/onthisday/big/0326_big.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840" y="372813"/>
            <a:ext cx="3810000" cy="586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768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61120" cy="369332"/>
          </a:xfrm>
          <a:prstGeom prst="rect">
            <a:avLst/>
          </a:prstGeom>
          <a:noFill/>
        </p:spPr>
        <p:txBody>
          <a:bodyPr wrap="square" rtlCol="0">
            <a:spAutoFit/>
          </a:bodyPr>
          <a:lstStyle/>
          <a:p>
            <a:r>
              <a:rPr lang="en-US" b="1" dirty="0" smtClean="0">
                <a:latin typeface="Baskerville Old Face" panose="02020602080505020303" pitchFamily="18" charset="0"/>
              </a:rPr>
              <a:t>Lebanon</a:t>
            </a:r>
            <a:endParaRPr lang="en-US" b="1" dirty="0">
              <a:latin typeface="Baskerville Old Face" panose="02020602080505020303" pitchFamily="18" charset="0"/>
            </a:endParaRPr>
          </a:p>
        </p:txBody>
      </p:sp>
      <p:pic>
        <p:nvPicPr>
          <p:cNvPr id="3074" name="Picture 2" descr="http://www-tc.pbs.org/wnet/wideangle/files/2008/08/wa_img_lebanon_hb_map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332"/>
            <a:ext cx="3009900" cy="38481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09901" y="66197"/>
            <a:ext cx="61341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askerville Old Face" panose="02020602080505020303" pitchFamily="18" charset="0"/>
              </a:rPr>
              <a:t>By 1975 – 300 000 Palestinian refugees</a:t>
            </a:r>
          </a:p>
          <a:p>
            <a:pPr marL="285750" indent="-285750">
              <a:buFont typeface="Arial" panose="020B0604020202020204" pitchFamily="34" charset="0"/>
              <a:buChar char="•"/>
            </a:pPr>
            <a:r>
              <a:rPr lang="en-US" b="1" dirty="0" smtClean="0">
                <a:latin typeface="Baskerville Old Face" panose="02020602080505020303" pitchFamily="18" charset="0"/>
              </a:rPr>
              <a:t>PLO</a:t>
            </a:r>
            <a:r>
              <a:rPr lang="en-US" dirty="0" smtClean="0">
                <a:latin typeface="Baskerville Old Face" panose="02020602080505020303" pitchFamily="18" charset="0"/>
              </a:rPr>
              <a:t> based out of </a:t>
            </a:r>
            <a:r>
              <a:rPr lang="en-US" b="1" dirty="0" smtClean="0">
                <a:latin typeface="Baskerville Old Face" panose="02020602080505020303" pitchFamily="18" charset="0"/>
              </a:rPr>
              <a:t>Beirut</a:t>
            </a:r>
            <a:r>
              <a:rPr lang="en-US" dirty="0" smtClean="0">
                <a:latin typeface="Baskerville Old Face" panose="02020602080505020303" pitchFamily="18" charset="0"/>
              </a:rPr>
              <a:t>, is a kind of ‘state within a state’</a:t>
            </a:r>
          </a:p>
          <a:p>
            <a:pPr marL="285750" indent="-285750">
              <a:buFont typeface="Arial" panose="020B0604020202020204" pitchFamily="34" charset="0"/>
              <a:buChar char="•"/>
            </a:pPr>
            <a:r>
              <a:rPr lang="en-US" dirty="0">
                <a:latin typeface="Baskerville Old Face" panose="02020602080505020303" pitchFamily="18" charset="0"/>
              </a:rPr>
              <a:t>Continual violence near the Lebanese border occurred </a:t>
            </a:r>
            <a:r>
              <a:rPr lang="en-US" dirty="0">
                <a:solidFill>
                  <a:schemeClr val="tx1">
                    <a:lumMod val="95000"/>
                    <a:lumOff val="5000"/>
                  </a:schemeClr>
                </a:solidFill>
                <a:latin typeface="Baskerville Old Face" panose="02020602080505020303" pitchFamily="18" charset="0"/>
              </a:rPr>
              <a:t>between Israel and the </a:t>
            </a:r>
            <a:r>
              <a:rPr lang="en-US" dirty="0" smtClean="0">
                <a:solidFill>
                  <a:schemeClr val="tx1">
                    <a:lumMod val="95000"/>
                    <a:lumOff val="5000"/>
                  </a:schemeClr>
                </a:solidFill>
                <a:latin typeface="Baskerville Old Face" panose="02020602080505020303" pitchFamily="18" charset="0"/>
              </a:rPr>
              <a:t>PLO </a:t>
            </a:r>
            <a:r>
              <a:rPr lang="en-US" dirty="0">
                <a:latin typeface="Baskerville Old Face" panose="02020602080505020303" pitchFamily="18" charset="0"/>
              </a:rPr>
              <a:t>starting from 1968</a:t>
            </a:r>
            <a:endParaRPr lang="en-US" b="1" dirty="0">
              <a:latin typeface="Baskerville Old Face" panose="02020602080505020303" pitchFamily="18" charset="0"/>
            </a:endParaRPr>
          </a:p>
          <a:p>
            <a:pPr marL="285750" indent="-285750">
              <a:buFont typeface="Arial" panose="020B0604020202020204" pitchFamily="34" charset="0"/>
              <a:buChar char="•"/>
            </a:pPr>
            <a:endParaRPr lang="en-US" dirty="0" smtClean="0">
              <a:latin typeface="Baskerville Old Face" panose="02020602080505020303" pitchFamily="18" charset="0"/>
            </a:endParaRPr>
          </a:p>
          <a:p>
            <a:pPr marL="285750" indent="-285750">
              <a:buFont typeface="Arial" panose="020B0604020202020204" pitchFamily="34" charset="0"/>
              <a:buChar char="•"/>
            </a:pPr>
            <a:r>
              <a:rPr lang="en-US" dirty="0" smtClean="0">
                <a:latin typeface="Baskerville Old Face" panose="02020602080505020303" pitchFamily="18" charset="0"/>
              </a:rPr>
              <a:t>1980-82  United Nations Interim Force in Lebanon (</a:t>
            </a:r>
            <a:r>
              <a:rPr lang="en-US" b="1" dirty="0" smtClean="0">
                <a:latin typeface="Baskerville Old Face" panose="02020602080505020303" pitchFamily="18" charset="0"/>
              </a:rPr>
              <a:t>UNIFIL</a:t>
            </a:r>
            <a:r>
              <a:rPr lang="en-US" dirty="0" smtClean="0">
                <a:latin typeface="Baskerville Old Face" panose="02020602080505020303" pitchFamily="18" charset="0"/>
              </a:rPr>
              <a:t>)</a:t>
            </a:r>
          </a:p>
          <a:p>
            <a:pPr marL="285750" indent="-285750">
              <a:buFont typeface="Arial" panose="020B0604020202020204" pitchFamily="34" charset="0"/>
              <a:buChar char="•"/>
            </a:pPr>
            <a:endParaRPr lang="en-US" dirty="0">
              <a:latin typeface="Baskerville Old Face" panose="02020602080505020303" pitchFamily="18" charset="0"/>
            </a:endParaRPr>
          </a:p>
          <a:p>
            <a:pPr marL="285750" indent="-285750">
              <a:buFont typeface="Arial" panose="020B0604020202020204" pitchFamily="34" charset="0"/>
              <a:buChar char="•"/>
            </a:pPr>
            <a:r>
              <a:rPr lang="en-US" dirty="0" smtClean="0">
                <a:latin typeface="Baskerville Old Face" panose="02020602080505020303" pitchFamily="18" charset="0"/>
              </a:rPr>
              <a:t>Ceasefire: </a:t>
            </a:r>
            <a:r>
              <a:rPr lang="en-US" altLang="en-US" b="1" dirty="0">
                <a:latin typeface="Baskerville Old Face" panose="02020602080505020303" pitchFamily="18" charset="0"/>
              </a:rPr>
              <a:t>Yasser Arafat</a:t>
            </a:r>
            <a:r>
              <a:rPr lang="en-US" altLang="en-US" dirty="0">
                <a:latin typeface="Baskerville Old Face" panose="02020602080505020303" pitchFamily="18" charset="0"/>
              </a:rPr>
              <a:t>, leader of the </a:t>
            </a:r>
            <a:r>
              <a:rPr lang="en-US" altLang="en-US" b="1" dirty="0">
                <a:latin typeface="Baskerville Old Face" panose="02020602080505020303" pitchFamily="18" charset="0"/>
              </a:rPr>
              <a:t>PLO</a:t>
            </a:r>
            <a:r>
              <a:rPr lang="en-US" altLang="en-US" dirty="0">
                <a:latin typeface="Baskerville Old Face" panose="02020602080505020303" pitchFamily="18" charset="0"/>
              </a:rPr>
              <a:t>, tries to maintain control, but the splits in the PLO are along fundamental lines based on how to deal with </a:t>
            </a:r>
            <a:r>
              <a:rPr lang="en-US" altLang="en-US" dirty="0" smtClean="0">
                <a:latin typeface="Baskerville Old Face" panose="02020602080505020303" pitchFamily="18" charset="0"/>
              </a:rPr>
              <a:t>Israel</a:t>
            </a:r>
          </a:p>
          <a:p>
            <a:pPr marL="742950" lvl="1" indent="-285750">
              <a:buFont typeface="Arial" panose="020B0604020202020204" pitchFamily="34" charset="0"/>
              <a:buChar char="•"/>
            </a:pPr>
            <a:r>
              <a:rPr lang="en-US" altLang="en-US" b="1" dirty="0" smtClean="0">
                <a:latin typeface="Baskerville Old Face" panose="02020602080505020303" pitchFamily="18" charset="0"/>
              </a:rPr>
              <a:t>Hezbollah (Iranian backed, Syrian support)</a:t>
            </a:r>
          </a:p>
          <a:p>
            <a:pPr marL="742950" lvl="1" indent="-285750">
              <a:buFont typeface="Arial" panose="020B0604020202020204" pitchFamily="34" charset="0"/>
              <a:buChar char="•"/>
            </a:pPr>
            <a:r>
              <a:rPr lang="en-US" altLang="en-US" dirty="0" smtClean="0">
                <a:latin typeface="Baskerville Old Face" panose="02020602080505020303" pitchFamily="18" charset="0"/>
              </a:rPr>
              <a:t>Palestinian Liberation Front (PLF) (1961)</a:t>
            </a:r>
            <a:endParaRPr lang="en-US" dirty="0" smtClean="0">
              <a:latin typeface="Baskerville Old Face" panose="02020602080505020303" pitchFamily="18" charset="0"/>
            </a:endParaRPr>
          </a:p>
          <a:p>
            <a:pPr marL="285750" indent="-285750">
              <a:buFont typeface="Arial" panose="020B0604020202020204" pitchFamily="34" charset="0"/>
              <a:buChar char="•"/>
            </a:pPr>
            <a:r>
              <a:rPr lang="en-US" dirty="0" smtClean="0">
                <a:latin typeface="Baskerville Old Face" panose="02020602080505020303" pitchFamily="18" charset="0"/>
              </a:rPr>
              <a:t>Radical PLO guerillas in southern Lebanon rocket attacks of Israeli settlements along the Israeli-Lebanon border</a:t>
            </a:r>
          </a:p>
          <a:p>
            <a:r>
              <a:rPr lang="en-US" dirty="0">
                <a:latin typeface="Baskerville Old Face" panose="02020602080505020303" pitchFamily="18" charset="0"/>
                <a:hlinkClick r:id="rId4"/>
              </a:rPr>
              <a:t>https://</a:t>
            </a:r>
            <a:r>
              <a:rPr lang="en-US" dirty="0" smtClean="0">
                <a:latin typeface="Baskerville Old Face" panose="02020602080505020303" pitchFamily="18" charset="0"/>
                <a:hlinkClick r:id="rId4"/>
              </a:rPr>
              <a:t>www.youtube.com/watch?v=D0IlCl9ODiw</a:t>
            </a:r>
            <a:endParaRPr lang="en-US" dirty="0" smtClean="0">
              <a:latin typeface="Baskerville Old Face" panose="02020602080505020303" pitchFamily="18" charset="0"/>
            </a:endParaRPr>
          </a:p>
          <a:p>
            <a:endParaRPr lang="en-US" dirty="0">
              <a:latin typeface="Baskerville Old Face" panose="02020602080505020303" pitchFamily="18" charset="0"/>
            </a:endParaRPr>
          </a:p>
          <a:p>
            <a:pPr marL="285750" indent="-285750">
              <a:buFont typeface="Arial" panose="020B0604020202020204" pitchFamily="34" charset="0"/>
              <a:buChar char="•"/>
            </a:pPr>
            <a:endParaRPr lang="en-US" dirty="0">
              <a:latin typeface="Baskerville Old Face" panose="02020602080505020303" pitchFamily="18" charset="0"/>
            </a:endParaRPr>
          </a:p>
        </p:txBody>
      </p:sp>
      <p:pic>
        <p:nvPicPr>
          <p:cNvPr id="1026" name="Picture 2" descr="http://ivarfjeld.files.wordpress.com/2009/07/pg-04-author-1-gett_150853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960" y="4072019"/>
            <a:ext cx="2733040" cy="27859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217433"/>
            <a:ext cx="6410960" cy="2862322"/>
          </a:xfrm>
          <a:prstGeom prst="rect">
            <a:avLst/>
          </a:prstGeom>
          <a:noFill/>
        </p:spPr>
        <p:txBody>
          <a:bodyPr wrap="square" rtlCol="0">
            <a:spAutoFit/>
          </a:bodyPr>
          <a:lstStyle/>
          <a:p>
            <a:r>
              <a:rPr lang="en-US" dirty="0" smtClean="0">
                <a:latin typeface="Baskerville Old Face" panose="02020602080505020303" pitchFamily="18" charset="0"/>
              </a:rPr>
              <a:t>1982-85 – Israeli invasion of southern Lebanon</a:t>
            </a:r>
          </a:p>
          <a:p>
            <a:r>
              <a:rPr lang="en-US" dirty="0" smtClean="0">
                <a:latin typeface="Baskerville Old Face" panose="02020602080505020303" pitchFamily="18" charset="0"/>
              </a:rPr>
              <a:t>Significance:</a:t>
            </a:r>
          </a:p>
          <a:p>
            <a:pPr marL="285750" indent="-285750">
              <a:buFont typeface="Arial" panose="020B0604020202020204" pitchFamily="34" charset="0"/>
              <a:buChar char="•"/>
            </a:pPr>
            <a:r>
              <a:rPr lang="en-US" dirty="0" smtClean="0">
                <a:latin typeface="Baskerville Old Face" panose="02020602080505020303" pitchFamily="18" charset="0"/>
              </a:rPr>
              <a:t>Israeli strategic and political failure</a:t>
            </a:r>
          </a:p>
          <a:p>
            <a:pPr marL="1200150" lvl="2" indent="-285750">
              <a:buFont typeface="Arial" panose="020B0604020202020204" pitchFamily="34" charset="0"/>
              <a:buChar char="•"/>
            </a:pPr>
            <a:r>
              <a:rPr lang="en-US" dirty="0" smtClean="0">
                <a:latin typeface="Baskerville Old Face" panose="02020602080505020303" pitchFamily="18" charset="0"/>
              </a:rPr>
              <a:t>Sabra and </a:t>
            </a:r>
            <a:r>
              <a:rPr lang="en-US" dirty="0" err="1" smtClean="0">
                <a:latin typeface="Baskerville Old Face" panose="02020602080505020303" pitchFamily="18" charset="0"/>
              </a:rPr>
              <a:t>Shatila</a:t>
            </a:r>
            <a:r>
              <a:rPr lang="en-US" dirty="0" smtClean="0">
                <a:latin typeface="Baskerville Old Face" panose="02020602080505020303" pitchFamily="18" charset="0"/>
              </a:rPr>
              <a:t> Massacre (</a:t>
            </a:r>
            <a:r>
              <a:rPr lang="en-US" b="1" dirty="0" smtClean="0">
                <a:latin typeface="Baskerville Old Face" panose="02020602080505020303" pitchFamily="18" charset="0"/>
              </a:rPr>
              <a:t>Ariel Sharon</a:t>
            </a:r>
            <a:r>
              <a:rPr lang="en-US" dirty="0" smtClean="0">
                <a:latin typeface="Baskerville Old Face" panose="02020602080505020303" pitchFamily="18" charset="0"/>
              </a:rPr>
              <a:t>)</a:t>
            </a:r>
          </a:p>
          <a:p>
            <a:pPr marL="285750" indent="-285750">
              <a:buFont typeface="Arial" panose="020B0604020202020204" pitchFamily="34" charset="0"/>
              <a:buChar char="•"/>
            </a:pPr>
            <a:r>
              <a:rPr lang="en-US" dirty="0" smtClean="0">
                <a:latin typeface="Baskerville Old Face" panose="02020602080505020303" pitchFamily="18" charset="0"/>
              </a:rPr>
              <a:t>Syrian political victory – </a:t>
            </a:r>
            <a:r>
              <a:rPr lang="en-US" b="1" dirty="0" smtClean="0">
                <a:latin typeface="Baskerville Old Face" panose="02020602080505020303" pitchFamily="18" charset="0"/>
              </a:rPr>
              <a:t>Hafez Al-Assad (Bashar’s daddy-oh)</a:t>
            </a:r>
            <a:endParaRPr lang="en-US" dirty="0" smtClean="0">
              <a:latin typeface="Baskerville Old Face" panose="02020602080505020303" pitchFamily="18" charset="0"/>
            </a:endParaRPr>
          </a:p>
          <a:p>
            <a:pPr marL="1200150" lvl="2" indent="-285750">
              <a:buFont typeface="Arial" panose="020B0604020202020204" pitchFamily="34" charset="0"/>
              <a:buChar char="•"/>
            </a:pPr>
            <a:r>
              <a:rPr lang="en-US" dirty="0" smtClean="0">
                <a:latin typeface="Baskerville Old Face" panose="02020602080505020303" pitchFamily="18" charset="0"/>
              </a:rPr>
              <a:t>Increased Syrian influence in Lebanon</a:t>
            </a:r>
            <a:endParaRPr lang="en-US" dirty="0">
              <a:latin typeface="Baskerville Old Face" panose="02020602080505020303" pitchFamily="18" charset="0"/>
            </a:endParaRPr>
          </a:p>
          <a:p>
            <a:pPr marL="285750" indent="-285750">
              <a:buFont typeface="Arial" panose="020B0604020202020204" pitchFamily="34" charset="0"/>
              <a:buChar char="•"/>
            </a:pPr>
            <a:r>
              <a:rPr lang="en-US" dirty="0" smtClean="0">
                <a:latin typeface="Baskerville Old Face" panose="02020602080505020303" pitchFamily="18" charset="0"/>
              </a:rPr>
              <a:t>PLO expelled from Beirut (to Tunisia) </a:t>
            </a:r>
          </a:p>
          <a:p>
            <a:pPr marL="285750" indent="-285750">
              <a:buFont typeface="Arial" panose="020B0604020202020204" pitchFamily="34" charset="0"/>
              <a:buChar char="•"/>
            </a:pPr>
            <a:r>
              <a:rPr lang="en-US" dirty="0" smtClean="0">
                <a:latin typeface="Baskerville Old Face" panose="02020602080505020303" pitchFamily="18" charset="0"/>
              </a:rPr>
              <a:t>200 American Marines killed during truck bombing of American base in Beirut (1984) – </a:t>
            </a:r>
            <a:r>
              <a:rPr lang="en-US" b="1" dirty="0" smtClean="0">
                <a:latin typeface="Baskerville Old Face" panose="02020602080505020303" pitchFamily="18" charset="0"/>
              </a:rPr>
              <a:t>Hezbollah</a:t>
            </a:r>
            <a:r>
              <a:rPr lang="en-US" dirty="0" smtClean="0">
                <a:latin typeface="Baskerville Old Face" panose="02020602080505020303" pitchFamily="18" charset="0"/>
              </a:rPr>
              <a:t> found out to be perpetrators</a:t>
            </a:r>
          </a:p>
          <a:p>
            <a:endParaRPr lang="en-US" dirty="0">
              <a:latin typeface="Baskerville Old Face" panose="02020602080505020303" pitchFamily="18" charset="0"/>
            </a:endParaRPr>
          </a:p>
        </p:txBody>
      </p:sp>
    </p:spTree>
    <p:extLst>
      <p:ext uri="{BB962C8B-B14F-4D97-AF65-F5344CB8AC3E}">
        <p14:creationId xmlns:p14="http://schemas.microsoft.com/office/powerpoint/2010/main" val="2254997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2278"/>
            <a:ext cx="9144000" cy="3970318"/>
          </a:xfrm>
          <a:prstGeom prst="rect">
            <a:avLst/>
          </a:prstGeom>
          <a:noFill/>
        </p:spPr>
        <p:txBody>
          <a:bodyPr wrap="square" rtlCol="0">
            <a:spAutoFit/>
          </a:bodyPr>
          <a:lstStyle/>
          <a:p>
            <a:r>
              <a:rPr lang="en-US" b="1" dirty="0" smtClean="0">
                <a:latin typeface="Baskerville Old Face" panose="02020602080505020303" pitchFamily="18" charset="0"/>
              </a:rPr>
              <a:t>Intifada</a:t>
            </a:r>
          </a:p>
          <a:p>
            <a:r>
              <a:rPr lang="en-US" dirty="0">
                <a:latin typeface="Baskerville Old Face" panose="02020602080505020303" pitchFamily="18" charset="0"/>
              </a:rPr>
              <a:t>a key concept in contemporary Arabic usage referring to a legitimate uprising against </a:t>
            </a:r>
            <a:r>
              <a:rPr lang="en-US" dirty="0" smtClean="0">
                <a:latin typeface="Baskerville Old Face" panose="02020602080505020303" pitchFamily="18" charset="0"/>
              </a:rPr>
              <a:t>oppression</a:t>
            </a:r>
          </a:p>
          <a:p>
            <a:endParaRPr lang="en-US" b="1" dirty="0">
              <a:latin typeface="Baskerville Old Face" panose="02020602080505020303" pitchFamily="18" charset="0"/>
            </a:endParaRPr>
          </a:p>
          <a:p>
            <a:r>
              <a:rPr lang="en-US" b="1" dirty="0" smtClean="0">
                <a:latin typeface="Baskerville Old Face" panose="02020602080505020303" pitchFamily="18" charset="0"/>
              </a:rPr>
              <a:t>First Intifada, 1987</a:t>
            </a:r>
          </a:p>
          <a:p>
            <a:pPr marL="285750" indent="-285750">
              <a:buFont typeface="Arial" panose="020B0604020202020204" pitchFamily="34" charset="0"/>
              <a:buChar char="•"/>
            </a:pPr>
            <a:r>
              <a:rPr lang="en-US" dirty="0"/>
              <a:t> </a:t>
            </a:r>
            <a:r>
              <a:rPr lang="en-US" dirty="0">
                <a:latin typeface="Baskerville Old Face" panose="02020602080505020303" pitchFamily="18" charset="0"/>
              </a:rPr>
              <a:t>Palestinian uprising against the Israeli </a:t>
            </a:r>
            <a:r>
              <a:rPr lang="en-US" dirty="0" smtClean="0">
                <a:latin typeface="Baskerville Old Face" panose="02020602080505020303" pitchFamily="18" charset="0"/>
              </a:rPr>
              <a:t>occupation</a:t>
            </a:r>
          </a:p>
          <a:p>
            <a:r>
              <a:rPr lang="en-US" dirty="0">
                <a:latin typeface="Baskerville Old Face" panose="02020602080505020303" pitchFamily="18" charset="0"/>
              </a:rPr>
              <a:t> </a:t>
            </a:r>
            <a:r>
              <a:rPr lang="en-US" dirty="0" smtClean="0">
                <a:latin typeface="Baskerville Old Face" panose="02020602080505020303" pitchFamily="18" charset="0"/>
              </a:rPr>
              <a:t>     of </a:t>
            </a:r>
            <a:r>
              <a:rPr lang="en-US" dirty="0">
                <a:latin typeface="Baskerville Old Face" panose="02020602080505020303" pitchFamily="18" charset="0"/>
              </a:rPr>
              <a:t>the West Bank and </a:t>
            </a:r>
            <a:r>
              <a:rPr lang="en-US" dirty="0" smtClean="0">
                <a:latin typeface="Baskerville Old Face" panose="02020602080505020303" pitchFamily="18" charset="0"/>
              </a:rPr>
              <a:t>Gaza</a:t>
            </a:r>
          </a:p>
          <a:p>
            <a:pPr marL="285750" indent="-285750">
              <a:buFont typeface="Arial" panose="020B0604020202020204" pitchFamily="34" charset="0"/>
              <a:buChar char="•"/>
            </a:pPr>
            <a:r>
              <a:rPr lang="en-US" dirty="0" smtClean="0">
                <a:latin typeface="Baskerville Old Face" panose="02020602080505020303" pitchFamily="18" charset="0"/>
              </a:rPr>
              <a:t>Civil disobedience, strikes, boycotts, throwing of </a:t>
            </a:r>
          </a:p>
          <a:p>
            <a:r>
              <a:rPr lang="en-US" dirty="0">
                <a:latin typeface="Baskerville Old Face" panose="02020602080505020303" pitchFamily="18" charset="0"/>
              </a:rPr>
              <a:t> </a:t>
            </a:r>
            <a:r>
              <a:rPr lang="en-US" dirty="0" smtClean="0">
                <a:latin typeface="Baskerville Old Face" panose="02020602080505020303" pitchFamily="18" charset="0"/>
              </a:rPr>
              <a:t>    stones and Molotov cocktails at </a:t>
            </a:r>
            <a:r>
              <a:rPr lang="en-US" b="1" dirty="0" smtClean="0">
                <a:latin typeface="Baskerville Old Face" panose="02020602080505020303" pitchFamily="18" charset="0"/>
              </a:rPr>
              <a:t>IDF </a:t>
            </a:r>
          </a:p>
          <a:p>
            <a:pPr marL="285750" indent="-285750">
              <a:buFont typeface="Arial" panose="020B0604020202020204" pitchFamily="34" charset="0"/>
              <a:buChar char="•"/>
            </a:pPr>
            <a:r>
              <a:rPr lang="en-US" dirty="0">
                <a:latin typeface="Baskerville Old Face" panose="02020602080505020303" pitchFamily="18" charset="0"/>
              </a:rPr>
              <a:t>Over six years the IDF killed an </a:t>
            </a:r>
            <a:r>
              <a:rPr lang="en-US" dirty="0" smtClean="0">
                <a:latin typeface="Baskerville Old Face" panose="02020602080505020303" pitchFamily="18" charset="0"/>
              </a:rPr>
              <a:t>estimated</a:t>
            </a:r>
          </a:p>
          <a:p>
            <a:r>
              <a:rPr lang="en-US" dirty="0">
                <a:latin typeface="Baskerville Old Face" panose="02020602080505020303" pitchFamily="18" charset="0"/>
              </a:rPr>
              <a:t> </a:t>
            </a:r>
            <a:r>
              <a:rPr lang="en-US" dirty="0" smtClean="0">
                <a:latin typeface="Baskerville Old Face" panose="02020602080505020303" pitchFamily="18" charset="0"/>
              </a:rPr>
              <a:t>    1150–1200</a:t>
            </a:r>
            <a:r>
              <a:rPr lang="en-US" baseline="30000" dirty="0" smtClean="0">
                <a:latin typeface="Baskerville Old Face" panose="02020602080505020303" pitchFamily="18" charset="0"/>
              </a:rPr>
              <a:t> </a:t>
            </a:r>
            <a:r>
              <a:rPr lang="en-US" dirty="0" smtClean="0">
                <a:latin typeface="Baskerville Old Face" panose="02020602080505020303" pitchFamily="18" charset="0"/>
              </a:rPr>
              <a:t>Palestinians</a:t>
            </a:r>
            <a:r>
              <a:rPr lang="en-US" dirty="0">
                <a:latin typeface="Baskerville Old Face" panose="02020602080505020303" pitchFamily="18" charset="0"/>
              </a:rPr>
              <a:t>. Among Israelis, 100 </a:t>
            </a:r>
            <a:r>
              <a:rPr lang="en-US" dirty="0" smtClean="0">
                <a:latin typeface="Baskerville Old Face" panose="02020602080505020303" pitchFamily="18" charset="0"/>
              </a:rPr>
              <a:t>civilians</a:t>
            </a:r>
          </a:p>
          <a:p>
            <a:r>
              <a:rPr lang="en-US" dirty="0">
                <a:latin typeface="Baskerville Old Face" panose="02020602080505020303" pitchFamily="18" charset="0"/>
              </a:rPr>
              <a:t> </a:t>
            </a:r>
            <a:r>
              <a:rPr lang="en-US" dirty="0" smtClean="0">
                <a:latin typeface="Baskerville Old Face" panose="02020602080505020303" pitchFamily="18" charset="0"/>
              </a:rPr>
              <a:t>    </a:t>
            </a:r>
            <a:r>
              <a:rPr lang="en-US" dirty="0">
                <a:latin typeface="Baskerville Old Face" panose="02020602080505020303" pitchFamily="18" charset="0"/>
              </a:rPr>
              <a:t>and 60 IDF personnel were </a:t>
            </a:r>
            <a:r>
              <a:rPr lang="en-US" dirty="0" smtClean="0">
                <a:latin typeface="Baskerville Old Face" panose="02020602080505020303" pitchFamily="18" charset="0"/>
              </a:rPr>
              <a:t>killed.</a:t>
            </a:r>
          </a:p>
          <a:p>
            <a:pPr marL="285750" indent="-285750">
              <a:buFont typeface="Arial" panose="020B0604020202020204" pitchFamily="34" charset="0"/>
              <a:buChar char="•"/>
            </a:pPr>
            <a:r>
              <a:rPr lang="en-US" dirty="0">
                <a:latin typeface="Baskerville Old Face" panose="02020602080505020303" pitchFamily="18" charset="0"/>
              </a:rPr>
              <a:t>Intra-Palestinian violence was also a prominent feature of the Intifada</a:t>
            </a:r>
            <a:endParaRPr lang="en-US" dirty="0" smtClean="0">
              <a:latin typeface="Baskerville Old Face" panose="02020602080505020303" pitchFamily="18" charset="0"/>
            </a:endParaRPr>
          </a:p>
          <a:p>
            <a:endParaRPr lang="en-US" b="1" dirty="0">
              <a:latin typeface="Baskerville Old Face" panose="02020602080505020303" pitchFamily="18" charset="0"/>
            </a:endParaRPr>
          </a:p>
          <a:p>
            <a:endParaRPr lang="en-US" b="1" dirty="0">
              <a:latin typeface="Baskerville Old Face" panose="02020602080505020303" pitchFamily="18" charset="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139" y="898473"/>
            <a:ext cx="3723861" cy="23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53" y="3579731"/>
            <a:ext cx="3958735" cy="297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Box 4"/>
          <p:cNvSpPr txBox="1"/>
          <p:nvPr/>
        </p:nvSpPr>
        <p:spPr>
          <a:xfrm>
            <a:off x="4268788" y="3473713"/>
            <a:ext cx="4769195" cy="4524315"/>
          </a:xfrm>
          <a:prstGeom prst="rect">
            <a:avLst/>
          </a:prstGeom>
          <a:noFill/>
        </p:spPr>
        <p:txBody>
          <a:bodyPr wrap="square" rtlCol="0">
            <a:spAutoFit/>
          </a:bodyPr>
          <a:lstStyle/>
          <a:p>
            <a:r>
              <a:rPr lang="en-US" b="1" dirty="0" smtClean="0">
                <a:latin typeface="Baskerville Old Face" panose="02020602080505020303" pitchFamily="18" charset="0"/>
              </a:rPr>
              <a:t>Second Intifada, 2000-2005</a:t>
            </a:r>
          </a:p>
          <a:p>
            <a:pPr marL="285750" indent="-285750">
              <a:buFont typeface="Arial" panose="020B0604020202020204" pitchFamily="34" charset="0"/>
              <a:buChar char="•"/>
            </a:pPr>
            <a:r>
              <a:rPr lang="en-US" dirty="0" smtClean="0">
                <a:latin typeface="Baskerville Old Face" panose="02020602080505020303" pitchFamily="18" charset="0"/>
              </a:rPr>
              <a:t>Begins when </a:t>
            </a:r>
            <a:r>
              <a:rPr lang="en-US" b="1" dirty="0" smtClean="0">
                <a:latin typeface="Baskerville Old Face" panose="02020602080505020303" pitchFamily="18" charset="0"/>
              </a:rPr>
              <a:t>Ariel </a:t>
            </a:r>
            <a:r>
              <a:rPr lang="en-US" b="1" dirty="0">
                <a:latin typeface="Baskerville Old Face" panose="02020602080505020303" pitchFamily="18" charset="0"/>
              </a:rPr>
              <a:t>Sharon</a:t>
            </a:r>
            <a:r>
              <a:rPr lang="en-US" dirty="0">
                <a:latin typeface="Baskerville Old Face" panose="02020602080505020303" pitchFamily="18" charset="0"/>
              </a:rPr>
              <a:t> made a visit to the Temple Mount, seen by Palestinians as highly provocative; and Palestinian demonstrators, throwing stones at police, were dispersed by the </a:t>
            </a:r>
            <a:r>
              <a:rPr lang="en-US" dirty="0" smtClean="0">
                <a:latin typeface="Baskerville Old Face" panose="02020602080505020303" pitchFamily="18" charset="0"/>
              </a:rPr>
              <a:t>IDF, </a:t>
            </a:r>
            <a:r>
              <a:rPr lang="en-US" dirty="0">
                <a:latin typeface="Baskerville Old Face" panose="02020602080505020303" pitchFamily="18" charset="0"/>
              </a:rPr>
              <a:t>using tear gas and </a:t>
            </a:r>
            <a:r>
              <a:rPr lang="en-US">
                <a:latin typeface="Baskerville Old Face" panose="02020602080505020303" pitchFamily="18" charset="0"/>
              </a:rPr>
              <a:t>rubber </a:t>
            </a:r>
            <a:r>
              <a:rPr lang="en-US" smtClean="0">
                <a:latin typeface="Baskerville Old Face" panose="02020602080505020303" pitchFamily="18" charset="0"/>
              </a:rPr>
              <a:t>bullets</a:t>
            </a:r>
            <a:endParaRPr lang="en-US" dirty="0" smtClean="0">
              <a:latin typeface="Baskerville Old Face" panose="02020602080505020303" pitchFamily="18" charset="0"/>
            </a:endParaRPr>
          </a:p>
          <a:p>
            <a:pPr marL="285750" indent="-285750">
              <a:buFont typeface="Arial" panose="020B0604020202020204" pitchFamily="34" charset="0"/>
              <a:buChar char="•"/>
            </a:pPr>
            <a:r>
              <a:rPr lang="en-US" dirty="0" smtClean="0">
                <a:latin typeface="Baskerville Old Face" panose="02020602080505020303" pitchFamily="18" charset="0"/>
              </a:rPr>
              <a:t>Both </a:t>
            </a:r>
            <a:r>
              <a:rPr lang="en-US" dirty="0">
                <a:latin typeface="Baskerville Old Face" panose="02020602080505020303" pitchFamily="18" charset="0"/>
              </a:rPr>
              <a:t>parties caused high numbers of casualties among civilians as well as combatants: the Palestinians by numerous suicide bombings and gunfire; the Israelis by tank and gunfire and air attacks, by numerous targeted killings, and by reactions to demonstrations. The death toll, including both military and civilian, is estimated to be about 3,000 Palestinians and 1,000 Israelis, as well as 64 foreigners</a:t>
            </a:r>
          </a:p>
        </p:txBody>
      </p:sp>
    </p:spTree>
    <p:extLst>
      <p:ext uri="{BB962C8B-B14F-4D97-AF65-F5344CB8AC3E}">
        <p14:creationId xmlns:p14="http://schemas.microsoft.com/office/powerpoint/2010/main" val="132934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80" y="688680"/>
            <a:ext cx="8087040" cy="559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1"/>
          <p:cNvSpPr/>
          <p:nvPr/>
        </p:nvSpPr>
        <p:spPr>
          <a:xfrm>
            <a:off x="1643270" y="6203243"/>
            <a:ext cx="5546035" cy="923330"/>
          </a:xfrm>
          <a:prstGeom prst="rect">
            <a:avLst/>
          </a:prstGeom>
        </p:spPr>
        <p:txBody>
          <a:bodyPr wrap="square">
            <a:spAutoFit/>
          </a:bodyPr>
          <a:lstStyle/>
          <a:p>
            <a:r>
              <a:rPr lang="en-US" dirty="0" smtClean="0"/>
              <a:t>Israeli-Palestinian Conflict </a:t>
            </a:r>
            <a:r>
              <a:rPr lang="en-US" dirty="0" smtClean="0">
                <a:hlinkClick r:id="rId4"/>
              </a:rPr>
              <a:t>https</a:t>
            </a:r>
            <a:r>
              <a:rPr lang="en-US" dirty="0">
                <a:hlinkClick r:id="rId4"/>
              </a:rPr>
              <a:t>://</a:t>
            </a:r>
            <a:r>
              <a:rPr lang="en-US" dirty="0" smtClean="0">
                <a:hlinkClick r:id="rId4"/>
              </a:rPr>
              <a:t>www.youtube.com/watch?v=iRYZjOuUnlU</a:t>
            </a:r>
            <a:endParaRPr lang="en-US" dirty="0" smtClean="0"/>
          </a:p>
          <a:p>
            <a:endParaRPr lang="en-US" dirty="0"/>
          </a:p>
        </p:txBody>
      </p:sp>
    </p:spTree>
    <p:extLst>
      <p:ext uri="{BB962C8B-B14F-4D97-AF65-F5344CB8AC3E}">
        <p14:creationId xmlns:p14="http://schemas.microsoft.com/office/powerpoint/2010/main" val="2400292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134"/>
            <a:ext cx="4709160" cy="5632311"/>
          </a:xfrm>
          <a:prstGeom prst="rect">
            <a:avLst/>
          </a:prstGeom>
          <a:noFill/>
        </p:spPr>
        <p:txBody>
          <a:bodyPr wrap="square" rtlCol="0">
            <a:spAutoFit/>
          </a:bodyPr>
          <a:lstStyle/>
          <a:p>
            <a:r>
              <a:rPr lang="en-US" b="1" dirty="0" smtClean="0">
                <a:latin typeface="Cambria" panose="02040503050406030204" pitchFamily="18" charset="0"/>
              </a:rPr>
              <a:t>Middle East Peace Process</a:t>
            </a:r>
          </a:p>
          <a:p>
            <a:pPr marL="285750" indent="-285750">
              <a:buFont typeface="Arial" panose="020B0604020202020204" pitchFamily="34" charset="0"/>
              <a:buChar char="•"/>
            </a:pPr>
            <a:r>
              <a:rPr lang="en-US" dirty="0">
                <a:latin typeface="Cambria" panose="02040503050406030204" pitchFamily="18" charset="0"/>
              </a:rPr>
              <a:t>Since the 1970s there has been a parallel effort made to find terms upon which peace can be agreed to in both the </a:t>
            </a:r>
            <a:r>
              <a:rPr lang="en-US" b="1" dirty="0">
                <a:latin typeface="Cambria" panose="02040503050406030204" pitchFamily="18" charset="0"/>
              </a:rPr>
              <a:t>Arab–Israeli conflict </a:t>
            </a:r>
            <a:r>
              <a:rPr lang="en-US" dirty="0">
                <a:latin typeface="Cambria" panose="02040503050406030204" pitchFamily="18" charset="0"/>
              </a:rPr>
              <a:t>and in the </a:t>
            </a:r>
            <a:r>
              <a:rPr lang="en-US" b="1" dirty="0">
                <a:latin typeface="Cambria" panose="02040503050406030204" pitchFamily="18" charset="0"/>
              </a:rPr>
              <a:t>Palestinian–Israeli conflict</a:t>
            </a:r>
            <a:r>
              <a:rPr lang="en-US" dirty="0">
                <a:latin typeface="Cambria" panose="02040503050406030204" pitchFamily="18" charset="0"/>
              </a:rPr>
              <a:t>. Some countries have signed peace treaties, such as the </a:t>
            </a:r>
            <a:r>
              <a:rPr lang="en-US" b="1" dirty="0" smtClean="0">
                <a:latin typeface="Cambria" panose="02040503050406030204" pitchFamily="18" charset="0"/>
              </a:rPr>
              <a:t>Egypt–Israel (1979</a:t>
            </a:r>
            <a:r>
              <a:rPr lang="en-US" b="1" dirty="0">
                <a:latin typeface="Cambria" panose="02040503050406030204" pitchFamily="18" charset="0"/>
              </a:rPr>
              <a:t>)</a:t>
            </a:r>
            <a:r>
              <a:rPr lang="en-US" dirty="0">
                <a:latin typeface="Cambria" panose="02040503050406030204" pitchFamily="18" charset="0"/>
              </a:rPr>
              <a:t> and </a:t>
            </a:r>
            <a:r>
              <a:rPr lang="en-US" b="1" dirty="0">
                <a:latin typeface="Cambria" panose="02040503050406030204" pitchFamily="18" charset="0"/>
              </a:rPr>
              <a:t>Jordan–Israel (1994) </a:t>
            </a:r>
            <a:r>
              <a:rPr lang="en-US" dirty="0">
                <a:latin typeface="Cambria" panose="02040503050406030204" pitchFamily="18" charset="0"/>
              </a:rPr>
              <a:t>treaties, whereas some have not yet found a mutual basis to do so</a:t>
            </a:r>
            <a:r>
              <a:rPr lang="en-US" dirty="0" smtClean="0">
                <a:latin typeface="Cambria" panose="02040503050406030204" pitchFamily="18" charset="0"/>
              </a:rPr>
              <a:t>.</a:t>
            </a:r>
          </a:p>
          <a:p>
            <a:pPr marL="285750" indent="-285750">
              <a:buFont typeface="Arial" panose="020B0604020202020204" pitchFamily="34" charset="0"/>
              <a:buChar char="•"/>
            </a:pPr>
            <a:endParaRPr lang="en-US" b="1" dirty="0">
              <a:latin typeface="Cambria" panose="02040503050406030204" pitchFamily="18" charset="0"/>
            </a:endParaRPr>
          </a:p>
          <a:p>
            <a:r>
              <a:rPr lang="en-US" b="1" dirty="0" smtClean="0">
                <a:latin typeface="Cambria" panose="02040503050406030204" pitchFamily="18" charset="0"/>
              </a:rPr>
              <a:t>American Involvement – </a:t>
            </a:r>
          </a:p>
          <a:p>
            <a:pPr marL="285750" indent="-285750">
              <a:buFont typeface="Arial" panose="020B0604020202020204" pitchFamily="34" charset="0"/>
              <a:buChar char="•"/>
            </a:pPr>
            <a:r>
              <a:rPr lang="en-US" dirty="0">
                <a:latin typeface="Cambria" panose="02040503050406030204" pitchFamily="18" charset="0"/>
              </a:rPr>
              <a:t>All recent US Presidents have maintained a policy that </a:t>
            </a:r>
            <a:r>
              <a:rPr lang="en-US" b="1" dirty="0">
                <a:latin typeface="Cambria" panose="02040503050406030204" pitchFamily="18" charset="0"/>
              </a:rPr>
              <a:t>Israel must give up some of the land that it conquered in the</a:t>
            </a:r>
            <a:r>
              <a:rPr lang="en-US" dirty="0">
                <a:latin typeface="Cambria" panose="02040503050406030204" pitchFamily="18" charset="0"/>
              </a:rPr>
              <a:t> </a:t>
            </a:r>
            <a:r>
              <a:rPr lang="en-US" b="1" dirty="0">
                <a:latin typeface="Cambria" panose="02040503050406030204" pitchFamily="18" charset="0"/>
              </a:rPr>
              <a:t>1967 war in order to achieve peace</a:t>
            </a:r>
            <a:r>
              <a:rPr lang="en-US" dirty="0" smtClean="0">
                <a:latin typeface="Cambria" panose="02040503050406030204" pitchFamily="18" charset="0"/>
              </a:rPr>
              <a:t>; </a:t>
            </a:r>
            <a:r>
              <a:rPr lang="en-US" dirty="0">
                <a:latin typeface="Cambria" panose="02040503050406030204" pitchFamily="18" charset="0"/>
              </a:rPr>
              <a:t>that the Palestinians must actively prevent terrorism; and that </a:t>
            </a:r>
            <a:r>
              <a:rPr lang="en-US" b="1" dirty="0">
                <a:latin typeface="Cambria" panose="02040503050406030204" pitchFamily="18" charset="0"/>
              </a:rPr>
              <a:t>Israel has an unconditional right to exi</a:t>
            </a:r>
            <a:r>
              <a:rPr lang="en-US" dirty="0">
                <a:latin typeface="Cambria" panose="02040503050406030204" pitchFamily="18" charset="0"/>
              </a:rPr>
              <a:t>st.</a:t>
            </a:r>
          </a:p>
          <a:p>
            <a:endParaRPr lang="en-US" b="1" dirty="0">
              <a:latin typeface="Baskerville Old Face" panose="02020602080505020303" pitchFamily="18" charset="0"/>
            </a:endParaRPr>
          </a:p>
        </p:txBody>
      </p:sp>
      <p:pic>
        <p:nvPicPr>
          <p:cNvPr id="1026" name="Picture 2" descr="File:Israel-Palestine peac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160" y="120133"/>
            <a:ext cx="4279265" cy="18561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09160" y="2545080"/>
            <a:ext cx="4434840" cy="3970318"/>
          </a:xfrm>
          <a:prstGeom prst="rect">
            <a:avLst/>
          </a:prstGeom>
          <a:noFill/>
        </p:spPr>
        <p:txBody>
          <a:bodyPr wrap="square" rtlCol="0">
            <a:spAutoFit/>
          </a:bodyPr>
          <a:lstStyle/>
          <a:p>
            <a:r>
              <a:rPr lang="en-US" b="1" dirty="0" smtClean="0">
                <a:latin typeface="Cambria" panose="02040503050406030204" pitchFamily="18" charset="0"/>
              </a:rPr>
              <a:t>Some difficulties with the  peace process</a:t>
            </a:r>
          </a:p>
          <a:p>
            <a:pPr marL="285750" indent="-285750">
              <a:buFont typeface="Arial" panose="020B0604020202020204" pitchFamily="34" charset="0"/>
              <a:buChar char="•"/>
            </a:pPr>
            <a:r>
              <a:rPr lang="en-US" dirty="0">
                <a:latin typeface="Cambria" panose="02040503050406030204" pitchFamily="18" charset="0"/>
              </a:rPr>
              <a:t>both Israelis and Palestinians have grown weary of the </a:t>
            </a:r>
            <a:r>
              <a:rPr lang="en-US" dirty="0" smtClean="0">
                <a:latin typeface="Cambria" panose="02040503050406030204" pitchFamily="18" charset="0"/>
              </a:rPr>
              <a:t>process</a:t>
            </a:r>
          </a:p>
          <a:p>
            <a:pPr marL="285750" indent="-285750">
              <a:buFont typeface="Arial" panose="020B0604020202020204" pitchFamily="34" charset="0"/>
              <a:buChar char="•"/>
            </a:pPr>
            <a:endParaRPr lang="en-US" b="1"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Israelis point out the fact that the Gaza Strip is fully controlled by the Hamas who do not want peace with a Jewish </a:t>
            </a:r>
            <a:r>
              <a:rPr lang="en-US" dirty="0" smtClean="0">
                <a:latin typeface="Cambria" panose="02040503050406030204" pitchFamily="18" charset="0"/>
              </a:rPr>
              <a:t>state</a:t>
            </a:r>
          </a:p>
          <a:p>
            <a:pPr marL="285750" indent="-285750">
              <a:buFont typeface="Arial" panose="020B0604020202020204" pitchFamily="34" charset="0"/>
              <a:buChar char="•"/>
            </a:pPr>
            <a:endParaRPr lang="en-US" b="1"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The Palestinians point out to the extensive and continuing Israeli settlement effort in the West Bank restricting the area available to the Palestinian state</a:t>
            </a:r>
            <a:endParaRPr lang="en-US" b="1" dirty="0">
              <a:latin typeface="Cambria" panose="02040503050406030204" pitchFamily="18" charset="0"/>
            </a:endParaRPr>
          </a:p>
        </p:txBody>
      </p:sp>
      <p:sp>
        <p:nvSpPr>
          <p:cNvPr id="4" name="Rectangle 3"/>
          <p:cNvSpPr/>
          <p:nvPr/>
        </p:nvSpPr>
        <p:spPr>
          <a:xfrm>
            <a:off x="137160" y="5711727"/>
            <a:ext cx="4572000" cy="307777"/>
          </a:xfrm>
          <a:prstGeom prst="rect">
            <a:avLst/>
          </a:prstGeom>
        </p:spPr>
        <p:txBody>
          <a:bodyPr>
            <a:spAutoFit/>
          </a:bodyPr>
          <a:lstStyle/>
          <a:p>
            <a:endParaRPr lang="en-US" sz="1400" dirty="0"/>
          </a:p>
        </p:txBody>
      </p:sp>
    </p:spTree>
    <p:extLst>
      <p:ext uri="{BB962C8B-B14F-4D97-AF65-F5344CB8AC3E}">
        <p14:creationId xmlns:p14="http://schemas.microsoft.com/office/powerpoint/2010/main" val="1879335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
            <a:ext cx="9006840" cy="369332"/>
          </a:xfrm>
          <a:prstGeom prst="rect">
            <a:avLst/>
          </a:prstGeom>
          <a:noFill/>
        </p:spPr>
        <p:txBody>
          <a:bodyPr wrap="square" rtlCol="0">
            <a:spAutoFit/>
          </a:bodyPr>
          <a:lstStyle/>
          <a:p>
            <a:r>
              <a:rPr lang="en-US" b="1" dirty="0" smtClean="0">
                <a:latin typeface="Cambria" panose="02040503050406030204" pitchFamily="18" charset="0"/>
              </a:rPr>
              <a:t>ATTEMPTS TO MAKE PEACE</a:t>
            </a:r>
            <a:endParaRPr lang="en-US" b="1" dirty="0">
              <a:latin typeface="Cambria" panose="02040503050406030204" pitchFamily="18" charset="0"/>
            </a:endParaRPr>
          </a:p>
        </p:txBody>
      </p:sp>
      <p:pic>
        <p:nvPicPr>
          <p:cNvPr id="2050" name="Picture 2" descr="http://thearabdailynews.com/wp-content/uploads/2013/10/ClintonRabinArafa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92" y="597932"/>
            <a:ext cx="3627863" cy="2479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16680" y="87987"/>
            <a:ext cx="5227320" cy="6740307"/>
          </a:xfrm>
          <a:prstGeom prst="rect">
            <a:avLst/>
          </a:prstGeom>
          <a:noFill/>
        </p:spPr>
        <p:txBody>
          <a:bodyPr wrap="square" rtlCol="0">
            <a:spAutoFit/>
          </a:bodyPr>
          <a:lstStyle/>
          <a:p>
            <a:r>
              <a:rPr lang="en-US" b="1" dirty="0" smtClean="0">
                <a:latin typeface="Cambria" panose="02040503050406030204" pitchFamily="18" charset="0"/>
              </a:rPr>
              <a:t>Oslo Accord (1993)</a:t>
            </a:r>
          </a:p>
          <a:p>
            <a:pPr marL="285750" indent="-285750">
              <a:buFont typeface="Arial" panose="020B0604020202020204" pitchFamily="34" charset="0"/>
              <a:buChar char="•"/>
            </a:pPr>
            <a:r>
              <a:rPr lang="en-US" dirty="0">
                <a:latin typeface="Cambria" panose="02040503050406030204" pitchFamily="18" charset="0"/>
              </a:rPr>
              <a:t>a plan discussing the necessary elements and conditions for a future Palestinian state "on the basis of </a:t>
            </a:r>
            <a:r>
              <a:rPr lang="en-US" b="1" dirty="0">
                <a:latin typeface="Cambria" panose="02040503050406030204" pitchFamily="18" charset="0"/>
              </a:rPr>
              <a:t>Security Council Resolutions </a:t>
            </a:r>
            <a:r>
              <a:rPr lang="en-US" b="1" dirty="0" smtClean="0">
                <a:latin typeface="Cambria" panose="02040503050406030204" pitchFamily="18" charset="0"/>
              </a:rPr>
              <a:t>242</a:t>
            </a:r>
          </a:p>
          <a:p>
            <a:pPr marL="742950" lvl="1" indent="-285750">
              <a:buFont typeface="Arial" panose="020B0604020202020204" pitchFamily="34" charset="0"/>
              <a:buChar char="•"/>
            </a:pPr>
            <a:r>
              <a:rPr lang="en-US" b="1" dirty="0" smtClean="0">
                <a:latin typeface="Cambria" panose="02040503050406030204" pitchFamily="18" charset="0"/>
              </a:rPr>
              <a:t>Adopted after 1967 Six Day War </a:t>
            </a:r>
            <a:r>
              <a:rPr lang="en-US" dirty="0" smtClean="0">
                <a:latin typeface="Cambria" panose="02040503050406030204" pitchFamily="18" charset="0"/>
              </a:rPr>
              <a:t>– </a:t>
            </a:r>
          </a:p>
          <a:p>
            <a:pPr lvl="1"/>
            <a:endParaRPr lang="en-US" dirty="0" smtClean="0"/>
          </a:p>
          <a:p>
            <a:pPr marL="857250" lvl="1" indent="-400050">
              <a:buAutoNum type="romanLcParenBoth"/>
            </a:pPr>
            <a:r>
              <a:rPr lang="en-US" dirty="0" smtClean="0">
                <a:latin typeface="Cambria" panose="02040503050406030204" pitchFamily="18" charset="0"/>
              </a:rPr>
              <a:t>Withdrawal </a:t>
            </a:r>
            <a:r>
              <a:rPr lang="en-US" dirty="0">
                <a:latin typeface="Cambria" panose="02040503050406030204" pitchFamily="18" charset="0"/>
              </a:rPr>
              <a:t>of Israel armed forces from territories occupied in the recent conflict</a:t>
            </a:r>
            <a:r>
              <a:rPr lang="en-US" dirty="0" smtClean="0">
                <a:latin typeface="Cambria" panose="02040503050406030204" pitchFamily="18" charset="0"/>
              </a:rPr>
              <a:t>;</a:t>
            </a:r>
          </a:p>
          <a:p>
            <a:pPr marL="857250" lvl="1" indent="-400050">
              <a:buAutoNum type="romanLcParenBoth"/>
            </a:pPr>
            <a:endParaRPr lang="en-US" dirty="0">
              <a:latin typeface="Cambria" panose="02040503050406030204" pitchFamily="18" charset="0"/>
            </a:endParaRPr>
          </a:p>
          <a:p>
            <a:pPr marL="857250" lvl="1" indent="-400050">
              <a:buAutoNum type="romanLcParenBoth"/>
            </a:pPr>
            <a:r>
              <a:rPr lang="en-US" dirty="0" smtClean="0">
                <a:latin typeface="Cambria" panose="02040503050406030204" pitchFamily="18" charset="0"/>
              </a:rPr>
              <a:t>Termination </a:t>
            </a:r>
            <a:r>
              <a:rPr lang="en-US" dirty="0">
                <a:latin typeface="Cambria" panose="02040503050406030204" pitchFamily="18" charset="0"/>
              </a:rPr>
              <a:t>of all claims or states of belligerency and respect for and acknowledgment of the sovereignty, territorial integrity and political independence of every State in the area and their right to live in peace within secure and recognized boundaries free from threats or acts of </a:t>
            </a:r>
            <a:r>
              <a:rPr lang="en-US" dirty="0" smtClean="0">
                <a:latin typeface="Cambria" panose="02040503050406030204" pitchFamily="18" charset="0"/>
              </a:rPr>
              <a:t>force</a:t>
            </a:r>
          </a:p>
          <a:p>
            <a:pPr marL="0" lvl="1"/>
            <a:endParaRPr lang="en-US" b="1" dirty="0">
              <a:latin typeface="Cambria" panose="02040503050406030204" pitchFamily="18" charset="0"/>
            </a:endParaRPr>
          </a:p>
          <a:p>
            <a:pPr marL="0" lvl="1"/>
            <a:r>
              <a:rPr lang="en-US" b="1" dirty="0" smtClean="0">
                <a:latin typeface="Cambria" panose="02040503050406030204" pitchFamily="18" charset="0"/>
              </a:rPr>
              <a:t>	Problems – </a:t>
            </a:r>
          </a:p>
          <a:p>
            <a:pPr marL="742950" lvl="1" indent="-285750">
              <a:buFont typeface="Arial" panose="020B0604020202020204" pitchFamily="34" charset="0"/>
              <a:buChar char="•"/>
            </a:pPr>
            <a:r>
              <a:rPr lang="en-US" altLang="en-US" dirty="0">
                <a:latin typeface="Cambria" panose="02040503050406030204" pitchFamily="18" charset="0"/>
              </a:rPr>
              <a:t>Jewish claims to occupied territories </a:t>
            </a:r>
            <a:r>
              <a:rPr lang="en-US" altLang="en-US" dirty="0" smtClean="0">
                <a:latin typeface="Cambria" panose="02040503050406030204" pitchFamily="18" charset="0"/>
              </a:rPr>
              <a:t>by </a:t>
            </a:r>
            <a:r>
              <a:rPr lang="en-US" altLang="en-US" dirty="0">
                <a:latin typeface="Cambria" panose="02040503050406030204" pitchFamily="18" charset="0"/>
              </a:rPr>
              <a:t>Jewish settlers that have made their home in areas gained by Israel in the </a:t>
            </a:r>
            <a:r>
              <a:rPr lang="en-US" altLang="en-US" b="1" dirty="0">
                <a:latin typeface="Cambria" panose="02040503050406030204" pitchFamily="18" charset="0"/>
              </a:rPr>
              <a:t>Six Day War</a:t>
            </a:r>
            <a:endParaRPr lang="en-US" altLang="en-US" dirty="0">
              <a:latin typeface="Cambria" panose="02040503050406030204" pitchFamily="18" charset="0"/>
            </a:endParaRPr>
          </a:p>
          <a:p>
            <a:pPr marL="742950" lvl="1" indent="-285750">
              <a:buFont typeface="Arial" panose="020B0604020202020204" pitchFamily="34" charset="0"/>
              <a:buChar char="•"/>
            </a:pPr>
            <a:r>
              <a:rPr lang="en-US" altLang="en-US" dirty="0" smtClean="0">
                <a:latin typeface="Cambria" panose="02040503050406030204" pitchFamily="18" charset="0"/>
              </a:rPr>
              <a:t>Internal Israeli politics between ‘hawks’ and ‘doves’</a:t>
            </a:r>
            <a:endParaRPr lang="en-US" b="1" dirty="0">
              <a:latin typeface="Cambria" panose="02040503050406030204" pitchFamily="18" charset="0"/>
            </a:endParaRPr>
          </a:p>
        </p:txBody>
      </p:sp>
      <p:sp>
        <p:nvSpPr>
          <p:cNvPr id="4" name="Rectangle 3"/>
          <p:cNvSpPr/>
          <p:nvPr/>
        </p:nvSpPr>
        <p:spPr>
          <a:xfrm>
            <a:off x="0" y="3596640"/>
            <a:ext cx="4185812" cy="2585323"/>
          </a:xfrm>
          <a:prstGeom prst="rect">
            <a:avLst/>
          </a:prstGeom>
        </p:spPr>
        <p:txBody>
          <a:bodyPr wrap="square">
            <a:spAutoFit/>
          </a:bodyPr>
          <a:lstStyle/>
          <a:p>
            <a:pPr marL="285750" indent="-285750">
              <a:buFont typeface="Arial" panose="020B0604020202020204" pitchFamily="34" charset="0"/>
              <a:buChar char="•"/>
            </a:pPr>
            <a:r>
              <a:rPr lang="en-US" dirty="0" smtClean="0">
                <a:latin typeface="Cambria" panose="02040503050406030204" pitchFamily="18" charset="0"/>
              </a:rPr>
              <a:t>Palestinians </a:t>
            </a:r>
            <a:r>
              <a:rPr lang="en-US" dirty="0">
                <a:latin typeface="Cambria" panose="02040503050406030204" pitchFamily="18" charset="0"/>
              </a:rPr>
              <a:t>achieved </a:t>
            </a:r>
            <a:r>
              <a:rPr lang="en-US" b="1" dirty="0">
                <a:latin typeface="Cambria" panose="02040503050406030204" pitchFamily="18" charset="0"/>
              </a:rPr>
              <a:t>self-governance</a:t>
            </a:r>
            <a:r>
              <a:rPr lang="en-US" dirty="0">
                <a:latin typeface="Cambria" panose="02040503050406030204" pitchFamily="18" charset="0"/>
              </a:rPr>
              <a:t> of major cities in the </a:t>
            </a:r>
            <a:r>
              <a:rPr lang="en-US" b="1" dirty="0">
                <a:latin typeface="Cambria" panose="02040503050406030204" pitchFamily="18" charset="0"/>
              </a:rPr>
              <a:t>West Bank </a:t>
            </a:r>
            <a:r>
              <a:rPr lang="en-US" dirty="0">
                <a:latin typeface="Cambria" panose="02040503050406030204" pitchFamily="18" charset="0"/>
              </a:rPr>
              <a:t>and the entire </a:t>
            </a:r>
            <a:r>
              <a:rPr lang="en-US" b="1" dirty="0">
                <a:latin typeface="Cambria" panose="02040503050406030204" pitchFamily="18" charset="0"/>
              </a:rPr>
              <a:t>Gaza </a:t>
            </a:r>
            <a:r>
              <a:rPr lang="en-US" b="1" dirty="0" smtClean="0">
                <a:latin typeface="Cambria" panose="02040503050406030204" pitchFamily="18" charset="0"/>
              </a:rPr>
              <a:t>Strip</a:t>
            </a:r>
          </a:p>
          <a:p>
            <a:endParaRPr lang="en-US"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Israel </a:t>
            </a:r>
            <a:r>
              <a:rPr lang="en-US" dirty="0">
                <a:latin typeface="Cambria" panose="02040503050406030204" pitchFamily="18" charset="0"/>
              </a:rPr>
              <a:t>maintained and continues to maintain a presence in the West Bank for security </a:t>
            </a:r>
            <a:r>
              <a:rPr lang="en-US" dirty="0" smtClean="0">
                <a:latin typeface="Cambria" panose="02040503050406030204" pitchFamily="18" charset="0"/>
              </a:rPr>
              <a:t>reasons</a:t>
            </a:r>
          </a:p>
          <a:p>
            <a:pPr marL="742950" lvl="1" indent="-285750">
              <a:buFont typeface="Arial" panose="020B0604020202020204" pitchFamily="34" charset="0"/>
              <a:buChar char="•"/>
            </a:pPr>
            <a:r>
              <a:rPr lang="en-US" dirty="0" smtClean="0">
                <a:latin typeface="Cambria" panose="02040503050406030204" pitchFamily="18" charset="0"/>
              </a:rPr>
              <a:t>2013 </a:t>
            </a:r>
            <a:r>
              <a:rPr lang="en-US" dirty="0">
                <a:latin typeface="Cambria" panose="02040503050406030204" pitchFamily="18" charset="0"/>
              </a:rPr>
              <a:t>Israel still has control of 61% of the </a:t>
            </a:r>
            <a:r>
              <a:rPr lang="en-US" dirty="0" smtClean="0">
                <a:latin typeface="Cambria" panose="02040503050406030204" pitchFamily="18" charset="0"/>
              </a:rPr>
              <a:t>West</a:t>
            </a:r>
            <a:endParaRPr lang="en-US" b="1" dirty="0">
              <a:latin typeface="Cambria" panose="02040503050406030204" pitchFamily="18" charset="0"/>
            </a:endParaRPr>
          </a:p>
        </p:txBody>
      </p:sp>
      <p:sp>
        <p:nvSpPr>
          <p:cNvPr id="5" name="Rectangle 4"/>
          <p:cNvSpPr/>
          <p:nvPr/>
        </p:nvSpPr>
        <p:spPr>
          <a:xfrm>
            <a:off x="0" y="3076972"/>
            <a:ext cx="3729355" cy="307777"/>
          </a:xfrm>
          <a:prstGeom prst="rect">
            <a:avLst/>
          </a:prstGeom>
        </p:spPr>
        <p:txBody>
          <a:bodyPr wrap="square">
            <a:spAutoFit/>
          </a:bodyPr>
          <a:lstStyle/>
          <a:p>
            <a:pPr algn="r">
              <a:spcBef>
                <a:spcPct val="50000"/>
              </a:spcBef>
            </a:pPr>
            <a:r>
              <a:rPr lang="en-US" altLang="en-US" sz="1400" dirty="0" err="1">
                <a:latin typeface="Constantia" pitchFamily="18" charset="0"/>
              </a:rPr>
              <a:t>Yitzak</a:t>
            </a:r>
            <a:r>
              <a:rPr lang="en-US" altLang="en-US" sz="1400" dirty="0">
                <a:latin typeface="Constantia" pitchFamily="18" charset="0"/>
              </a:rPr>
              <a:t> Rabin, Pres. Bill Clinton, Yasser Arafat</a:t>
            </a:r>
          </a:p>
        </p:txBody>
      </p:sp>
      <p:sp>
        <p:nvSpPr>
          <p:cNvPr id="6" name="Rectangle 5"/>
          <p:cNvSpPr/>
          <p:nvPr/>
        </p:nvSpPr>
        <p:spPr>
          <a:xfrm>
            <a:off x="0" y="6181963"/>
            <a:ext cx="4572000" cy="1169551"/>
          </a:xfrm>
          <a:prstGeom prst="rect">
            <a:avLst/>
          </a:prstGeom>
        </p:spPr>
        <p:txBody>
          <a:bodyPr>
            <a:spAutoFit/>
          </a:bodyPr>
          <a:lstStyle/>
          <a:p>
            <a:pPr>
              <a:spcBef>
                <a:spcPct val="50000"/>
              </a:spcBef>
            </a:pPr>
            <a:r>
              <a:rPr lang="en-US" altLang="en-US" sz="1400" dirty="0">
                <a:latin typeface="Georgia" pitchFamily="18" charset="0"/>
                <a:hlinkClick r:id="rId4"/>
              </a:rPr>
              <a:t>http://</a:t>
            </a:r>
            <a:r>
              <a:rPr lang="en-US" altLang="en-US" sz="1400" dirty="0" smtClean="0">
                <a:latin typeface="Georgia" pitchFamily="18" charset="0"/>
                <a:hlinkClick r:id="rId4"/>
              </a:rPr>
              <a:t>www.youtube.com/watch?v=gw3uOo21fFA</a:t>
            </a:r>
            <a:endParaRPr lang="en-US" altLang="en-US" sz="1400" dirty="0" smtClean="0">
              <a:latin typeface="Georgia" pitchFamily="18" charset="0"/>
            </a:endParaRPr>
          </a:p>
          <a:p>
            <a:pPr>
              <a:spcBef>
                <a:spcPct val="50000"/>
              </a:spcBef>
            </a:pPr>
            <a:r>
              <a:rPr lang="en-US" altLang="en-US" sz="1400" dirty="0">
                <a:latin typeface="Georgia" pitchFamily="18" charset="0"/>
                <a:hlinkClick r:id="rId5"/>
              </a:rPr>
              <a:t>https://www.youtube.com/watch?v=iRYZjOuUnlU&amp;list=PLmx4ZUNcXQZhG-x3kUexiVKLfLpwPXkq</a:t>
            </a:r>
            <a:r>
              <a:rPr lang="en-US" altLang="en-US" sz="1400" dirty="0" smtClean="0">
                <a:latin typeface="Georgia" pitchFamily="18" charset="0"/>
                <a:hlinkClick r:id="rId5"/>
              </a:rPr>
              <a:t>_</a:t>
            </a:r>
            <a:endParaRPr lang="en-US" altLang="en-US" sz="1400" dirty="0" smtClean="0">
              <a:latin typeface="Georgia" pitchFamily="18" charset="0"/>
            </a:endParaRPr>
          </a:p>
          <a:p>
            <a:pPr>
              <a:spcBef>
                <a:spcPct val="50000"/>
              </a:spcBef>
            </a:pPr>
            <a:endParaRPr lang="en-US" altLang="en-US" sz="1400" dirty="0">
              <a:latin typeface="Georgia" pitchFamily="18" charset="0"/>
            </a:endParaRPr>
          </a:p>
        </p:txBody>
      </p:sp>
    </p:spTree>
    <p:extLst>
      <p:ext uri="{BB962C8B-B14F-4D97-AF65-F5344CB8AC3E}">
        <p14:creationId xmlns:p14="http://schemas.microsoft.com/office/powerpoint/2010/main" val="1299921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unterjihadnews.files.wordpress.com/2013/03/bloodforoil-x.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296" y="213360"/>
            <a:ext cx="4383704" cy="32540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8732520" cy="523220"/>
          </a:xfrm>
          <a:prstGeom prst="rect">
            <a:avLst/>
          </a:prstGeom>
          <a:noFill/>
        </p:spPr>
        <p:txBody>
          <a:bodyPr wrap="square" rtlCol="0">
            <a:spAutoFit/>
          </a:bodyPr>
          <a:lstStyle/>
          <a:p>
            <a:r>
              <a:rPr lang="en-US" sz="2800" dirty="0" smtClean="0">
                <a:latin typeface="Baskerville Old Face" panose="02020602080505020303" pitchFamily="18" charset="0"/>
              </a:rPr>
              <a:t>Middle East  </a:t>
            </a:r>
            <a:endParaRPr lang="en-US" sz="2800" dirty="0">
              <a:latin typeface="Baskerville Old Face" panose="02020602080505020303" pitchFamily="18" charset="0"/>
            </a:endParaRPr>
          </a:p>
        </p:txBody>
      </p:sp>
      <p:pic>
        <p:nvPicPr>
          <p:cNvPr id="1028" name="Picture 4" descr="https://theboldcorsicanflame.files.wordpress.com/2010/09/radical-islam.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30879"/>
            <a:ext cx="480060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e-L8Hj2-f8Q/UiFrP-MF_II/AAAAAAABqlc/dsZ9Qpr6Wz0/s1600/middle-east-arab-muslim-women-vs-western-cartoon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5880" y="3811904"/>
            <a:ext cx="38100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uthentichistory.com/2001-2008/1-911/3-reaction/1-cartoons/91112.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975" y="502666"/>
            <a:ext cx="3822065" cy="267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68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ushtelegraph.files.wordpress.com/2006/09/middle-east-ma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8" y="1072427"/>
            <a:ext cx="7952509" cy="54534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5018" y="258618"/>
            <a:ext cx="7952509" cy="461665"/>
          </a:xfrm>
          <a:prstGeom prst="rect">
            <a:avLst/>
          </a:prstGeom>
          <a:noFill/>
        </p:spPr>
        <p:txBody>
          <a:bodyPr wrap="square" rtlCol="0">
            <a:spAutoFit/>
          </a:bodyPr>
          <a:lstStyle/>
          <a:p>
            <a:pPr algn="ctr"/>
            <a:r>
              <a:rPr lang="en-US" sz="2400" dirty="0" smtClean="0">
                <a:latin typeface="Baskerville Old Face" panose="02020602080505020303" pitchFamily="18" charset="0"/>
              </a:rPr>
              <a:t>Middle East </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2836530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4193308" cy="6186309"/>
          </a:xfrm>
          <a:prstGeom prst="rect">
            <a:avLst/>
          </a:prstGeom>
          <a:noFill/>
        </p:spPr>
        <p:txBody>
          <a:bodyPr wrap="square" rtlCol="0">
            <a:spAutoFit/>
          </a:bodyPr>
          <a:lstStyle/>
          <a:p>
            <a:r>
              <a:rPr lang="en-US" b="1" dirty="0" smtClean="0">
                <a:latin typeface="Baskerville Old Face" panose="02020602080505020303" pitchFamily="18" charset="0"/>
              </a:rPr>
              <a:t>Interwar Period</a:t>
            </a:r>
          </a:p>
          <a:p>
            <a:endParaRPr lang="en-US" dirty="0">
              <a:latin typeface="Baskerville Old Face" panose="02020602080505020303" pitchFamily="18" charset="0"/>
            </a:endParaRPr>
          </a:p>
          <a:p>
            <a:r>
              <a:rPr lang="en-US" dirty="0" smtClean="0">
                <a:latin typeface="Baskerville Old Face" panose="02020602080505020303" pitchFamily="18" charset="0"/>
              </a:rPr>
              <a:t>Turkey (1923)</a:t>
            </a:r>
          </a:p>
          <a:p>
            <a:pPr marL="285750" indent="-285750">
              <a:buFont typeface="Arial" panose="020B0604020202020204" pitchFamily="34" charset="0"/>
              <a:buChar char="•"/>
            </a:pPr>
            <a:r>
              <a:rPr lang="en-US" b="1" dirty="0" smtClean="0">
                <a:latin typeface="Baskerville Old Face" panose="02020602080505020303" pitchFamily="18" charset="0"/>
              </a:rPr>
              <a:t>Treaty of Lausanne</a:t>
            </a:r>
          </a:p>
          <a:p>
            <a:pPr marL="285750" indent="-285750">
              <a:buFont typeface="Arial" panose="020B0604020202020204" pitchFamily="34" charset="0"/>
              <a:buChar char="•"/>
            </a:pPr>
            <a:r>
              <a:rPr lang="en-US" b="1" dirty="0" smtClean="0">
                <a:latin typeface="Baskerville Old Face" panose="02020602080505020303" pitchFamily="18" charset="0"/>
              </a:rPr>
              <a:t>Mustafa Kemal Ataturk </a:t>
            </a:r>
            <a:endParaRPr lang="en-US" dirty="0">
              <a:latin typeface="Baskerville Old Face" panose="02020602080505020303" pitchFamily="18" charset="0"/>
            </a:endParaRPr>
          </a:p>
          <a:p>
            <a:endParaRPr lang="en-US" b="1" dirty="0" smtClean="0">
              <a:latin typeface="Baskerville Old Face" panose="02020602080505020303" pitchFamily="18" charset="0"/>
            </a:endParaRPr>
          </a:p>
          <a:p>
            <a:r>
              <a:rPr lang="en-US" b="1" dirty="0" smtClean="0">
                <a:latin typeface="Baskerville Old Face" panose="02020602080505020303" pitchFamily="18" charset="0"/>
              </a:rPr>
              <a:t>Westernization &amp; Nationalism</a:t>
            </a:r>
          </a:p>
          <a:p>
            <a:pPr marL="285750" indent="-285750">
              <a:buFont typeface="Arial" panose="020B0604020202020204" pitchFamily="34" charset="0"/>
              <a:buChar char="•"/>
            </a:pPr>
            <a:r>
              <a:rPr lang="en-US" dirty="0">
                <a:latin typeface="Baskerville Old Face" panose="02020602080505020303" pitchFamily="18" charset="0"/>
              </a:rPr>
              <a:t>c</a:t>
            </a:r>
            <a:r>
              <a:rPr lang="en-US" dirty="0" smtClean="0">
                <a:latin typeface="Baskerville Old Face" panose="02020602080505020303" pitchFamily="18" charset="0"/>
              </a:rPr>
              <a:t>ompulsory secular education</a:t>
            </a:r>
          </a:p>
          <a:p>
            <a:pPr marL="285750" indent="-285750">
              <a:buFont typeface="Arial" panose="020B0604020202020204" pitchFamily="34" charset="0"/>
              <a:buChar char="•"/>
            </a:pPr>
            <a:r>
              <a:rPr lang="en-US" dirty="0" smtClean="0">
                <a:latin typeface="Baskerville Old Face" panose="02020602080505020303" pitchFamily="18" charset="0"/>
              </a:rPr>
              <a:t>western clothing</a:t>
            </a:r>
          </a:p>
          <a:p>
            <a:pPr marL="285750" indent="-285750">
              <a:buFont typeface="Arial" panose="020B0604020202020204" pitchFamily="34" charset="0"/>
              <a:buChar char="•"/>
            </a:pPr>
            <a:r>
              <a:rPr lang="en-US" dirty="0" smtClean="0">
                <a:latin typeface="Baskerville Old Face" panose="02020602080505020303" pitchFamily="18" charset="0"/>
              </a:rPr>
              <a:t>Women unveiled, given full citizenship and the right to vote</a:t>
            </a:r>
          </a:p>
          <a:p>
            <a:endParaRPr lang="en-US" dirty="0">
              <a:latin typeface="Baskerville Old Face" panose="02020602080505020303" pitchFamily="18" charset="0"/>
            </a:endParaRPr>
          </a:p>
          <a:p>
            <a:r>
              <a:rPr lang="en-US" dirty="0" smtClean="0">
                <a:latin typeface="Baskerville Old Face" panose="02020602080505020303" pitchFamily="18" charset="0"/>
              </a:rPr>
              <a:t>Iran </a:t>
            </a:r>
          </a:p>
          <a:p>
            <a:pPr marL="285750" indent="-285750">
              <a:buFont typeface="Arial" panose="020B0604020202020204" pitchFamily="34" charset="0"/>
              <a:buChar char="•"/>
            </a:pPr>
            <a:r>
              <a:rPr lang="en-US" b="1" dirty="0" err="1" smtClean="0">
                <a:latin typeface="Baskerville Old Face" panose="02020602080505020303" pitchFamily="18" charset="0"/>
              </a:rPr>
              <a:t>Rezah</a:t>
            </a:r>
            <a:r>
              <a:rPr lang="en-US" b="1" dirty="0" smtClean="0">
                <a:latin typeface="Baskerville Old Face" panose="02020602080505020303" pitchFamily="18" charset="0"/>
              </a:rPr>
              <a:t> Khan </a:t>
            </a:r>
            <a:r>
              <a:rPr lang="en-US" dirty="0" smtClean="0">
                <a:latin typeface="Baskerville Old Face" panose="02020602080505020303" pitchFamily="18" charset="0"/>
              </a:rPr>
              <a:t>(1921)</a:t>
            </a:r>
          </a:p>
          <a:p>
            <a:pPr marL="742950" lvl="1" indent="-285750">
              <a:buFont typeface="Arial" panose="020B0604020202020204" pitchFamily="34" charset="0"/>
              <a:buChar char="•"/>
            </a:pPr>
            <a:r>
              <a:rPr lang="en-US" dirty="0" smtClean="0">
                <a:latin typeface="Baskerville Old Face" panose="02020602080505020303" pitchFamily="18" charset="0"/>
              </a:rPr>
              <a:t>‘Shah’ (1925)</a:t>
            </a:r>
          </a:p>
          <a:p>
            <a:pPr marL="742950" lvl="1" indent="-285750">
              <a:buFont typeface="Arial" panose="020B0604020202020204" pitchFamily="34" charset="0"/>
              <a:buChar char="•"/>
            </a:pPr>
            <a:endParaRPr lang="en-US" dirty="0" smtClean="0">
              <a:latin typeface="Baskerville Old Face" panose="02020602080505020303" pitchFamily="18" charset="0"/>
            </a:endParaRPr>
          </a:p>
          <a:p>
            <a:r>
              <a:rPr lang="en-US" dirty="0" smtClean="0">
                <a:latin typeface="Baskerville Old Face" panose="02020602080505020303" pitchFamily="18" charset="0"/>
              </a:rPr>
              <a:t>Reforms:</a:t>
            </a:r>
          </a:p>
          <a:p>
            <a:pPr marL="285750" indent="-285750">
              <a:buFont typeface="Arial" panose="020B0604020202020204" pitchFamily="34" charset="0"/>
              <a:buChar char="•"/>
            </a:pPr>
            <a:r>
              <a:rPr lang="en-US" b="1" dirty="0" smtClean="0">
                <a:latin typeface="Baskerville Old Face" panose="02020602080505020303" pitchFamily="18" charset="0"/>
              </a:rPr>
              <a:t>Secularization </a:t>
            </a:r>
          </a:p>
          <a:p>
            <a:pPr marL="742950" lvl="1" indent="-285750">
              <a:buFont typeface="Arial" panose="020B0604020202020204" pitchFamily="34" charset="0"/>
              <a:buChar char="•"/>
            </a:pPr>
            <a:r>
              <a:rPr lang="en-US" dirty="0" smtClean="0">
                <a:latin typeface="Baskerville Old Face" panose="02020602080505020303" pitchFamily="18" charset="0"/>
              </a:rPr>
              <a:t>Education </a:t>
            </a:r>
          </a:p>
          <a:p>
            <a:pPr marL="285750" indent="-285750">
              <a:buFont typeface="Arial" panose="020B0604020202020204" pitchFamily="34" charset="0"/>
              <a:buChar char="•"/>
            </a:pPr>
            <a:r>
              <a:rPr lang="en-US" dirty="0" smtClean="0">
                <a:latin typeface="Baskerville Old Face" panose="02020602080505020303" pitchFamily="18" charset="0"/>
              </a:rPr>
              <a:t>French Civil Code</a:t>
            </a:r>
          </a:p>
          <a:p>
            <a:pPr marL="285750" indent="-285750">
              <a:buFont typeface="Arial" panose="020B0604020202020204" pitchFamily="34" charset="0"/>
              <a:buChar char="•"/>
            </a:pPr>
            <a:r>
              <a:rPr lang="en-US" dirty="0" smtClean="0">
                <a:latin typeface="Baskerville Old Face" panose="02020602080505020303" pitchFamily="18" charset="0"/>
              </a:rPr>
              <a:t>Trans Iranian Rail</a:t>
            </a:r>
          </a:p>
          <a:p>
            <a:pPr marL="285750" indent="-285750">
              <a:buFont typeface="Arial" panose="020B0604020202020204" pitchFamily="34" charset="0"/>
              <a:buChar char="•"/>
            </a:pPr>
            <a:r>
              <a:rPr lang="en-US" dirty="0" smtClean="0">
                <a:latin typeface="Baskerville Old Face" panose="02020602080505020303" pitchFamily="18" charset="0"/>
              </a:rPr>
              <a:t>Pahlavi Dynasty (‘</a:t>
            </a:r>
            <a:r>
              <a:rPr lang="en-US" b="1" dirty="0" smtClean="0">
                <a:latin typeface="Baskerville Old Face" panose="02020602080505020303" pitchFamily="18" charset="0"/>
              </a:rPr>
              <a:t>79 Iranian Revolution</a:t>
            </a:r>
            <a:r>
              <a:rPr lang="en-US" dirty="0" smtClean="0">
                <a:latin typeface="Baskerville Old Face" panose="02020602080505020303" pitchFamily="18" charset="0"/>
              </a:rPr>
              <a:t>)</a:t>
            </a:r>
            <a:endParaRPr lang="en-US" dirty="0">
              <a:latin typeface="Baskerville Old Face" panose="02020602080505020303" pitchFamily="18" charset="0"/>
            </a:endParaRPr>
          </a:p>
        </p:txBody>
      </p:sp>
      <p:pic>
        <p:nvPicPr>
          <p:cNvPr id="1026" name="Picture 2" descr="http://ocw.nd.edu/arabic-and-middle-east-studies/islamic-societies-of-the-middle-east-and-north-africa-religion-history-and-culture/Images/european-colonialism-in-the-middle-ea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321" y="102148"/>
            <a:ext cx="5090679" cy="34345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Atatur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150" y="0"/>
            <a:ext cx="1133681" cy="1644073"/>
          </a:xfrm>
          <a:prstGeom prst="rect">
            <a:avLst/>
          </a:prstGeom>
          <a:noFill/>
          <a:ln w="9525">
            <a:solidFill>
              <a:srgbClr val="002774"/>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Rezah Khan"/>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2661846" y="3103417"/>
            <a:ext cx="1298287" cy="2077259"/>
          </a:xfrm>
          <a:prstGeom prst="rect">
            <a:avLst/>
          </a:prstGeom>
          <a:noFill/>
          <a:ln w="9525">
            <a:solidFill>
              <a:srgbClr val="002774"/>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23314" y="3536659"/>
            <a:ext cx="4950691" cy="3139321"/>
          </a:xfrm>
          <a:prstGeom prst="rect">
            <a:avLst/>
          </a:prstGeom>
          <a:noFill/>
        </p:spPr>
        <p:txBody>
          <a:bodyPr wrap="square" rtlCol="0">
            <a:spAutoFit/>
          </a:bodyPr>
          <a:lstStyle/>
          <a:p>
            <a:pPr marL="0" lvl="1"/>
            <a:r>
              <a:rPr lang="en-US" dirty="0" smtClean="0">
                <a:latin typeface="Baskerville Old Face" panose="02020602080505020303" pitchFamily="18" charset="0"/>
              </a:rPr>
              <a:t>Western biases? Ignorance of Islamic religion?</a:t>
            </a:r>
          </a:p>
          <a:p>
            <a:pPr marL="742950" lvl="2" indent="-285750">
              <a:buFont typeface="Arial" panose="020B0604020202020204" pitchFamily="34" charset="0"/>
              <a:buChar char="•"/>
            </a:pPr>
            <a:r>
              <a:rPr lang="en-US" dirty="0" smtClean="0">
                <a:latin typeface="Baskerville Old Face" panose="02020602080505020303" pitchFamily="18" charset="0"/>
              </a:rPr>
              <a:t>West separated church and state</a:t>
            </a:r>
          </a:p>
          <a:p>
            <a:pPr marL="742950" lvl="2" indent="-285750">
              <a:buFont typeface="Arial" panose="020B0604020202020204" pitchFamily="34" charset="0"/>
              <a:buChar char="•"/>
            </a:pPr>
            <a:r>
              <a:rPr lang="en-US" dirty="0" smtClean="0">
                <a:latin typeface="Baskerville Old Face" panose="02020602080505020303" pitchFamily="18" charset="0"/>
              </a:rPr>
              <a:t>Middle East</a:t>
            </a:r>
          </a:p>
          <a:p>
            <a:pPr marL="1200150" lvl="3" indent="-285750">
              <a:buFont typeface="Arial" panose="020B0604020202020204" pitchFamily="34" charset="0"/>
              <a:buChar char="•"/>
            </a:pPr>
            <a:r>
              <a:rPr lang="en-US" dirty="0" smtClean="0">
                <a:latin typeface="Baskerville Old Face" panose="02020602080505020303" pitchFamily="18" charset="0"/>
              </a:rPr>
              <a:t>To varying degrees, there is the belief that religion and government can/should be interconnected</a:t>
            </a:r>
            <a:endParaRPr lang="en-US" dirty="0">
              <a:latin typeface="Baskerville Old Face" panose="02020602080505020303" pitchFamily="18" charset="0"/>
            </a:endParaRPr>
          </a:p>
          <a:p>
            <a:pPr marL="742950" lvl="2" indent="-285750">
              <a:buFont typeface="Arial" panose="020B0604020202020204" pitchFamily="34" charset="0"/>
              <a:buChar char="•"/>
            </a:pPr>
            <a:r>
              <a:rPr lang="en-US" dirty="0" smtClean="0">
                <a:latin typeface="Baskerville Old Face" panose="02020602080505020303" pitchFamily="18" charset="0"/>
              </a:rPr>
              <a:t>West has rejected this system</a:t>
            </a:r>
          </a:p>
          <a:p>
            <a:pPr marL="742950" lvl="2" indent="-285750">
              <a:buFont typeface="Arial" panose="020B0604020202020204" pitchFamily="34" charset="0"/>
              <a:buChar char="•"/>
            </a:pPr>
            <a:endParaRPr lang="en-US" dirty="0">
              <a:latin typeface="Baskerville Old Face" panose="02020602080505020303" pitchFamily="18" charset="0"/>
            </a:endParaRPr>
          </a:p>
          <a:p>
            <a:pPr marL="285750" lvl="2" indent="-285750">
              <a:buFont typeface="Arial" panose="020B0604020202020204" pitchFamily="34" charset="0"/>
              <a:buChar char="•"/>
            </a:pPr>
            <a:r>
              <a:rPr lang="en-US" dirty="0" smtClean="0">
                <a:latin typeface="Baskerville Old Face" panose="02020602080505020303" pitchFamily="18" charset="0"/>
              </a:rPr>
              <a:t>Not ‘right or wrong,’ but rather, whether we understand how Muslims view the role of the world powers during the last century -</a:t>
            </a:r>
            <a:endParaRPr lang="en-US" dirty="0">
              <a:latin typeface="Baskerville Old Face" panose="02020602080505020303" pitchFamily="18" charset="0"/>
            </a:endParaRPr>
          </a:p>
        </p:txBody>
      </p:sp>
    </p:spTree>
    <p:extLst>
      <p:ext uri="{BB962C8B-B14F-4D97-AF65-F5344CB8AC3E}">
        <p14:creationId xmlns:p14="http://schemas.microsoft.com/office/powerpoint/2010/main" val="913440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0" y="-289560"/>
            <a:ext cx="8686800" cy="1143000"/>
          </a:xfrm>
        </p:spPr>
        <p:txBody>
          <a:bodyPr>
            <a:normAutofit/>
          </a:bodyPr>
          <a:lstStyle/>
          <a:p>
            <a:pPr algn="l" eaLnBrk="1" hangingPunct="1"/>
            <a:r>
              <a:rPr lang="en-US" altLang="en-US" sz="3200" dirty="0" smtClean="0">
                <a:latin typeface="Georgia" pitchFamily="18" charset="0"/>
              </a:rPr>
              <a:t>Case Studies: Libya &amp; Iran </a:t>
            </a:r>
          </a:p>
        </p:txBody>
      </p:sp>
      <p:pic>
        <p:nvPicPr>
          <p:cNvPr id="4099" name="Picture 6" descr="Muammar_al-Gaddafi-09122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4360"/>
            <a:ext cx="21018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p:cNvSpPr txBox="1">
            <a:spLocks noChangeArrowheads="1"/>
          </p:cNvSpPr>
          <p:nvPr/>
        </p:nvSpPr>
        <p:spPr bwMode="auto">
          <a:xfrm>
            <a:off x="2438400" y="594360"/>
            <a:ext cx="67056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latin typeface="Constantia" pitchFamily="18" charset="0"/>
              </a:rPr>
              <a:t>1969 – </a:t>
            </a:r>
            <a:r>
              <a:rPr lang="en-US" altLang="en-US" b="1" dirty="0">
                <a:latin typeface="Constantia" pitchFamily="18" charset="0"/>
              </a:rPr>
              <a:t>Colonel </a:t>
            </a:r>
            <a:r>
              <a:rPr lang="en-US" altLang="en-US" b="1" dirty="0" err="1">
                <a:latin typeface="Constantia" pitchFamily="18" charset="0"/>
              </a:rPr>
              <a:t>Moamar</a:t>
            </a:r>
            <a:r>
              <a:rPr lang="en-US" altLang="en-US" b="1" dirty="0">
                <a:latin typeface="Constantia" pitchFamily="18" charset="0"/>
              </a:rPr>
              <a:t> Gaddafi</a:t>
            </a:r>
            <a:r>
              <a:rPr lang="en-US" altLang="en-US" dirty="0">
                <a:latin typeface="Constantia" pitchFamily="18" charset="0"/>
              </a:rPr>
              <a:t> leads overthrow in Libya</a:t>
            </a:r>
          </a:p>
          <a:p>
            <a:pPr marL="285750" indent="-285750" eaLnBrk="1" hangingPunct="1">
              <a:buFont typeface="Arial" panose="020B0604020202020204" pitchFamily="34" charset="0"/>
              <a:buChar char="•"/>
            </a:pPr>
            <a:r>
              <a:rPr lang="en-US" altLang="en-US" dirty="0">
                <a:latin typeface="Constantia" pitchFamily="18" charset="0"/>
              </a:rPr>
              <a:t>	Gaddafi supports </a:t>
            </a:r>
            <a:r>
              <a:rPr lang="en-US" altLang="en-US" b="1" dirty="0">
                <a:latin typeface="Constantia" pitchFamily="18" charset="0"/>
              </a:rPr>
              <a:t>Islamic Fundamentalists &amp; PLO</a:t>
            </a:r>
          </a:p>
          <a:p>
            <a:pPr marL="285750" indent="-285750" eaLnBrk="1" hangingPunct="1">
              <a:buFont typeface="Arial" panose="020B0604020202020204" pitchFamily="34" charset="0"/>
              <a:buChar char="•"/>
            </a:pPr>
            <a:r>
              <a:rPr lang="en-US" altLang="en-US" b="1" dirty="0">
                <a:latin typeface="Constantia" pitchFamily="18" charset="0"/>
              </a:rPr>
              <a:t>	</a:t>
            </a:r>
            <a:r>
              <a:rPr lang="en-US" altLang="en-US" dirty="0">
                <a:latin typeface="Constantia" pitchFamily="18" charset="0"/>
              </a:rPr>
              <a:t>Blends</a:t>
            </a:r>
            <a:r>
              <a:rPr lang="en-US" altLang="en-US" b="1" dirty="0">
                <a:latin typeface="Constantia" pitchFamily="18" charset="0"/>
              </a:rPr>
              <a:t> Arab Nationalism </a:t>
            </a:r>
            <a:r>
              <a:rPr lang="en-US" altLang="en-US" dirty="0">
                <a:latin typeface="Constantia" pitchFamily="18" charset="0"/>
              </a:rPr>
              <a:t>with</a:t>
            </a:r>
            <a:r>
              <a:rPr lang="en-US" altLang="en-US" b="1" dirty="0">
                <a:latin typeface="Constantia" pitchFamily="18" charset="0"/>
              </a:rPr>
              <a:t> “Islamic Socialism”</a:t>
            </a:r>
          </a:p>
          <a:p>
            <a:pPr marL="285750" indent="-285750" eaLnBrk="1" hangingPunct="1">
              <a:buFont typeface="Arial" panose="020B0604020202020204" pitchFamily="34" charset="0"/>
              <a:buChar char="•"/>
            </a:pPr>
            <a:r>
              <a:rPr lang="en-US" altLang="en-US" b="1" dirty="0">
                <a:latin typeface="Constantia" pitchFamily="18" charset="0"/>
              </a:rPr>
              <a:t>	</a:t>
            </a:r>
            <a:r>
              <a:rPr lang="en-US" altLang="en-US" dirty="0">
                <a:latin typeface="Constantia" pitchFamily="18" charset="0"/>
              </a:rPr>
              <a:t>For his anti western policy, Gaddafi gains a negative 	reputation in western media and diplomatic circles</a:t>
            </a:r>
            <a:r>
              <a:rPr lang="en-US" altLang="en-US" dirty="0"/>
              <a:t> </a:t>
            </a:r>
            <a:r>
              <a:rPr lang="en-US" altLang="en-US" b="1" dirty="0">
                <a:latin typeface="Constantia" pitchFamily="18" charset="0"/>
              </a:rPr>
              <a:t> </a:t>
            </a:r>
            <a:endParaRPr lang="en-US" altLang="en-US" b="1" dirty="0" smtClean="0">
              <a:latin typeface="Constantia" pitchFamily="18" charset="0"/>
            </a:endParaRPr>
          </a:p>
          <a:p>
            <a:pPr algn="r" eaLnBrk="1" hangingPunct="1"/>
            <a:r>
              <a:rPr lang="en-US" altLang="en-US" sz="1200" b="1" dirty="0">
                <a:latin typeface="Constantia" pitchFamily="18" charset="0"/>
                <a:hlinkClick r:id="rId3"/>
              </a:rPr>
              <a:t>http://</a:t>
            </a:r>
            <a:r>
              <a:rPr lang="en-US" altLang="en-US" sz="1200" b="1" dirty="0" smtClean="0">
                <a:latin typeface="Constantia" pitchFamily="18" charset="0"/>
                <a:hlinkClick r:id="rId3"/>
              </a:rPr>
              <a:t>www.biography.com/people/muammar-al-qaddafi-39014</a:t>
            </a:r>
            <a:endParaRPr lang="en-US" altLang="en-US" sz="1200" b="1" dirty="0" smtClean="0">
              <a:latin typeface="Constantia" pitchFamily="18" charset="0"/>
            </a:endParaRPr>
          </a:p>
          <a:p>
            <a:pPr eaLnBrk="1" hangingPunct="1"/>
            <a:r>
              <a:rPr lang="en-US" altLang="en-US" b="1" dirty="0" smtClean="0">
                <a:latin typeface="Constantia" pitchFamily="18" charset="0"/>
              </a:rPr>
              <a:t>Gaddafi </a:t>
            </a:r>
            <a:r>
              <a:rPr lang="en-US" altLang="en-US" b="1" dirty="0">
                <a:latin typeface="Constantia" pitchFamily="18" charset="0"/>
              </a:rPr>
              <a:t>changes course….</a:t>
            </a:r>
          </a:p>
          <a:p>
            <a:pPr marL="285750" indent="-285750" eaLnBrk="1" hangingPunct="1">
              <a:buFont typeface="Arial" panose="020B0604020202020204" pitchFamily="34" charset="0"/>
              <a:buChar char="•"/>
            </a:pPr>
            <a:r>
              <a:rPr lang="en-US" altLang="en-US" dirty="0" smtClean="0">
                <a:latin typeface="Constantia" pitchFamily="18" charset="0"/>
              </a:rPr>
              <a:t>Following </a:t>
            </a:r>
            <a:r>
              <a:rPr lang="en-US" altLang="en-US" dirty="0">
                <a:latin typeface="Constantia" pitchFamily="18" charset="0"/>
              </a:rPr>
              <a:t>the attacks of </a:t>
            </a:r>
            <a:r>
              <a:rPr lang="en-US" altLang="en-US" b="1" dirty="0">
                <a:latin typeface="Constantia" pitchFamily="18" charset="0"/>
              </a:rPr>
              <a:t>11 September 2001</a:t>
            </a:r>
            <a:r>
              <a:rPr lang="en-US" altLang="en-US" dirty="0">
                <a:latin typeface="Constantia" pitchFamily="18" charset="0"/>
              </a:rPr>
              <a:t>, Gaddafi </a:t>
            </a:r>
            <a:r>
              <a:rPr lang="en-US" altLang="en-US" dirty="0" smtClean="0">
                <a:latin typeface="Constantia" pitchFamily="18" charset="0"/>
              </a:rPr>
              <a:t>made </a:t>
            </a:r>
            <a:r>
              <a:rPr lang="en-US" altLang="en-US" dirty="0">
                <a:latin typeface="Constantia" pitchFamily="18" charset="0"/>
              </a:rPr>
              <a:t>one of the first, and firmest, denunciations of </a:t>
            </a:r>
            <a:r>
              <a:rPr lang="en-US" altLang="en-US" b="1" dirty="0" smtClean="0">
                <a:latin typeface="Constantia" pitchFamily="18" charset="0"/>
              </a:rPr>
              <a:t>Al-Qaeda</a:t>
            </a:r>
            <a:r>
              <a:rPr lang="en-US" altLang="en-US" dirty="0" smtClean="0">
                <a:latin typeface="Constantia" pitchFamily="18" charset="0"/>
              </a:rPr>
              <a:t> </a:t>
            </a:r>
            <a:r>
              <a:rPr lang="en-US" altLang="en-US" dirty="0">
                <a:latin typeface="Constantia" pitchFamily="18" charset="0"/>
              </a:rPr>
              <a:t>bombers by any Muslim </a:t>
            </a:r>
            <a:r>
              <a:rPr lang="en-US" altLang="en-US" dirty="0" smtClean="0">
                <a:latin typeface="Constantia" pitchFamily="18" charset="0"/>
              </a:rPr>
              <a:t>leader</a:t>
            </a:r>
            <a:r>
              <a:rPr lang="en-US" altLang="en-US" dirty="0">
                <a:latin typeface="Constantia" pitchFamily="18" charset="0"/>
              </a:rPr>
              <a:t> </a:t>
            </a:r>
            <a:r>
              <a:rPr lang="en-US" altLang="en-US" dirty="0" smtClean="0">
                <a:latin typeface="Constantia" pitchFamily="18" charset="0"/>
              </a:rPr>
              <a:t>– Gaddafi is worried for  his regime</a:t>
            </a:r>
          </a:p>
          <a:p>
            <a:pPr marL="285750" indent="-285750" eaLnBrk="1" hangingPunct="1">
              <a:buFont typeface="Arial" panose="020B0604020202020204" pitchFamily="34" charset="0"/>
              <a:buChar char="•"/>
            </a:pPr>
            <a:endParaRPr lang="en-US" altLang="en-US" dirty="0">
              <a:latin typeface="Constantia" pitchFamily="18" charset="0"/>
            </a:endParaRPr>
          </a:p>
          <a:p>
            <a:pPr marL="285750" indent="-285750" eaLnBrk="1" hangingPunct="1">
              <a:buFont typeface="Arial" panose="020B0604020202020204" pitchFamily="34" charset="0"/>
              <a:buChar char="•"/>
            </a:pPr>
            <a:r>
              <a:rPr lang="en-US" altLang="en-US" b="1" dirty="0" smtClean="0">
                <a:latin typeface="Constantia" pitchFamily="18" charset="0"/>
              </a:rPr>
              <a:t>Arab Spring</a:t>
            </a:r>
            <a:r>
              <a:rPr lang="en-US" altLang="en-US" b="1" dirty="0">
                <a:latin typeface="Constantia" pitchFamily="18" charset="0"/>
              </a:rPr>
              <a:t> </a:t>
            </a:r>
            <a:r>
              <a:rPr lang="en-US" altLang="en-US" b="1" dirty="0" smtClean="0">
                <a:latin typeface="Constantia" pitchFamily="18" charset="0"/>
              </a:rPr>
              <a:t>(2009) and Libyan Civil War (2011)</a:t>
            </a:r>
          </a:p>
          <a:p>
            <a:pPr marL="285750" indent="-285750" eaLnBrk="1" hangingPunct="1">
              <a:buFont typeface="Arial" panose="020B0604020202020204" pitchFamily="34" charset="0"/>
              <a:buChar char="•"/>
            </a:pPr>
            <a:r>
              <a:rPr lang="en-US" altLang="en-US" b="1" dirty="0" smtClean="0">
                <a:latin typeface="Constantia" pitchFamily="18" charset="0"/>
              </a:rPr>
              <a:t>Gaddafi captured, beaten to death</a:t>
            </a:r>
            <a:endParaRPr lang="en-US" altLang="en-US" b="1" dirty="0">
              <a:latin typeface="Constantia" pitchFamily="18" charset="0"/>
            </a:endParaRPr>
          </a:p>
        </p:txBody>
      </p:sp>
      <p:pic>
        <p:nvPicPr>
          <p:cNvPr id="4101" name="Picture 9" descr="Ayatollah-Khome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3913" y="4267200"/>
            <a:ext cx="19700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0"/>
          <p:cNvSpPr txBox="1">
            <a:spLocks noChangeArrowheads="1"/>
          </p:cNvSpPr>
          <p:nvPr/>
        </p:nvSpPr>
        <p:spPr bwMode="auto">
          <a:xfrm>
            <a:off x="0" y="4495800"/>
            <a:ext cx="7086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latin typeface="Constantia" pitchFamily="18" charset="0"/>
              </a:rPr>
              <a:t>1979 Iranian Revolution </a:t>
            </a:r>
            <a:r>
              <a:rPr lang="en-US" altLang="en-US" dirty="0">
                <a:latin typeface="Constantia" pitchFamily="18" charset="0"/>
              </a:rPr>
              <a:t>– </a:t>
            </a:r>
            <a:r>
              <a:rPr lang="en-US" altLang="en-US" sz="1200" dirty="0">
                <a:latin typeface="Constantia" pitchFamily="18" charset="0"/>
                <a:hlinkClick r:id="rId5"/>
              </a:rPr>
              <a:t>http://</a:t>
            </a:r>
            <a:r>
              <a:rPr lang="en-US" altLang="en-US" sz="1200" dirty="0" smtClean="0">
                <a:latin typeface="Constantia" pitchFamily="18" charset="0"/>
                <a:hlinkClick r:id="rId5"/>
              </a:rPr>
              <a:t>www.youtube.com/watch?v=uHIHUKwh3rQ</a:t>
            </a:r>
            <a:endParaRPr lang="en-US" altLang="en-US" sz="1200" dirty="0" smtClean="0">
              <a:latin typeface="Constantia" pitchFamily="18" charset="0"/>
            </a:endParaRPr>
          </a:p>
          <a:p>
            <a:pPr marL="285750" indent="-285750" eaLnBrk="1" hangingPunct="1">
              <a:buFont typeface="Arial" panose="020B0604020202020204" pitchFamily="34" charset="0"/>
              <a:buChar char="•"/>
            </a:pPr>
            <a:r>
              <a:rPr lang="en-US" altLang="en-US" b="1" dirty="0" smtClean="0">
                <a:latin typeface="Constantia" pitchFamily="18" charset="0"/>
              </a:rPr>
              <a:t>Islamic </a:t>
            </a:r>
            <a:r>
              <a:rPr lang="en-US" altLang="en-US" b="1" dirty="0">
                <a:latin typeface="Constantia" pitchFamily="18" charset="0"/>
              </a:rPr>
              <a:t>Fundamentalists</a:t>
            </a:r>
            <a:r>
              <a:rPr lang="en-US" altLang="en-US" dirty="0">
                <a:latin typeface="Constantia" pitchFamily="18" charset="0"/>
              </a:rPr>
              <a:t> </a:t>
            </a:r>
            <a:r>
              <a:rPr lang="en-US" altLang="en-US" dirty="0" smtClean="0">
                <a:latin typeface="Constantia" pitchFamily="18" charset="0"/>
              </a:rPr>
              <a:t>overthrow  </a:t>
            </a:r>
            <a:r>
              <a:rPr lang="en-US" altLang="en-US" dirty="0">
                <a:latin typeface="Constantia" pitchFamily="18" charset="0"/>
              </a:rPr>
              <a:t>wealthy US puppet autocrat, the </a:t>
            </a:r>
            <a:r>
              <a:rPr lang="en-US" altLang="en-US" b="1" dirty="0">
                <a:latin typeface="Constantia" pitchFamily="18" charset="0"/>
              </a:rPr>
              <a:t>Shah of Iran</a:t>
            </a:r>
          </a:p>
          <a:p>
            <a:pPr marL="285750" indent="-285750" eaLnBrk="1" hangingPunct="1">
              <a:buFont typeface="Arial" panose="020B0604020202020204" pitchFamily="34" charset="0"/>
              <a:buChar char="•"/>
            </a:pPr>
            <a:r>
              <a:rPr lang="en-US" altLang="en-US" b="1" dirty="0">
                <a:latin typeface="Constantia" pitchFamily="18" charset="0"/>
              </a:rPr>
              <a:t>Ayatollah Khomeini </a:t>
            </a:r>
            <a:r>
              <a:rPr lang="en-US" altLang="en-US" dirty="0">
                <a:latin typeface="Constantia" pitchFamily="18" charset="0"/>
              </a:rPr>
              <a:t>leads fundamentalists in overthrow and the taking of </a:t>
            </a:r>
            <a:r>
              <a:rPr lang="en-US" altLang="en-US" b="1" dirty="0">
                <a:latin typeface="Constantia" pitchFamily="18" charset="0"/>
              </a:rPr>
              <a:t>US Embassy hostages</a:t>
            </a:r>
            <a:r>
              <a:rPr lang="en-US" altLang="en-US" dirty="0">
                <a:latin typeface="Constantia" pitchFamily="18" charset="0"/>
              </a:rPr>
              <a:t> – held for one year – this is a huge embarrassment to USA and </a:t>
            </a:r>
            <a:r>
              <a:rPr lang="en-US" altLang="en-US" b="1" dirty="0">
                <a:latin typeface="Constantia" pitchFamily="18" charset="0"/>
              </a:rPr>
              <a:t>Pres. Jimmy Carter</a:t>
            </a:r>
            <a:r>
              <a:rPr lang="en-US" altLang="en-US" dirty="0">
                <a:latin typeface="Constantia" pitchFamily="18" charset="0"/>
              </a:rPr>
              <a:t> (leads to Carter’s </a:t>
            </a:r>
            <a:r>
              <a:rPr lang="en-US" altLang="en-US" b="1" dirty="0">
                <a:latin typeface="Constantia" pitchFamily="18" charset="0"/>
              </a:rPr>
              <a:t>defeat to Ronald Reagan in 1980</a:t>
            </a:r>
            <a:r>
              <a:rPr lang="en-US" altLang="en-US" dirty="0" smtClean="0">
                <a:latin typeface="Constantia" pitchFamily="18" charset="0"/>
              </a:rPr>
              <a:t>)</a:t>
            </a:r>
            <a:endParaRPr lang="en-US" altLang="en-US" dirty="0">
              <a:latin typeface="Constantia" pitchFamily="18" charset="0"/>
            </a:endParaRPr>
          </a:p>
        </p:txBody>
      </p:sp>
    </p:spTree>
    <p:extLst>
      <p:ext uri="{BB962C8B-B14F-4D97-AF65-F5344CB8AC3E}">
        <p14:creationId xmlns:p14="http://schemas.microsoft.com/office/powerpoint/2010/main" val="52438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en-US" smtClean="0">
                <a:latin typeface="Georgia" pitchFamily="18" charset="0"/>
              </a:rPr>
              <a:t>Iran-Iraq War, 1980-88</a:t>
            </a:r>
          </a:p>
        </p:txBody>
      </p:sp>
      <p:pic>
        <p:nvPicPr>
          <p:cNvPr id="5123" name="Picture 6" descr="iraniraq-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371600"/>
            <a:ext cx="32956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7"/>
          <p:cNvSpPr txBox="1">
            <a:spLocks noChangeArrowheads="1"/>
          </p:cNvSpPr>
          <p:nvPr/>
        </p:nvSpPr>
        <p:spPr bwMode="auto">
          <a:xfrm>
            <a:off x="0" y="1295400"/>
            <a:ext cx="55626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latin typeface="Constantia" pitchFamily="18" charset="0"/>
              </a:rPr>
              <a:t>Brutal War – </a:t>
            </a:r>
          </a:p>
          <a:p>
            <a:pPr eaLnBrk="1" hangingPunct="1">
              <a:spcBef>
                <a:spcPct val="50000"/>
              </a:spcBef>
            </a:pPr>
            <a:r>
              <a:rPr lang="en-US" altLang="en-US" dirty="0">
                <a:latin typeface="Constantia" pitchFamily="18" charset="0"/>
              </a:rPr>
              <a:t>Not since WWI were </a:t>
            </a:r>
            <a:r>
              <a:rPr lang="en-US" altLang="en-US" b="1" dirty="0">
                <a:latin typeface="Constantia" pitchFamily="18" charset="0"/>
              </a:rPr>
              <a:t>chemical weapons</a:t>
            </a:r>
            <a:r>
              <a:rPr lang="en-US" altLang="en-US" dirty="0">
                <a:latin typeface="Constantia" pitchFamily="18" charset="0"/>
              </a:rPr>
              <a:t> were used. </a:t>
            </a:r>
          </a:p>
          <a:p>
            <a:pPr eaLnBrk="1" hangingPunct="1">
              <a:spcBef>
                <a:spcPct val="50000"/>
              </a:spcBef>
            </a:pPr>
            <a:r>
              <a:rPr lang="en-US" altLang="en-US" dirty="0">
                <a:latin typeface="Constantia" pitchFamily="18" charset="0"/>
              </a:rPr>
              <a:t>With the </a:t>
            </a:r>
            <a:r>
              <a:rPr lang="en-US" altLang="en-US" b="1" dirty="0">
                <a:latin typeface="Constantia" pitchFamily="18" charset="0"/>
              </a:rPr>
              <a:t>Iranians buying arms from the USSR</a:t>
            </a:r>
            <a:r>
              <a:rPr lang="en-US" altLang="en-US" dirty="0">
                <a:latin typeface="Constantia" pitchFamily="18" charset="0"/>
              </a:rPr>
              <a:t> and the </a:t>
            </a:r>
            <a:r>
              <a:rPr lang="en-US" altLang="en-US" b="1" dirty="0">
                <a:latin typeface="Constantia" pitchFamily="18" charset="0"/>
              </a:rPr>
              <a:t>Iraqis buying arms from the US and British</a:t>
            </a:r>
            <a:r>
              <a:rPr lang="en-US" altLang="en-US" dirty="0">
                <a:latin typeface="Constantia" pitchFamily="18" charset="0"/>
              </a:rPr>
              <a:t>, the conflict raged on with both sides suffering </a:t>
            </a:r>
            <a:r>
              <a:rPr lang="en-US" altLang="en-US" b="1" dirty="0">
                <a:latin typeface="Constantia" pitchFamily="18" charset="0"/>
              </a:rPr>
              <a:t>huge losses</a:t>
            </a:r>
            <a:r>
              <a:rPr lang="en-US" altLang="en-US" dirty="0">
                <a:latin typeface="Constantia" pitchFamily="18" charset="0"/>
              </a:rPr>
              <a:t> and almost bankrupting both nations.</a:t>
            </a:r>
          </a:p>
          <a:p>
            <a:pPr marL="285750" indent="-285750" eaLnBrk="1" hangingPunct="1">
              <a:spcBef>
                <a:spcPct val="50000"/>
              </a:spcBef>
              <a:buFont typeface="Arial" panose="020B0604020202020204" pitchFamily="34" charset="0"/>
              <a:buChar char="•"/>
            </a:pPr>
            <a:r>
              <a:rPr lang="en-US" altLang="en-US" b="1" dirty="0">
                <a:latin typeface="Constantia" pitchFamily="18" charset="0"/>
              </a:rPr>
              <a:t>Saddam Hussein </a:t>
            </a:r>
            <a:r>
              <a:rPr lang="en-US" altLang="en-US" b="1" dirty="0" smtClean="0">
                <a:latin typeface="Constantia" pitchFamily="18" charset="0"/>
              </a:rPr>
              <a:t>(Sunni) is </a:t>
            </a:r>
            <a:r>
              <a:rPr lang="en-US" altLang="en-US" b="1" dirty="0">
                <a:latin typeface="Constantia" pitchFamily="18" charset="0"/>
              </a:rPr>
              <a:t>allied with the USA</a:t>
            </a:r>
          </a:p>
          <a:p>
            <a:pPr marL="285750" indent="-285750" eaLnBrk="1" hangingPunct="1">
              <a:spcBef>
                <a:spcPct val="50000"/>
              </a:spcBef>
              <a:buFont typeface="Arial" panose="020B0604020202020204" pitchFamily="34" charset="0"/>
              <a:buChar char="•"/>
            </a:pPr>
            <a:r>
              <a:rPr lang="en-US" altLang="en-US" dirty="0">
                <a:latin typeface="Constantia" pitchFamily="18" charset="0"/>
              </a:rPr>
              <a:t>The war began when </a:t>
            </a:r>
            <a:r>
              <a:rPr lang="en-US" altLang="en-US" b="1" dirty="0">
                <a:latin typeface="Constantia" pitchFamily="18" charset="0"/>
              </a:rPr>
              <a:t>Iraq invaded Iran</a:t>
            </a:r>
            <a:r>
              <a:rPr lang="en-US" altLang="en-US" dirty="0">
                <a:latin typeface="Constantia" pitchFamily="18" charset="0"/>
              </a:rPr>
              <a:t>, launching a simultaneous invasion by air and land into Iranian territory on 22 September 1980 following a long history of border disputes, and fears of </a:t>
            </a:r>
            <a:r>
              <a:rPr lang="en-US" altLang="en-US" b="1" dirty="0">
                <a:latin typeface="Constantia" pitchFamily="18" charset="0"/>
              </a:rPr>
              <a:t>Shia insurgency among Iraq's long-suppressed Shia majority influenced by the Iranian </a:t>
            </a:r>
            <a:r>
              <a:rPr lang="en-US" altLang="en-US" b="1" dirty="0" smtClean="0">
                <a:latin typeface="Constantia" pitchFamily="18" charset="0"/>
              </a:rPr>
              <a:t>Revolution</a:t>
            </a:r>
            <a:r>
              <a:rPr lang="en-US" altLang="en-US" dirty="0" smtClean="0">
                <a:latin typeface="Constantia" pitchFamily="18" charset="0"/>
              </a:rPr>
              <a:t>.</a:t>
            </a:r>
          </a:p>
          <a:p>
            <a:pPr marL="285750" indent="-285750" eaLnBrk="1" hangingPunct="1">
              <a:spcBef>
                <a:spcPct val="50000"/>
              </a:spcBef>
              <a:buFont typeface="Arial" panose="020B0604020202020204" pitchFamily="34" charset="0"/>
              <a:buChar char="•"/>
            </a:pPr>
            <a:r>
              <a:rPr lang="en-US" altLang="en-US" b="1" dirty="0" smtClean="0">
                <a:latin typeface="Constantia" pitchFamily="18" charset="0"/>
              </a:rPr>
              <a:t>Iraq </a:t>
            </a:r>
            <a:r>
              <a:rPr lang="en-US" altLang="en-US" b="1" dirty="0">
                <a:latin typeface="Constantia" pitchFamily="18" charset="0"/>
              </a:rPr>
              <a:t>was also aiming to replace Iran as the dominant Persian Gulf state. </a:t>
            </a:r>
          </a:p>
        </p:txBody>
      </p:sp>
    </p:spTree>
    <p:extLst>
      <p:ext uri="{BB962C8B-B14F-4D97-AF65-F5344CB8AC3E}">
        <p14:creationId xmlns:p14="http://schemas.microsoft.com/office/powerpoint/2010/main" val="2849495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altLang="en-US" dirty="0" smtClean="0">
                <a:latin typeface="Georgia" pitchFamily="18" charset="0"/>
              </a:rPr>
              <a:t>Afghanistan, 1980-89</a:t>
            </a:r>
          </a:p>
        </p:txBody>
      </p:sp>
      <p:pic>
        <p:nvPicPr>
          <p:cNvPr id="6147" name="Picture 6" descr="RTEmagicC_sovietunion-afghanistan-mu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45053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7"/>
          <p:cNvSpPr txBox="1">
            <a:spLocks noChangeArrowheads="1"/>
          </p:cNvSpPr>
          <p:nvPr/>
        </p:nvSpPr>
        <p:spPr bwMode="auto">
          <a:xfrm>
            <a:off x="4648200" y="1219200"/>
            <a:ext cx="44958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latin typeface="Constantia" pitchFamily="18" charset="0"/>
              </a:rPr>
              <a:t>1980 – Soviet invasion of Afghanistan</a:t>
            </a:r>
          </a:p>
          <a:p>
            <a:pPr eaLnBrk="1" hangingPunct="1">
              <a:spcBef>
                <a:spcPct val="50000"/>
              </a:spcBef>
            </a:pPr>
            <a:r>
              <a:rPr lang="en-US" altLang="en-US" dirty="0">
                <a:latin typeface="Constantia" pitchFamily="18" charset="0"/>
              </a:rPr>
              <a:t>Soviet equivalent to US Vietnam War</a:t>
            </a:r>
          </a:p>
          <a:p>
            <a:pPr eaLnBrk="1" hangingPunct="1"/>
            <a:endParaRPr lang="en-US" altLang="en-US" dirty="0">
              <a:latin typeface="Constantia" pitchFamily="18" charset="0"/>
            </a:endParaRPr>
          </a:p>
          <a:p>
            <a:pPr eaLnBrk="1" hangingPunct="1"/>
            <a:r>
              <a:rPr lang="en-US" altLang="en-US" dirty="0">
                <a:latin typeface="Constantia" pitchFamily="18" charset="0"/>
              </a:rPr>
              <a:t>Russia was looking to expand its southern border by invading Afghanistan</a:t>
            </a:r>
          </a:p>
          <a:p>
            <a:pPr eaLnBrk="1" hangingPunct="1"/>
            <a:endParaRPr lang="en-US" altLang="en-US" dirty="0">
              <a:latin typeface="Constantia" pitchFamily="18" charset="0"/>
            </a:endParaRPr>
          </a:p>
          <a:p>
            <a:pPr eaLnBrk="1" hangingPunct="1"/>
            <a:r>
              <a:rPr lang="en-US" altLang="en-US" dirty="0">
                <a:latin typeface="Constantia" pitchFamily="18" charset="0"/>
              </a:rPr>
              <a:t>USSR quickly take control of urban centers, but are unable to control countryside</a:t>
            </a:r>
          </a:p>
          <a:p>
            <a:pPr eaLnBrk="1" hangingPunct="1"/>
            <a:endParaRPr lang="en-US" altLang="en-US" dirty="0">
              <a:latin typeface="Constantia" pitchFamily="18" charset="0"/>
            </a:endParaRPr>
          </a:p>
          <a:p>
            <a:pPr eaLnBrk="1" hangingPunct="1"/>
            <a:r>
              <a:rPr lang="en-US" altLang="en-US" b="1" dirty="0" err="1">
                <a:latin typeface="Constantia" pitchFamily="18" charset="0"/>
              </a:rPr>
              <a:t>Mujaheddin</a:t>
            </a:r>
            <a:r>
              <a:rPr lang="en-US" altLang="en-US" b="1" dirty="0">
                <a:latin typeface="Constantia" pitchFamily="18" charset="0"/>
              </a:rPr>
              <a:t> </a:t>
            </a:r>
            <a:r>
              <a:rPr lang="en-US" altLang="en-US" dirty="0">
                <a:latin typeface="Constantia" pitchFamily="18" charset="0"/>
              </a:rPr>
              <a:t>(soldiers of God), </a:t>
            </a:r>
            <a:r>
              <a:rPr lang="en-US" altLang="en-US" b="1" dirty="0">
                <a:latin typeface="Constantia" pitchFamily="18" charset="0"/>
              </a:rPr>
              <a:t>supplied by the USA fight a guerilla war</a:t>
            </a:r>
            <a:r>
              <a:rPr lang="en-US" altLang="en-US" dirty="0">
                <a:latin typeface="Constantia" pitchFamily="18" charset="0"/>
              </a:rPr>
              <a:t> against the Soviets</a:t>
            </a:r>
          </a:p>
          <a:p>
            <a:pPr eaLnBrk="1" hangingPunct="1"/>
            <a:endParaRPr lang="en-US" altLang="en-US" dirty="0">
              <a:latin typeface="Constantia" pitchFamily="18" charset="0"/>
            </a:endParaRPr>
          </a:p>
          <a:p>
            <a:pPr eaLnBrk="1" hangingPunct="1"/>
            <a:r>
              <a:rPr lang="en-US" altLang="en-US" b="1" dirty="0">
                <a:latin typeface="Constantia" pitchFamily="18" charset="0"/>
              </a:rPr>
              <a:t>Like Vietnam, the USSR won all major battles, but lost numerous soldiers to the </a:t>
            </a:r>
            <a:r>
              <a:rPr lang="en-US" altLang="en-US" b="1" dirty="0" err="1">
                <a:latin typeface="Constantia" pitchFamily="18" charset="0"/>
              </a:rPr>
              <a:t>Mujaheddin</a:t>
            </a:r>
            <a:r>
              <a:rPr lang="en-US" altLang="en-US" b="1" dirty="0">
                <a:latin typeface="Constantia" pitchFamily="18" charset="0"/>
              </a:rPr>
              <a:t>. </a:t>
            </a:r>
          </a:p>
          <a:p>
            <a:pPr eaLnBrk="1" hangingPunct="1"/>
            <a:endParaRPr lang="en-US" altLang="en-US" dirty="0">
              <a:latin typeface="Constantia" pitchFamily="18" charset="0"/>
            </a:endParaRPr>
          </a:p>
          <a:p>
            <a:pPr eaLnBrk="1" hangingPunct="1"/>
            <a:r>
              <a:rPr lang="en-US" altLang="en-US" b="1" dirty="0" smtClean="0">
                <a:latin typeface="Constantia" pitchFamily="18" charset="0"/>
              </a:rPr>
              <a:t>1989 </a:t>
            </a:r>
            <a:r>
              <a:rPr lang="en-US" altLang="en-US" b="1" dirty="0">
                <a:latin typeface="Constantia" pitchFamily="18" charset="0"/>
              </a:rPr>
              <a:t>the USSR pulls out of </a:t>
            </a:r>
            <a:r>
              <a:rPr lang="en-US" altLang="en-US" b="1" dirty="0" smtClean="0">
                <a:latin typeface="Constantia" pitchFamily="18" charset="0"/>
              </a:rPr>
              <a:t>Afghanistan</a:t>
            </a:r>
            <a:endParaRPr lang="en-US" altLang="en-US" dirty="0">
              <a:latin typeface="Constantia" pitchFamily="18" charset="0"/>
            </a:endParaRPr>
          </a:p>
        </p:txBody>
      </p:sp>
      <p:sp>
        <p:nvSpPr>
          <p:cNvPr id="6149" name="Text Box 8"/>
          <p:cNvSpPr txBox="1">
            <a:spLocks noChangeArrowheads="1"/>
          </p:cNvSpPr>
          <p:nvPr/>
        </p:nvSpPr>
        <p:spPr bwMode="auto">
          <a:xfrm>
            <a:off x="0" y="4724400"/>
            <a:ext cx="4495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onstantia" pitchFamily="18" charset="0"/>
              </a:rPr>
              <a:t>KEY</a:t>
            </a:r>
            <a:r>
              <a:rPr lang="en-US" altLang="en-US">
                <a:latin typeface="Constantia" pitchFamily="18" charset="0"/>
              </a:rPr>
              <a:t>: In the disorganization that followed the Soviet withdrawal, Islamic Fundamentalism grew. The new government, </a:t>
            </a:r>
            <a:r>
              <a:rPr lang="en-US" altLang="en-US" b="1">
                <a:latin typeface="Constantia" pitchFamily="18" charset="0"/>
              </a:rPr>
              <a:t>Taliban</a:t>
            </a:r>
            <a:r>
              <a:rPr lang="en-US" altLang="en-US">
                <a:latin typeface="Constantia" pitchFamily="18" charset="0"/>
              </a:rPr>
              <a:t>, took control and began a hard-line Islamic state that actively </a:t>
            </a:r>
            <a:r>
              <a:rPr lang="en-US" altLang="en-US" b="1">
                <a:latin typeface="Constantia" pitchFamily="18" charset="0"/>
              </a:rPr>
              <a:t>supported Islamic Fundamentalism</a:t>
            </a:r>
            <a:r>
              <a:rPr lang="en-US" altLang="en-US">
                <a:latin typeface="Constantia" pitchFamily="18" charset="0"/>
              </a:rPr>
              <a:t> (i.e. Al Qaeda)</a:t>
            </a:r>
          </a:p>
        </p:txBody>
      </p:sp>
      <p:sp>
        <p:nvSpPr>
          <p:cNvPr id="2" name="Rectangle 1"/>
          <p:cNvSpPr/>
          <p:nvPr/>
        </p:nvSpPr>
        <p:spPr>
          <a:xfrm>
            <a:off x="1645920" y="27355"/>
            <a:ext cx="5897880" cy="923330"/>
          </a:xfrm>
          <a:prstGeom prst="rect">
            <a:avLst/>
          </a:prstGeom>
        </p:spPr>
        <p:txBody>
          <a:bodyPr wrap="square">
            <a:spAutoFit/>
          </a:bodyPr>
          <a:lstStyle/>
          <a:p>
            <a:r>
              <a:rPr lang="en-US" dirty="0">
                <a:hlinkClick r:id="rId3"/>
              </a:rPr>
              <a:t>http://</a:t>
            </a:r>
            <a:r>
              <a:rPr lang="en-US" dirty="0" smtClean="0">
                <a:hlinkClick r:id="rId3"/>
              </a:rPr>
              <a:t>www.youtube.com/watch?v=7FBwj0FJfAg</a:t>
            </a:r>
            <a:endParaRPr lang="en-US" dirty="0" smtClean="0"/>
          </a:p>
          <a:p>
            <a:r>
              <a:rPr lang="en-US" dirty="0">
                <a:hlinkClick r:id="rId4"/>
              </a:rPr>
              <a:t>http://</a:t>
            </a:r>
            <a:r>
              <a:rPr lang="en-US" dirty="0" smtClean="0">
                <a:hlinkClick r:id="rId4"/>
              </a:rPr>
              <a:t>www.history.com/topics/osama-bin-laden</a:t>
            </a:r>
            <a:endParaRPr lang="en-US" dirty="0" smtClean="0"/>
          </a:p>
          <a:p>
            <a:endParaRPr lang="en-US" dirty="0"/>
          </a:p>
        </p:txBody>
      </p:sp>
    </p:spTree>
    <p:extLst>
      <p:ext uri="{BB962C8B-B14F-4D97-AF65-F5344CB8AC3E}">
        <p14:creationId xmlns:p14="http://schemas.microsoft.com/office/powerpoint/2010/main" val="2773118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latin typeface="Georgia" pitchFamily="18" charset="0"/>
              </a:rPr>
              <a:t>Persian Gulf War, 1990-91</a:t>
            </a:r>
          </a:p>
        </p:txBody>
      </p:sp>
      <p:pic>
        <p:nvPicPr>
          <p:cNvPr id="7171" name="Picture 2" descr="http://farm4.static.flickr.com/3639/3673651164_d3e8bfbb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2099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3657600" y="1219200"/>
            <a:ext cx="533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latin typeface="Constantia" pitchFamily="18" charset="0"/>
              </a:rPr>
              <a:t>Iraq, led by Saddam Hussein, invades Kuwait</a:t>
            </a:r>
            <a:r>
              <a:rPr lang="en-US" altLang="en-US">
                <a:latin typeface="Constantia" pitchFamily="18" charset="0"/>
              </a:rPr>
              <a:t>, claiming historical territorial rights and accuses Kuwait of drilling for oil under Iraq</a:t>
            </a:r>
          </a:p>
          <a:p>
            <a:pPr eaLnBrk="1" hangingPunct="1"/>
            <a:endParaRPr lang="en-US" altLang="en-US">
              <a:latin typeface="Constantia" pitchFamily="18" charset="0"/>
            </a:endParaRPr>
          </a:p>
          <a:p>
            <a:pPr eaLnBrk="1" hangingPunct="1"/>
            <a:r>
              <a:rPr lang="en-US" altLang="en-US" b="1">
                <a:latin typeface="Constantia" pitchFamily="18" charset="0"/>
              </a:rPr>
              <a:t>The west, led by George Bush (I)</a:t>
            </a:r>
            <a:r>
              <a:rPr lang="en-US" altLang="en-US">
                <a:latin typeface="Constantia" pitchFamily="18" charset="0"/>
              </a:rPr>
              <a:t>, builds up a massive coalition and forces Iraq out of Kuwait</a:t>
            </a:r>
          </a:p>
          <a:p>
            <a:pPr eaLnBrk="1" hangingPunct="1"/>
            <a:endParaRPr lang="en-US" altLang="en-US">
              <a:latin typeface="Constantia" pitchFamily="18" charset="0"/>
            </a:endParaRPr>
          </a:p>
          <a:p>
            <a:pPr eaLnBrk="1" hangingPunct="1"/>
            <a:r>
              <a:rPr lang="en-US" altLang="en-US">
                <a:latin typeface="Constantia" pitchFamily="18" charset="0"/>
              </a:rPr>
              <a:t>Although the bulk of Iraqi forces are destroyed, the coalition does not take Baghdad and </a:t>
            </a:r>
            <a:r>
              <a:rPr lang="en-US" altLang="en-US" b="1">
                <a:latin typeface="Constantia" pitchFamily="18" charset="0"/>
              </a:rPr>
              <a:t>leaves Saddam Hussein in power.</a:t>
            </a:r>
          </a:p>
          <a:p>
            <a:pPr eaLnBrk="1" hangingPunct="1"/>
            <a:endParaRPr lang="en-US" altLang="en-US" b="1">
              <a:latin typeface="Constantia" pitchFamily="18" charset="0"/>
            </a:endParaRPr>
          </a:p>
          <a:p>
            <a:pPr eaLnBrk="1" hangingPunct="1"/>
            <a:r>
              <a:rPr lang="en-US" altLang="en-US">
                <a:latin typeface="Constantia" pitchFamily="18" charset="0"/>
              </a:rPr>
              <a:t>US imposes economic sanctions in Iraq. This has one major effect: the people of Iraq begin to starve. </a:t>
            </a:r>
          </a:p>
          <a:p>
            <a:pPr eaLnBrk="1" hangingPunct="1"/>
            <a:endParaRPr lang="en-US" altLang="en-US">
              <a:latin typeface="Constantia" pitchFamily="18" charset="0"/>
            </a:endParaRPr>
          </a:p>
          <a:p>
            <a:pPr eaLnBrk="1" hangingPunct="1"/>
            <a:r>
              <a:rPr lang="en-US" altLang="en-US">
                <a:latin typeface="Constantia" pitchFamily="18" charset="0"/>
              </a:rPr>
              <a:t>Fundamentalism grows</a:t>
            </a:r>
          </a:p>
          <a:p>
            <a:pPr eaLnBrk="1" hangingPunct="1"/>
            <a:r>
              <a:rPr lang="en-US" altLang="en-US">
                <a:latin typeface="Constantia" pitchFamily="18" charset="0"/>
              </a:rPr>
              <a:t> </a:t>
            </a:r>
          </a:p>
          <a:p>
            <a:pPr eaLnBrk="1" hangingPunct="1"/>
            <a:r>
              <a:rPr lang="en-US" altLang="en-US" b="1">
                <a:latin typeface="Constantia" pitchFamily="18" charset="0"/>
              </a:rPr>
              <a:t>NOTE: At this point in global affairs, the USSR is now broken-up. Although they protest the western actions, they no longer have international teeth.</a:t>
            </a:r>
            <a:endParaRPr lang="en-US" altLang="en-US">
              <a:latin typeface="Constantia" pitchFamily="18" charset="0"/>
            </a:endParaRPr>
          </a:p>
          <a:p>
            <a:pPr eaLnBrk="1" hangingPunct="1"/>
            <a:r>
              <a:rPr lang="en-US" altLang="en-US">
                <a:latin typeface="Constantia" pitchFamily="18" charset="0"/>
              </a:rPr>
              <a:t> </a:t>
            </a:r>
          </a:p>
          <a:p>
            <a:pPr eaLnBrk="1" hangingPunct="1"/>
            <a:endParaRPr lang="en-US" altLang="en-US">
              <a:latin typeface="Constantia" pitchFamily="18" charset="0"/>
            </a:endParaRPr>
          </a:p>
        </p:txBody>
      </p:sp>
      <p:sp>
        <p:nvSpPr>
          <p:cNvPr id="2" name="Rectangle 1"/>
          <p:cNvSpPr/>
          <p:nvPr/>
        </p:nvSpPr>
        <p:spPr>
          <a:xfrm>
            <a:off x="213360" y="0"/>
            <a:ext cx="8778240" cy="646331"/>
          </a:xfrm>
          <a:prstGeom prst="rect">
            <a:avLst/>
          </a:prstGeom>
        </p:spPr>
        <p:txBody>
          <a:bodyPr wrap="square">
            <a:spAutoFit/>
          </a:bodyPr>
          <a:lstStyle/>
          <a:p>
            <a:r>
              <a:rPr lang="en-US" dirty="0">
                <a:hlinkClick r:id="rId3"/>
              </a:rPr>
              <a:t>http://www.biography.com/people/saddam-hussein-9347918#awesm=~</a:t>
            </a:r>
            <a:r>
              <a:rPr lang="en-US" dirty="0" smtClean="0">
                <a:hlinkClick r:id="rId3"/>
              </a:rPr>
              <a:t>oEPlA5QNefWcvI</a:t>
            </a:r>
            <a:endParaRPr lang="en-US" dirty="0" smtClean="0"/>
          </a:p>
          <a:p>
            <a:endParaRPr lang="en-US" dirty="0"/>
          </a:p>
        </p:txBody>
      </p:sp>
    </p:spTree>
    <p:extLst>
      <p:ext uri="{BB962C8B-B14F-4D97-AF65-F5344CB8AC3E}">
        <p14:creationId xmlns:p14="http://schemas.microsoft.com/office/powerpoint/2010/main" val="3869704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latin typeface="Constantia" pitchFamily="18" charset="0"/>
              </a:rPr>
              <a:t>World Trade Center, 9/11/01</a:t>
            </a:r>
          </a:p>
        </p:txBody>
      </p:sp>
      <p:pic>
        <p:nvPicPr>
          <p:cNvPr id="8195" name="Picture 2" descr="http://img.dailymail.co.uk/i/pix/2007/04_03/911RTRS_468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17638"/>
            <a:ext cx="350520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152400" y="1219200"/>
            <a:ext cx="47244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latin typeface="Constantia" pitchFamily="18" charset="0"/>
              </a:rPr>
              <a:t>1989 – Al Qaeda founded</a:t>
            </a:r>
          </a:p>
          <a:p>
            <a:pPr eaLnBrk="1" hangingPunct="1"/>
            <a:endParaRPr lang="en-US" altLang="en-US" dirty="0">
              <a:latin typeface="Constantia" pitchFamily="18" charset="0"/>
            </a:endParaRPr>
          </a:p>
          <a:p>
            <a:pPr eaLnBrk="1" hangingPunct="1"/>
            <a:r>
              <a:rPr lang="en-US" altLang="en-US" b="1" dirty="0">
                <a:latin typeface="Constantia" pitchFamily="18" charset="0"/>
              </a:rPr>
              <a:t>Al Qaeda </a:t>
            </a:r>
            <a:r>
              <a:rPr lang="en-US" altLang="en-US" dirty="0">
                <a:latin typeface="Constantia" pitchFamily="18" charset="0"/>
              </a:rPr>
              <a:t>operates as a network comprising both a </a:t>
            </a:r>
            <a:r>
              <a:rPr lang="en-US" altLang="en-US" b="1" dirty="0">
                <a:latin typeface="Constantia" pitchFamily="18" charset="0"/>
              </a:rPr>
              <a:t>multinational, stateless army </a:t>
            </a:r>
            <a:r>
              <a:rPr lang="en-US" altLang="en-US" dirty="0">
                <a:latin typeface="Constantia" pitchFamily="18" charset="0"/>
              </a:rPr>
              <a:t>and a </a:t>
            </a:r>
            <a:r>
              <a:rPr lang="en-US" altLang="en-US" b="1" dirty="0">
                <a:latin typeface="Constantia" pitchFamily="18" charset="0"/>
              </a:rPr>
              <a:t>radical Sunni Muslim </a:t>
            </a:r>
            <a:r>
              <a:rPr lang="en-US" altLang="en-US" dirty="0">
                <a:latin typeface="Constantia" pitchFamily="18" charset="0"/>
              </a:rPr>
              <a:t>movement calling for global </a:t>
            </a:r>
            <a:r>
              <a:rPr lang="en-US" altLang="en-US" b="1" dirty="0">
                <a:latin typeface="Constantia" pitchFamily="18" charset="0"/>
              </a:rPr>
              <a:t>Jihad (holy war)</a:t>
            </a:r>
          </a:p>
          <a:p>
            <a:pPr eaLnBrk="1" hangingPunct="1"/>
            <a:endParaRPr lang="en-US" altLang="en-US" b="1" dirty="0">
              <a:latin typeface="Constantia" pitchFamily="18" charset="0"/>
            </a:endParaRPr>
          </a:p>
          <a:p>
            <a:pPr eaLnBrk="1" hangingPunct="1"/>
            <a:r>
              <a:rPr lang="en-US" altLang="en-US" b="1" dirty="0">
                <a:latin typeface="Constantia" pitchFamily="18" charset="0"/>
              </a:rPr>
              <a:t>Osama Bin Laden</a:t>
            </a:r>
            <a:r>
              <a:rPr lang="en-US" altLang="en-US" dirty="0">
                <a:latin typeface="Constantia" pitchFamily="18" charset="0"/>
              </a:rPr>
              <a:t> is commander  or emir</a:t>
            </a:r>
          </a:p>
          <a:p>
            <a:pPr eaLnBrk="1" hangingPunct="1"/>
            <a:endParaRPr lang="en-US" altLang="en-US" b="1" dirty="0">
              <a:latin typeface="Constantia" pitchFamily="18" charset="0"/>
            </a:endParaRPr>
          </a:p>
          <a:p>
            <a:pPr eaLnBrk="1" hangingPunct="1"/>
            <a:r>
              <a:rPr lang="en-US" altLang="en-US" b="1" dirty="0">
                <a:latin typeface="Constantia" pitchFamily="18" charset="0"/>
              </a:rPr>
              <a:t>9/11/01 - </a:t>
            </a:r>
            <a:r>
              <a:rPr lang="en-US" altLang="en-US" dirty="0">
                <a:latin typeface="Constantia" pitchFamily="18" charset="0"/>
              </a:rPr>
              <a:t>a series of coordinated suicide attacks by Al Qaeda upon the USA</a:t>
            </a:r>
          </a:p>
          <a:p>
            <a:pPr eaLnBrk="1" hangingPunct="1"/>
            <a:endParaRPr lang="en-US" altLang="en-US" dirty="0">
              <a:latin typeface="Constantia" pitchFamily="18" charset="0"/>
            </a:endParaRPr>
          </a:p>
          <a:p>
            <a:pPr eaLnBrk="1" hangingPunct="1"/>
            <a:r>
              <a:rPr lang="en-US" altLang="en-US" dirty="0">
                <a:latin typeface="Constantia" pitchFamily="18" charset="0"/>
              </a:rPr>
              <a:t>United States responded to the attacks by launching the </a:t>
            </a:r>
            <a:r>
              <a:rPr lang="en-US" altLang="en-US" b="1" dirty="0">
                <a:latin typeface="Constantia" pitchFamily="18" charset="0"/>
              </a:rPr>
              <a:t>War on Terror</a:t>
            </a:r>
            <a:r>
              <a:rPr lang="en-US" altLang="en-US" dirty="0">
                <a:latin typeface="Constantia" pitchFamily="18" charset="0"/>
              </a:rPr>
              <a:t>, invading Afghanistan to depose the </a:t>
            </a:r>
            <a:r>
              <a:rPr lang="en-US" altLang="en-US" b="1" dirty="0">
                <a:latin typeface="Constantia" pitchFamily="18" charset="0"/>
              </a:rPr>
              <a:t>Taliban</a:t>
            </a:r>
            <a:r>
              <a:rPr lang="en-US" altLang="en-US" dirty="0">
                <a:latin typeface="Constantia" pitchFamily="18" charset="0"/>
              </a:rPr>
              <a:t>, who had harbored </a:t>
            </a:r>
            <a:r>
              <a:rPr lang="en-US" altLang="en-US" b="1" dirty="0">
                <a:latin typeface="Constantia" pitchFamily="18" charset="0"/>
              </a:rPr>
              <a:t>al-Qaeda terrorists</a:t>
            </a:r>
            <a:r>
              <a:rPr lang="en-US" altLang="en-US" dirty="0">
                <a:latin typeface="Constantia" pitchFamily="18" charset="0"/>
              </a:rPr>
              <a:t>, and enacting the </a:t>
            </a:r>
            <a:r>
              <a:rPr lang="en-US" altLang="en-US" b="1" dirty="0">
                <a:latin typeface="Constantia" pitchFamily="18" charset="0"/>
              </a:rPr>
              <a:t>US Patriot Act</a:t>
            </a:r>
            <a:r>
              <a:rPr lang="en-US" altLang="en-US" dirty="0">
                <a:latin typeface="Constantia" pitchFamily="18" charset="0"/>
              </a:rPr>
              <a:t>. Many other countries also </a:t>
            </a:r>
            <a:r>
              <a:rPr lang="en-US" altLang="en-US" b="1" dirty="0">
                <a:latin typeface="Constantia" pitchFamily="18" charset="0"/>
              </a:rPr>
              <a:t>strengthened their anti-terrorism legislation and expanded law enforcement powers</a:t>
            </a:r>
            <a:r>
              <a:rPr lang="en-US" altLang="en-US" dirty="0">
                <a:latin typeface="Constantia" pitchFamily="18" charset="0"/>
              </a:rPr>
              <a:t>.</a:t>
            </a:r>
          </a:p>
          <a:p>
            <a:pPr eaLnBrk="1" hangingPunct="1"/>
            <a:endParaRPr lang="en-US" altLang="en-US" b="1" dirty="0">
              <a:latin typeface="Constantia" pitchFamily="18" charset="0"/>
            </a:endParaRPr>
          </a:p>
          <a:p>
            <a:pPr eaLnBrk="1" hangingPunct="1"/>
            <a:endParaRPr lang="en-US" altLang="en-US" b="1" dirty="0">
              <a:latin typeface="Constantia" pitchFamily="18" charset="0"/>
            </a:endParaRPr>
          </a:p>
          <a:p>
            <a:pPr eaLnBrk="1" hangingPunct="1"/>
            <a:endParaRPr lang="en-US" altLang="en-US" b="1" dirty="0">
              <a:latin typeface="Constantia" pitchFamily="18" charset="0"/>
            </a:endParaRPr>
          </a:p>
          <a:p>
            <a:pPr eaLnBrk="1" hangingPunct="1"/>
            <a:endParaRPr lang="en-US" altLang="en-US" b="1" dirty="0">
              <a:latin typeface="Constantia" pitchFamily="18" charset="0"/>
            </a:endParaRPr>
          </a:p>
        </p:txBody>
      </p:sp>
      <p:sp>
        <p:nvSpPr>
          <p:cNvPr id="2" name="Rectangle 1"/>
          <p:cNvSpPr/>
          <p:nvPr/>
        </p:nvSpPr>
        <p:spPr>
          <a:xfrm>
            <a:off x="152400" y="-30480"/>
            <a:ext cx="9440626" cy="923330"/>
          </a:xfrm>
          <a:prstGeom prst="rect">
            <a:avLst/>
          </a:prstGeom>
        </p:spPr>
        <p:txBody>
          <a:bodyPr wrap="square">
            <a:spAutoFit/>
          </a:bodyPr>
          <a:lstStyle/>
          <a:p>
            <a:r>
              <a:rPr lang="en-US" dirty="0">
                <a:hlinkClick r:id="rId3"/>
              </a:rPr>
              <a:t>http://</a:t>
            </a:r>
            <a:r>
              <a:rPr lang="en-US" dirty="0" smtClean="0">
                <a:hlinkClick r:id="rId3"/>
              </a:rPr>
              <a:t>www.history.com/topics/9-11-attacks</a:t>
            </a:r>
            <a:endParaRPr lang="en-US" dirty="0" smtClean="0"/>
          </a:p>
          <a:p>
            <a:r>
              <a:rPr lang="en-US" dirty="0">
                <a:hlinkClick r:id="rId4"/>
              </a:rPr>
              <a:t>http://www.cbc.ca/player/Shows/Shows/Doc+Zone/2012-13/ID/2308210709</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693007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30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1237"/>
            <a:ext cx="8891046" cy="646331"/>
          </a:xfrm>
          <a:prstGeom prst="rect">
            <a:avLst/>
          </a:prstGeom>
          <a:noFill/>
        </p:spPr>
        <p:txBody>
          <a:bodyPr wrap="square" rtlCol="0">
            <a:spAutoFit/>
          </a:bodyPr>
          <a:lstStyle/>
          <a:p>
            <a:r>
              <a:rPr lang="en-US" b="1" dirty="0" smtClean="0">
                <a:latin typeface="Baskerville Old Face"/>
                <a:cs typeface="Baskerville Old Face"/>
              </a:rPr>
              <a:t>The Middle East </a:t>
            </a:r>
          </a:p>
          <a:p>
            <a:r>
              <a:rPr lang="en-US" b="1" dirty="0" smtClean="0">
                <a:latin typeface="Baskerville Old Face"/>
                <a:cs typeface="Baskerville Old Face"/>
              </a:rPr>
              <a:t> </a:t>
            </a:r>
            <a:endParaRPr lang="en-US" b="1" dirty="0">
              <a:latin typeface="Baskerville Old Face"/>
              <a:cs typeface="Baskerville Old Face"/>
            </a:endParaRPr>
          </a:p>
        </p:txBody>
      </p:sp>
      <p:pic>
        <p:nvPicPr>
          <p:cNvPr id="5" name="Picture 4"/>
          <p:cNvPicPr>
            <a:picLocks noChangeAspect="1"/>
          </p:cNvPicPr>
          <p:nvPr/>
        </p:nvPicPr>
        <p:blipFill>
          <a:blip r:embed="rId2"/>
          <a:stretch>
            <a:fillRect/>
          </a:stretch>
        </p:blipFill>
        <p:spPr>
          <a:xfrm>
            <a:off x="127000" y="825500"/>
            <a:ext cx="8890000" cy="5207000"/>
          </a:xfrm>
          <a:prstGeom prst="rect">
            <a:avLst/>
          </a:prstGeom>
        </p:spPr>
      </p:pic>
      <p:sp>
        <p:nvSpPr>
          <p:cNvPr id="2" name="TextBox 1"/>
          <p:cNvSpPr txBox="1"/>
          <p:nvPr/>
        </p:nvSpPr>
        <p:spPr>
          <a:xfrm>
            <a:off x="1201773" y="346461"/>
            <a:ext cx="7689273" cy="369332"/>
          </a:xfrm>
          <a:prstGeom prst="rect">
            <a:avLst/>
          </a:prstGeom>
          <a:noFill/>
        </p:spPr>
        <p:txBody>
          <a:bodyPr wrap="square" rtlCol="0">
            <a:spAutoFit/>
          </a:bodyPr>
          <a:lstStyle/>
          <a:p>
            <a:pPr algn="r"/>
            <a:r>
              <a:rPr lang="en-US" b="1" dirty="0" smtClean="0"/>
              <a:t>What would replace the Ottoman Empire?</a:t>
            </a:r>
            <a:endParaRPr lang="en-US" b="1" dirty="0"/>
          </a:p>
        </p:txBody>
      </p:sp>
      <p:pic>
        <p:nvPicPr>
          <p:cNvPr id="6" name="Picture 2" descr="The expansion of the European empires until 19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10080625" cy="764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652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759"/>
            <a:ext cx="5461000" cy="3662541"/>
          </a:xfrm>
          <a:prstGeom prst="rect">
            <a:avLst/>
          </a:prstGeom>
          <a:noFill/>
        </p:spPr>
        <p:txBody>
          <a:bodyPr wrap="square" rtlCol="0">
            <a:spAutoFit/>
          </a:bodyPr>
          <a:lstStyle/>
          <a:p>
            <a:r>
              <a:rPr lang="en-US" dirty="0" smtClean="0">
                <a:latin typeface="Baskerville Old Face"/>
                <a:cs typeface="Baskerville Old Face"/>
              </a:rPr>
              <a:t>The Middle East</a:t>
            </a:r>
          </a:p>
          <a:p>
            <a:r>
              <a:rPr lang="en-US" sz="800" dirty="0">
                <a:latin typeface="Baskerville Old Face"/>
                <a:cs typeface="Baskerville Old Face"/>
                <a:hlinkClick r:id="rId2"/>
              </a:rPr>
              <a:t>https://</a:t>
            </a:r>
            <a:r>
              <a:rPr lang="en-US" sz="800" dirty="0" smtClean="0">
                <a:latin typeface="Baskerville Old Face"/>
                <a:cs typeface="Baskerville Old Face"/>
                <a:hlinkClick r:id="rId2"/>
              </a:rPr>
              <a:t>www.youtube.com/watch?v=EIvFj0abW7Y&amp;list=PLPvkBEWSL5pKelZ5rXDwFTerxuq9rlUKk&amp;index=5</a:t>
            </a:r>
            <a:endParaRPr lang="en-US" sz="800" dirty="0" smtClean="0">
              <a:latin typeface="Baskerville Old Face"/>
              <a:cs typeface="Baskerville Old Face"/>
            </a:endParaRPr>
          </a:p>
          <a:p>
            <a:endParaRPr lang="en-US" sz="800" dirty="0">
              <a:latin typeface="Baskerville Old Face"/>
              <a:cs typeface="Baskerville Old Face"/>
            </a:endParaRPr>
          </a:p>
          <a:p>
            <a:r>
              <a:rPr lang="en-US" b="1" dirty="0" smtClean="0">
                <a:latin typeface="Baskerville Old Face"/>
                <a:cs typeface="Baskerville Old Face"/>
              </a:rPr>
              <a:t>Zionism (late 19</a:t>
            </a:r>
            <a:r>
              <a:rPr lang="en-US" b="1" baseline="30000" dirty="0" smtClean="0">
                <a:latin typeface="Baskerville Old Face"/>
                <a:cs typeface="Baskerville Old Face"/>
              </a:rPr>
              <a:t>th</a:t>
            </a:r>
            <a:r>
              <a:rPr lang="en-US" b="1" dirty="0" smtClean="0">
                <a:latin typeface="Baskerville Old Face"/>
                <a:cs typeface="Baskerville Old Face"/>
              </a:rPr>
              <a:t> century)</a:t>
            </a:r>
          </a:p>
          <a:p>
            <a:pPr marL="742950" lvl="1" indent="-285750">
              <a:buFont typeface="Arial"/>
              <a:buChar char="•"/>
            </a:pPr>
            <a:r>
              <a:rPr lang="en-GB" dirty="0">
                <a:latin typeface="Baskerville Old Face"/>
                <a:cs typeface="Baskerville Old Face"/>
              </a:rPr>
              <a:t>a political movement &amp; ideology that </a:t>
            </a:r>
            <a:r>
              <a:rPr lang="en-GB" dirty="0" smtClean="0">
                <a:latin typeface="Baskerville Old Face"/>
                <a:cs typeface="Baskerville Old Face"/>
              </a:rPr>
              <a:t>supported </a:t>
            </a:r>
            <a:r>
              <a:rPr lang="en-GB" dirty="0">
                <a:latin typeface="Baskerville Old Face"/>
                <a:cs typeface="Baskerville Old Face"/>
              </a:rPr>
              <a:t>a Jewish </a:t>
            </a:r>
            <a:r>
              <a:rPr lang="en-GB" dirty="0" smtClean="0">
                <a:latin typeface="Baskerville Old Face"/>
                <a:cs typeface="Baskerville Old Face"/>
              </a:rPr>
              <a:t>homeland </a:t>
            </a:r>
            <a:r>
              <a:rPr lang="en-GB" dirty="0">
                <a:latin typeface="Baskerville Old Face"/>
                <a:cs typeface="Baskerville Old Face"/>
              </a:rPr>
              <a:t>in </a:t>
            </a:r>
            <a:r>
              <a:rPr lang="en-GB" dirty="0" smtClean="0">
                <a:latin typeface="Baskerville Old Face"/>
                <a:cs typeface="Baskerville Old Face"/>
              </a:rPr>
              <a:t>Israel free from </a:t>
            </a:r>
            <a:r>
              <a:rPr lang="en-GB" b="1" dirty="0" smtClean="0">
                <a:latin typeface="Baskerville Old Face"/>
                <a:cs typeface="Baskerville Old Face"/>
              </a:rPr>
              <a:t>anti-Semitism </a:t>
            </a:r>
            <a:endParaRPr lang="en-US" b="1" dirty="0">
              <a:latin typeface="Baskerville Old Face"/>
              <a:cs typeface="Baskerville Old Face"/>
            </a:endParaRPr>
          </a:p>
          <a:p>
            <a:pPr marL="742950" lvl="3" indent="-285750">
              <a:buFont typeface="Arial"/>
              <a:buChar char="•"/>
            </a:pPr>
            <a:r>
              <a:rPr lang="en-US" b="1" dirty="0" smtClean="0">
                <a:latin typeface="Baskerville Old Face"/>
                <a:cs typeface="Baskerville Old Face"/>
              </a:rPr>
              <a:t>Jewish Diaspora – </a:t>
            </a:r>
          </a:p>
          <a:p>
            <a:pPr marL="1200150" lvl="4" indent="-285750">
              <a:buFont typeface="Arial"/>
              <a:buChar char="•"/>
            </a:pPr>
            <a:r>
              <a:rPr lang="en-US" dirty="0" smtClean="0">
                <a:latin typeface="Baskerville Old Face"/>
                <a:cs typeface="Baskerville Old Face"/>
              </a:rPr>
              <a:t>Biblical homeland? (Jerusalem)</a:t>
            </a:r>
          </a:p>
          <a:p>
            <a:pPr marL="1200150" lvl="4" indent="-285750">
              <a:buFont typeface="Arial"/>
              <a:buChar char="•"/>
            </a:pPr>
            <a:r>
              <a:rPr lang="en-US" dirty="0" smtClean="0">
                <a:latin typeface="Baskerville Old Face"/>
                <a:cs typeface="Baskerville Old Face"/>
              </a:rPr>
              <a:t>Migrations to northern Europe </a:t>
            </a:r>
          </a:p>
          <a:p>
            <a:pPr marL="0" lvl="4"/>
            <a:endParaRPr lang="en-US" dirty="0">
              <a:latin typeface="Baskerville Old Face"/>
              <a:cs typeface="Baskerville Old Face"/>
            </a:endParaRPr>
          </a:p>
          <a:p>
            <a:pPr marL="0" lvl="4"/>
            <a:r>
              <a:rPr lang="en-US" dirty="0" smtClean="0">
                <a:latin typeface="Baskerville Old Face"/>
                <a:cs typeface="Baskerville Old Face"/>
              </a:rPr>
              <a:t>Early 20</a:t>
            </a:r>
            <a:r>
              <a:rPr lang="en-US" baseline="30000" dirty="0" smtClean="0">
                <a:latin typeface="Baskerville Old Face"/>
                <a:cs typeface="Baskerville Old Face"/>
              </a:rPr>
              <a:t>th</a:t>
            </a:r>
            <a:r>
              <a:rPr lang="en-US" dirty="0" smtClean="0">
                <a:latin typeface="Baskerville Old Face"/>
                <a:cs typeface="Baskerville Old Face"/>
              </a:rPr>
              <a:t> century – </a:t>
            </a:r>
          </a:p>
          <a:p>
            <a:pPr marL="742950" lvl="5" indent="-285750">
              <a:buFont typeface="Arial"/>
              <a:buChar char="•"/>
            </a:pPr>
            <a:r>
              <a:rPr lang="en-US" dirty="0" smtClean="0">
                <a:latin typeface="Baskerville Old Face"/>
                <a:cs typeface="Baskerville Old Face"/>
              </a:rPr>
              <a:t>Jewish migrations to </a:t>
            </a:r>
            <a:r>
              <a:rPr lang="en-US" b="1" dirty="0" smtClean="0">
                <a:latin typeface="Baskerville Old Face"/>
                <a:cs typeface="Baskerville Old Face"/>
              </a:rPr>
              <a:t>Trans-Jordan and Palestine</a:t>
            </a:r>
          </a:p>
          <a:p>
            <a:pPr marL="0" lvl="2"/>
            <a:endParaRPr lang="en-US" b="1" dirty="0" smtClean="0">
              <a:latin typeface="Baskerville Old Face"/>
              <a:cs typeface="Baskerville Old Face"/>
            </a:endParaRPr>
          </a:p>
          <a:p>
            <a:pPr marL="0" lvl="2"/>
            <a:endParaRPr lang="en-US" b="1" dirty="0">
              <a:latin typeface="Baskerville Old Face"/>
              <a:cs typeface="Baskerville Old Face"/>
            </a:endParaRPr>
          </a:p>
        </p:txBody>
      </p:sp>
      <p:pic>
        <p:nvPicPr>
          <p:cNvPr id="3" name="Picture 2"/>
          <p:cNvPicPr>
            <a:picLocks noChangeAspect="1"/>
          </p:cNvPicPr>
          <p:nvPr/>
        </p:nvPicPr>
        <p:blipFill>
          <a:blip r:embed="rId3"/>
          <a:stretch>
            <a:fillRect/>
          </a:stretch>
        </p:blipFill>
        <p:spPr>
          <a:xfrm>
            <a:off x="5461000" y="120759"/>
            <a:ext cx="3683000" cy="3390900"/>
          </a:xfrm>
          <a:prstGeom prst="rect">
            <a:avLst/>
          </a:prstGeom>
        </p:spPr>
      </p:pic>
      <p:sp>
        <p:nvSpPr>
          <p:cNvPr id="4" name="TextBox 3"/>
          <p:cNvSpPr txBox="1"/>
          <p:nvPr/>
        </p:nvSpPr>
        <p:spPr>
          <a:xfrm>
            <a:off x="5305529" y="3511659"/>
            <a:ext cx="3683000" cy="307777"/>
          </a:xfrm>
          <a:prstGeom prst="rect">
            <a:avLst/>
          </a:prstGeom>
          <a:noFill/>
        </p:spPr>
        <p:txBody>
          <a:bodyPr wrap="square" rtlCol="0">
            <a:spAutoFit/>
          </a:bodyPr>
          <a:lstStyle/>
          <a:p>
            <a:pPr algn="r"/>
            <a:r>
              <a:rPr lang="en-US" sz="1400" dirty="0" smtClean="0">
                <a:latin typeface="Baskerville Old Face"/>
                <a:cs typeface="Baskerville Old Face"/>
              </a:rPr>
              <a:t>Theodore Herzl</a:t>
            </a:r>
            <a:endParaRPr lang="en-US" sz="1400" dirty="0">
              <a:latin typeface="Baskerville Old Face"/>
              <a:cs typeface="Baskerville Old Face"/>
            </a:endParaRPr>
          </a:p>
        </p:txBody>
      </p:sp>
      <p:pic>
        <p:nvPicPr>
          <p:cNvPr id="5" name="Picture 4" descr="map-middle-east-1914"/>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240574" y="3286608"/>
            <a:ext cx="4223099" cy="33463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98126" y="3819436"/>
            <a:ext cx="4390403" cy="3139321"/>
          </a:xfrm>
          <a:prstGeom prst="rect">
            <a:avLst/>
          </a:prstGeom>
          <a:noFill/>
        </p:spPr>
        <p:txBody>
          <a:bodyPr wrap="square" rtlCol="0">
            <a:spAutoFit/>
          </a:bodyPr>
          <a:lstStyle/>
          <a:p>
            <a:r>
              <a:rPr lang="en-US" b="1" dirty="0" smtClean="0">
                <a:latin typeface="Baskerville Old Face"/>
                <a:cs typeface="Baskerville Old Face"/>
              </a:rPr>
              <a:t>Re-</a:t>
            </a:r>
            <a:r>
              <a:rPr lang="en-US" b="1" smtClean="0">
                <a:latin typeface="Baskerville Old Face"/>
                <a:cs typeface="Baskerville Old Face"/>
              </a:rPr>
              <a:t>Emerging Colonialism</a:t>
            </a:r>
            <a:endParaRPr lang="en-US" b="1" dirty="0" smtClean="0">
              <a:latin typeface="Baskerville Old Face"/>
              <a:cs typeface="Baskerville Old Face"/>
            </a:endParaRPr>
          </a:p>
          <a:p>
            <a:pPr marL="285750" indent="-285750">
              <a:buFont typeface="Arial"/>
              <a:buChar char="•"/>
            </a:pPr>
            <a:r>
              <a:rPr lang="en-GB" b="1" dirty="0" smtClean="0">
                <a:latin typeface="Baskerville Old Face"/>
                <a:cs typeface="Baskerville Old Face"/>
              </a:rPr>
              <a:t>1914</a:t>
            </a:r>
            <a:r>
              <a:rPr lang="en-GB" dirty="0" smtClean="0">
                <a:latin typeface="Baskerville Old Face"/>
                <a:cs typeface="Baskerville Old Face"/>
              </a:rPr>
              <a:t> - WWI breaks out and the </a:t>
            </a:r>
            <a:r>
              <a:rPr lang="en-GB" b="1" dirty="0" smtClean="0">
                <a:latin typeface="Baskerville Old Face"/>
                <a:cs typeface="Baskerville Old Face"/>
              </a:rPr>
              <a:t>Arabs</a:t>
            </a:r>
            <a:r>
              <a:rPr lang="en-GB" dirty="0" smtClean="0">
                <a:latin typeface="Baskerville Old Face"/>
                <a:cs typeface="Baskerville Old Face"/>
              </a:rPr>
              <a:t> help the British to win control of the Middle East from the </a:t>
            </a:r>
            <a:r>
              <a:rPr lang="en-GB" b="1" dirty="0" smtClean="0">
                <a:latin typeface="Baskerville Old Face"/>
                <a:cs typeface="Baskerville Old Face"/>
              </a:rPr>
              <a:t>Ottoman Empire</a:t>
            </a:r>
            <a:r>
              <a:rPr lang="en-GB" dirty="0" smtClean="0">
                <a:latin typeface="Baskerville Old Face"/>
                <a:cs typeface="Baskerville Old Face"/>
              </a:rPr>
              <a:t>, with the hope of gaining independence.</a:t>
            </a:r>
          </a:p>
          <a:p>
            <a:endParaRPr lang="en-GB" dirty="0" smtClean="0">
              <a:latin typeface="Baskerville Old Face"/>
              <a:cs typeface="Baskerville Old Face"/>
            </a:endParaRPr>
          </a:p>
          <a:p>
            <a:pPr marL="285750" indent="-285750">
              <a:buFont typeface="Arial"/>
              <a:buChar char="•"/>
            </a:pPr>
            <a:r>
              <a:rPr lang="en-US" dirty="0" smtClean="0">
                <a:latin typeface="Baskerville Old Face"/>
                <a:cs typeface="Baskerville Old Face"/>
              </a:rPr>
              <a:t>Gradually, the Arabs came to realize that European promises were </a:t>
            </a:r>
            <a:r>
              <a:rPr lang="en-US" b="1" dirty="0" smtClean="0">
                <a:latin typeface="Baskerville Old Face"/>
                <a:cs typeface="Baskerville Old Face"/>
              </a:rPr>
              <a:t>worthless—France and England had other plans for the Middle East. </a:t>
            </a:r>
          </a:p>
          <a:p>
            <a:pPr marL="285750" indent="-285750">
              <a:buFont typeface="Arial"/>
              <a:buChar char="•"/>
            </a:pPr>
            <a:endParaRPr lang="en-US" dirty="0">
              <a:latin typeface="Baskerville Old Face"/>
              <a:cs typeface="Baskerville Old Face"/>
            </a:endParaRPr>
          </a:p>
        </p:txBody>
      </p:sp>
    </p:spTree>
    <p:extLst>
      <p:ext uri="{BB962C8B-B14F-4D97-AF65-F5344CB8AC3E}">
        <p14:creationId xmlns:p14="http://schemas.microsoft.com/office/powerpoint/2010/main" val="278081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584495" cy="7017306"/>
          </a:xfrm>
          <a:prstGeom prst="rect">
            <a:avLst/>
          </a:prstGeom>
          <a:noFill/>
        </p:spPr>
        <p:txBody>
          <a:bodyPr wrap="square" rtlCol="0">
            <a:spAutoFit/>
          </a:bodyPr>
          <a:lstStyle/>
          <a:p>
            <a:r>
              <a:rPr lang="en-US" b="1" dirty="0" smtClean="0">
                <a:latin typeface="Baskerville Old Face"/>
                <a:cs typeface="Baskerville Old Face"/>
              </a:rPr>
              <a:t>Imperial Claims – Why? – </a:t>
            </a:r>
            <a:r>
              <a:rPr lang="en-US" b="1" i="1" dirty="0" smtClean="0">
                <a:latin typeface="Baskerville Old Face"/>
                <a:cs typeface="Baskerville Old Face"/>
              </a:rPr>
              <a:t>Oil, Suez, Mandates…</a:t>
            </a:r>
            <a:endParaRPr lang="en-US" b="1" i="1" dirty="0">
              <a:latin typeface="Baskerville Old Face"/>
              <a:cs typeface="Baskerville Old Face"/>
            </a:endParaRPr>
          </a:p>
          <a:p>
            <a:r>
              <a:rPr lang="en-US" sz="800" b="1" dirty="0">
                <a:latin typeface="Baskerville Old Face"/>
                <a:cs typeface="Baskerville Old Face"/>
                <a:hlinkClick r:id="rId2"/>
              </a:rPr>
              <a:t>https://</a:t>
            </a:r>
            <a:r>
              <a:rPr lang="en-US" sz="800" b="1" dirty="0" smtClean="0">
                <a:latin typeface="Baskerville Old Face"/>
                <a:cs typeface="Baskerville Old Face"/>
                <a:hlinkClick r:id="rId2"/>
              </a:rPr>
              <a:t>www.youtube.com/watch?v=B8NGe9p6Y_g&amp;index=6&amp;list=PLPvkBEWSL5pKelZ5rXDwFTerxuq9rlUKk</a:t>
            </a:r>
            <a:endParaRPr lang="en-US" sz="800" b="1" dirty="0" smtClean="0">
              <a:latin typeface="Baskerville Old Face"/>
              <a:cs typeface="Baskerville Old Face"/>
            </a:endParaRPr>
          </a:p>
          <a:p>
            <a:endParaRPr lang="en-US" sz="800" b="1" dirty="0" smtClean="0">
              <a:latin typeface="Baskerville Old Face"/>
              <a:cs typeface="Baskerville Old Face"/>
            </a:endParaRPr>
          </a:p>
          <a:p>
            <a:r>
              <a:rPr lang="en-US" b="1" dirty="0" smtClean="0">
                <a:latin typeface="Baskerville Old Face"/>
                <a:cs typeface="Baskerville Old Face"/>
              </a:rPr>
              <a:t>Sykes-Picot Agreement, 1916</a:t>
            </a:r>
          </a:p>
          <a:p>
            <a:pPr marL="285750" indent="-285750">
              <a:buFont typeface="Arial"/>
              <a:buChar char="•"/>
            </a:pPr>
            <a:r>
              <a:rPr lang="en-US" dirty="0" smtClean="0">
                <a:latin typeface="Baskerville Old Face"/>
                <a:cs typeface="Baskerville Old Face"/>
              </a:rPr>
              <a:t>British &amp; French split up Ottoman Empire in secret deal</a:t>
            </a:r>
          </a:p>
          <a:p>
            <a:pPr marL="285750" indent="-285750">
              <a:buFont typeface="Arial"/>
              <a:buChar char="•"/>
            </a:pPr>
            <a:r>
              <a:rPr lang="en-US" dirty="0" smtClean="0">
                <a:latin typeface="Baskerville Old Face"/>
                <a:cs typeface="Baskerville Old Face"/>
              </a:rPr>
              <a:t>No provisions for either Jewish or Arab states </a:t>
            </a:r>
          </a:p>
          <a:p>
            <a:endParaRPr lang="en-US" b="1" dirty="0" smtClean="0">
              <a:latin typeface="Baskerville Old Face"/>
              <a:cs typeface="Baskerville Old Face"/>
            </a:endParaRPr>
          </a:p>
          <a:p>
            <a:r>
              <a:rPr lang="en-US" b="1" dirty="0" smtClean="0">
                <a:latin typeface="Baskerville Old Face"/>
                <a:cs typeface="Baskerville Old Face"/>
              </a:rPr>
              <a:t>Balfour Declaration, 1917</a:t>
            </a:r>
          </a:p>
          <a:p>
            <a:pPr marL="285750" indent="-285750">
              <a:buFont typeface="Arial"/>
              <a:buChar char="•"/>
            </a:pPr>
            <a:r>
              <a:rPr lang="en-US" dirty="0" smtClean="0">
                <a:latin typeface="Baskerville Old Face"/>
                <a:cs typeface="Baskerville Old Face"/>
              </a:rPr>
              <a:t>British Foreign Secretary, Lord Balfour, </a:t>
            </a:r>
          </a:p>
          <a:p>
            <a:pPr marL="742950" lvl="1" indent="-285750">
              <a:buFont typeface="Arial"/>
              <a:buChar char="•"/>
            </a:pPr>
            <a:r>
              <a:rPr lang="en-US" i="1" dirty="0" smtClean="0">
                <a:latin typeface="Baskerville Old Face"/>
                <a:cs typeface="Baskerville Old Face"/>
              </a:rPr>
              <a:t>‘</a:t>
            </a:r>
            <a:r>
              <a:rPr lang="en-US" b="1" i="1" dirty="0" smtClean="0">
                <a:latin typeface="Baskerville Old Face"/>
                <a:cs typeface="Baskerville Old Face"/>
              </a:rPr>
              <a:t>views, with </a:t>
            </a:r>
            <a:r>
              <a:rPr lang="en-US" b="1" i="1" dirty="0" err="1" smtClean="0">
                <a:latin typeface="Baskerville Old Face"/>
                <a:cs typeface="Baskerville Old Face"/>
              </a:rPr>
              <a:t>favour</a:t>
            </a:r>
            <a:r>
              <a:rPr lang="en-US" b="1" i="1" dirty="0" smtClean="0">
                <a:latin typeface="Baskerville Old Face"/>
                <a:cs typeface="Baskerville Old Face"/>
              </a:rPr>
              <a:t>, the establishment in Palestine of a national homeland for Jewish people’</a:t>
            </a:r>
            <a:endParaRPr lang="en-US" b="1" i="1" dirty="0">
              <a:latin typeface="Baskerville Old Face"/>
              <a:cs typeface="Baskerville Old Face"/>
            </a:endParaRPr>
          </a:p>
          <a:p>
            <a:endParaRPr lang="en-US" dirty="0" smtClean="0">
              <a:latin typeface="Baskerville Old Face"/>
              <a:cs typeface="Baskerville Old Face"/>
            </a:endParaRPr>
          </a:p>
          <a:p>
            <a:r>
              <a:rPr lang="en-US" b="1" dirty="0" smtClean="0">
                <a:latin typeface="Baskerville Old Face"/>
                <a:cs typeface="Baskerville Old Face"/>
              </a:rPr>
              <a:t>McMahon Letters, 1918</a:t>
            </a:r>
          </a:p>
          <a:p>
            <a:pPr marL="285750" lvl="0" indent="-285750">
              <a:buFont typeface="Arial"/>
              <a:buChar char="•"/>
            </a:pPr>
            <a:r>
              <a:rPr lang="en-GB" dirty="0">
                <a:latin typeface="Baskerville Old Face"/>
                <a:cs typeface="Baskerville Old Face"/>
              </a:rPr>
              <a:t>British High Commissioner in Egypt states that Britain </a:t>
            </a:r>
            <a:r>
              <a:rPr lang="en-GB" i="1" dirty="0">
                <a:latin typeface="Baskerville Old Face"/>
                <a:cs typeface="Baskerville Old Face"/>
              </a:rPr>
              <a:t>‘</a:t>
            </a:r>
            <a:r>
              <a:rPr lang="en-GB" b="1" i="1" dirty="0">
                <a:latin typeface="Baskerville Old Face"/>
                <a:cs typeface="Baskerville Old Face"/>
              </a:rPr>
              <a:t>promises to recognize and support the independence of Arabs in the mid-east region</a:t>
            </a:r>
            <a:r>
              <a:rPr lang="en-GB" b="1" i="1" dirty="0" smtClean="0">
                <a:latin typeface="Baskerville Old Face"/>
                <a:cs typeface="Baskerville Old Face"/>
              </a:rPr>
              <a:t>.’</a:t>
            </a:r>
            <a:endParaRPr lang="en-US" b="1" i="1" dirty="0">
              <a:latin typeface="Baskerville Old Face"/>
              <a:cs typeface="Baskerville Old Face"/>
            </a:endParaRPr>
          </a:p>
          <a:p>
            <a:endParaRPr lang="en-US" b="1" dirty="0" smtClean="0">
              <a:latin typeface="Baskerville Old Face"/>
              <a:cs typeface="Baskerville Old Face"/>
            </a:endParaRPr>
          </a:p>
          <a:p>
            <a:r>
              <a:rPr lang="en-US" b="1" dirty="0" smtClean="0">
                <a:latin typeface="Baskerville Old Face"/>
                <a:cs typeface="Baskerville Old Face"/>
              </a:rPr>
              <a:t>Paris Peace Conference, 1919</a:t>
            </a:r>
          </a:p>
          <a:p>
            <a:pPr marL="285750" indent="-285750">
              <a:buFont typeface="Arial" panose="020B0604020202020204" pitchFamily="34" charset="0"/>
              <a:buChar char="•"/>
            </a:pPr>
            <a:r>
              <a:rPr lang="en-US" b="1" dirty="0" smtClean="0">
                <a:latin typeface="Baskerville Old Face"/>
                <a:cs typeface="Baskerville Old Face"/>
              </a:rPr>
              <a:t>Mandate System</a:t>
            </a:r>
          </a:p>
          <a:p>
            <a:pPr marL="742950" lvl="1" indent="-285750">
              <a:buFont typeface="Arial" panose="020B0604020202020204" pitchFamily="34" charset="0"/>
              <a:buChar char="•"/>
            </a:pPr>
            <a:r>
              <a:rPr lang="en-US" dirty="0" smtClean="0">
                <a:latin typeface="Baskerville Old Face"/>
                <a:cs typeface="Baskerville Old Face"/>
              </a:rPr>
              <a:t>Middle East is split according to </a:t>
            </a:r>
            <a:r>
              <a:rPr lang="en-US" b="1" dirty="0" smtClean="0">
                <a:latin typeface="Baskerville Old Face"/>
                <a:cs typeface="Baskerville Old Face"/>
              </a:rPr>
              <a:t>Sykes-Picot</a:t>
            </a:r>
          </a:p>
          <a:p>
            <a:pPr marL="742950" lvl="1" indent="-285750">
              <a:buFont typeface="Arial" panose="020B0604020202020204" pitchFamily="34" charset="0"/>
              <a:buChar char="•"/>
            </a:pPr>
            <a:r>
              <a:rPr lang="en-US" dirty="0" smtClean="0">
                <a:latin typeface="Baskerville Old Face"/>
                <a:cs typeface="Baskerville Old Face"/>
              </a:rPr>
              <a:t>British support  Zionist desire for Jewish homeland in </a:t>
            </a:r>
            <a:r>
              <a:rPr lang="en-US" b="1" dirty="0" smtClean="0">
                <a:latin typeface="Baskerville Old Face"/>
                <a:cs typeface="Baskerville Old Face"/>
              </a:rPr>
              <a:t>Palestine</a:t>
            </a:r>
            <a:r>
              <a:rPr lang="en-US" dirty="0" smtClean="0">
                <a:latin typeface="Baskerville Old Face"/>
                <a:cs typeface="Baskerville Old Face"/>
              </a:rPr>
              <a:t> in return for support for British interests in </a:t>
            </a:r>
            <a:r>
              <a:rPr lang="en-US" b="1" dirty="0" smtClean="0">
                <a:latin typeface="Baskerville Old Face"/>
                <a:cs typeface="Baskerville Old Face"/>
              </a:rPr>
              <a:t>Suez Canal</a:t>
            </a:r>
            <a:endParaRPr lang="en-US" b="1" dirty="0">
              <a:latin typeface="Baskerville Old Face"/>
              <a:cs typeface="Baskerville Old Face"/>
            </a:endParaRPr>
          </a:p>
          <a:p>
            <a:pPr marL="285750" indent="-285750">
              <a:buFont typeface="Arial" panose="020B0604020202020204" pitchFamily="34" charset="0"/>
              <a:buChar char="•"/>
            </a:pPr>
            <a:r>
              <a:rPr lang="en-US" b="1" dirty="0" smtClean="0">
                <a:latin typeface="Baskerville Old Face"/>
                <a:cs typeface="Baskerville Old Face"/>
              </a:rPr>
              <a:t>Arab delegation</a:t>
            </a:r>
            <a:r>
              <a:rPr lang="en-US" dirty="0" smtClean="0">
                <a:latin typeface="Baskerville Old Face"/>
                <a:cs typeface="Baskerville Old Face"/>
              </a:rPr>
              <a:t> views this as a betrayal – </a:t>
            </a:r>
          </a:p>
          <a:p>
            <a:pPr marL="742950" lvl="1" indent="-285750">
              <a:buFont typeface="Arial" panose="020B0604020202020204" pitchFamily="34" charset="0"/>
              <a:buChar char="•"/>
            </a:pPr>
            <a:r>
              <a:rPr lang="en-US" dirty="0" smtClean="0">
                <a:latin typeface="Baskerville Old Face"/>
                <a:cs typeface="Baskerville Old Face"/>
              </a:rPr>
              <a:t>for they had fought for Britain in WWI</a:t>
            </a:r>
            <a:endParaRPr lang="en-US" b="1" dirty="0" smtClean="0">
              <a:latin typeface="Baskerville Old Face"/>
              <a:cs typeface="Baskerville Old Face"/>
            </a:endParaRPr>
          </a:p>
          <a:p>
            <a:r>
              <a:rPr lang="en-US" sz="800" b="1" dirty="0">
                <a:latin typeface="Baskerville Old Face"/>
                <a:cs typeface="Baskerville Old Face"/>
                <a:hlinkClick r:id="rId3"/>
              </a:rPr>
              <a:t>https://</a:t>
            </a:r>
            <a:r>
              <a:rPr lang="en-US" sz="800" b="1" dirty="0" smtClean="0">
                <a:latin typeface="Baskerville Old Face"/>
                <a:cs typeface="Baskerville Old Face"/>
                <a:hlinkClick r:id="rId3"/>
              </a:rPr>
              <a:t>www.youtube.com/watch?v=Y3_5nTRu0O8&amp;list=PLPvkBEWSL5pKelZ5rXDwFTerxuq9rlUKk&amp;index=7</a:t>
            </a:r>
            <a:endParaRPr lang="en-US" sz="800" b="1" dirty="0" smtClean="0">
              <a:latin typeface="Baskerville Old Face"/>
              <a:cs typeface="Baskerville Old Face"/>
            </a:endParaRPr>
          </a:p>
          <a:p>
            <a:endParaRPr lang="en-US" sz="800" b="1" dirty="0">
              <a:latin typeface="Baskerville Old Face"/>
              <a:cs typeface="Baskerville Old Face"/>
            </a:endParaRPr>
          </a:p>
        </p:txBody>
      </p:sp>
      <p:pic>
        <p:nvPicPr>
          <p:cNvPr id="3" name="Picture 9" descr="map-Sykes-Picot"/>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5584495" y="155792"/>
            <a:ext cx="3386515" cy="3498565"/>
          </a:xfrm>
          <a:prstGeom prst="rect">
            <a:avLst/>
          </a:prstGeom>
          <a:noFill/>
          <a:ln w="9525">
            <a:solidFill>
              <a:srgbClr val="0037A6"/>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4495" y="3684505"/>
            <a:ext cx="3386515" cy="646331"/>
          </a:xfrm>
          <a:prstGeom prst="rect">
            <a:avLst/>
          </a:prstGeom>
          <a:noFill/>
        </p:spPr>
        <p:txBody>
          <a:bodyPr wrap="square" rtlCol="0">
            <a:spAutoFit/>
          </a:bodyPr>
          <a:lstStyle/>
          <a:p>
            <a:r>
              <a:rPr lang="en-US" dirty="0" smtClean="0">
                <a:latin typeface="Baskerville Old Face"/>
                <a:cs typeface="Baskerville Old Face"/>
              </a:rPr>
              <a:t>Britain – Palestine &amp; Trans-Jordan</a:t>
            </a:r>
          </a:p>
          <a:p>
            <a:r>
              <a:rPr lang="en-US" dirty="0" smtClean="0">
                <a:latin typeface="Baskerville Old Face"/>
                <a:cs typeface="Baskerville Old Face"/>
              </a:rPr>
              <a:t>France – Syria &amp; Lebanon</a:t>
            </a:r>
            <a:endParaRPr lang="en-US" dirty="0">
              <a:latin typeface="Baskerville Old Face"/>
              <a:cs typeface="Baskerville Old Face"/>
            </a:endParaRPr>
          </a:p>
        </p:txBody>
      </p:sp>
      <p:pic>
        <p:nvPicPr>
          <p:cNvPr id="5" name="Picture 4" descr="versail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0734" y="4487888"/>
            <a:ext cx="2854036" cy="220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15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861774"/>
          </a:xfrm>
          <a:prstGeom prst="rect">
            <a:avLst/>
          </a:prstGeom>
          <a:noFill/>
        </p:spPr>
        <p:txBody>
          <a:bodyPr wrap="square" rtlCol="0">
            <a:spAutoFit/>
          </a:bodyPr>
          <a:lstStyle/>
          <a:p>
            <a:r>
              <a:rPr lang="en-US" b="1" dirty="0" smtClean="0">
                <a:latin typeface="Baskerville Old Face" panose="02020602080505020303" pitchFamily="18" charset="0"/>
              </a:rPr>
              <a:t>The British in Palestine, 1917-1947</a:t>
            </a:r>
            <a:endParaRPr lang="en-US" b="1" dirty="0">
              <a:latin typeface="Baskerville Old Face" panose="02020602080505020303" pitchFamily="18" charset="0"/>
            </a:endParaRPr>
          </a:p>
          <a:p>
            <a:pPr algn="ctr"/>
            <a:r>
              <a:rPr lang="en-US" altLang="en-US" sz="1400" dirty="0">
                <a:latin typeface="Baskerville Old Face" panose="02020602080505020303" pitchFamily="18" charset="0"/>
              </a:rPr>
              <a:t>How did Britain’s actions in Palestine </a:t>
            </a:r>
            <a:r>
              <a:rPr lang="en-US" altLang="en-US" sz="1400" dirty="0" smtClean="0">
                <a:latin typeface="Baskerville Old Face" panose="02020602080505020303" pitchFamily="18" charset="0"/>
              </a:rPr>
              <a:t>lay </a:t>
            </a:r>
            <a:r>
              <a:rPr lang="en-US" altLang="en-US" sz="1400" dirty="0">
                <a:latin typeface="Baskerville Old Face" panose="02020602080505020303" pitchFamily="18" charset="0"/>
              </a:rPr>
              <a:t>the groundwork for the on-going conflict between </a:t>
            </a:r>
            <a:r>
              <a:rPr lang="en-US" altLang="en-US" sz="1400" dirty="0" smtClean="0">
                <a:latin typeface="Baskerville Old Face" panose="02020602080505020303" pitchFamily="18" charset="0"/>
              </a:rPr>
              <a:t>Jews </a:t>
            </a:r>
            <a:r>
              <a:rPr lang="en-US" altLang="en-US" sz="1400" dirty="0">
                <a:latin typeface="Baskerville Old Face" panose="02020602080505020303" pitchFamily="18" charset="0"/>
              </a:rPr>
              <a:t>and </a:t>
            </a:r>
            <a:r>
              <a:rPr lang="en-US" altLang="en-US" sz="1400" dirty="0" smtClean="0">
                <a:latin typeface="Baskerville Old Face" panose="02020602080505020303" pitchFamily="18" charset="0"/>
              </a:rPr>
              <a:t>Arabs </a:t>
            </a:r>
            <a:r>
              <a:rPr lang="en-US" altLang="en-US" sz="1400" dirty="0">
                <a:latin typeface="Baskerville Old Face" panose="02020602080505020303" pitchFamily="18" charset="0"/>
              </a:rPr>
              <a:t>in the Middle </a:t>
            </a:r>
            <a:r>
              <a:rPr lang="en-US" altLang="en-US" sz="1400" dirty="0" smtClean="0">
                <a:latin typeface="Baskerville Old Face" panose="02020602080505020303" pitchFamily="18" charset="0"/>
              </a:rPr>
              <a:t>East?</a:t>
            </a:r>
            <a:endParaRPr lang="en-US" altLang="en-US" sz="1400" dirty="0">
              <a:latin typeface="Baskerville Old Face" panose="02020602080505020303" pitchFamily="18" charset="0"/>
            </a:endParaRPr>
          </a:p>
          <a:p>
            <a:endParaRPr lang="en-US" dirty="0">
              <a:latin typeface="Baskerville Old Face" panose="02020602080505020303" pitchFamily="18" charset="0"/>
            </a:endParaRPr>
          </a:p>
        </p:txBody>
      </p:sp>
      <p:pic>
        <p:nvPicPr>
          <p:cNvPr id="3" name="Picture 2" descr="MAN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 y="637021"/>
            <a:ext cx="3353088" cy="3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24382" y="637021"/>
            <a:ext cx="5719618" cy="2862322"/>
          </a:xfrm>
          <a:prstGeom prst="rect">
            <a:avLst/>
          </a:prstGeom>
          <a:noFill/>
        </p:spPr>
        <p:txBody>
          <a:bodyPr wrap="square" rtlCol="0">
            <a:spAutoFit/>
          </a:bodyPr>
          <a:lstStyle/>
          <a:p>
            <a:r>
              <a:rPr lang="en-US" dirty="0" smtClean="0">
                <a:latin typeface="Baskerville Old Face" panose="02020602080505020303" pitchFamily="18" charset="0"/>
              </a:rPr>
              <a:t>1920 – 1 Jew for Every 10 Arabs</a:t>
            </a:r>
          </a:p>
          <a:p>
            <a:r>
              <a:rPr lang="en-US" dirty="0" smtClean="0">
                <a:latin typeface="Baskerville Old Face" panose="02020602080505020303" pitchFamily="18" charset="0"/>
              </a:rPr>
              <a:t>1947 – 1 Jew for every 2 Arabs</a:t>
            </a:r>
          </a:p>
          <a:p>
            <a:pPr marL="285750" indent="-285750">
              <a:buFont typeface="Arial" panose="020B0604020202020204" pitchFamily="34" charset="0"/>
              <a:buChar char="•"/>
            </a:pPr>
            <a:r>
              <a:rPr lang="en-US" dirty="0">
                <a:latin typeface="Baskerville Old Face" panose="02020602080505020303" pitchFamily="18" charset="0"/>
              </a:rPr>
              <a:t>Palestinian-Arab Revolt (</a:t>
            </a:r>
            <a:r>
              <a:rPr lang="en-US" dirty="0" smtClean="0">
                <a:latin typeface="Baskerville Old Face" panose="02020602080505020303" pitchFamily="18" charset="0"/>
              </a:rPr>
              <a:t>1936-39)</a:t>
            </a:r>
          </a:p>
          <a:p>
            <a:pPr marL="285750" indent="-285750">
              <a:buFont typeface="Arial" panose="020B0604020202020204" pitchFamily="34" charset="0"/>
              <a:buChar char="•"/>
            </a:pPr>
            <a:r>
              <a:rPr lang="en-US" b="1" dirty="0" smtClean="0">
                <a:latin typeface="Baskerville Old Face" panose="02020602080505020303" pitchFamily="18" charset="0"/>
              </a:rPr>
              <a:t>British White Paper (1939)</a:t>
            </a:r>
          </a:p>
          <a:p>
            <a:pPr marL="742950" lvl="1" indent="-285750">
              <a:buFont typeface="Arial" panose="020B0604020202020204" pitchFamily="34" charset="0"/>
              <a:buChar char="•"/>
            </a:pPr>
            <a:r>
              <a:rPr lang="en-US" dirty="0" smtClean="0">
                <a:latin typeface="Baskerville Old Face" panose="02020602080505020303" pitchFamily="18" charset="0"/>
              </a:rPr>
              <a:t>Strict limits on Jewish immigration to Palestine</a:t>
            </a:r>
          </a:p>
          <a:p>
            <a:pPr marL="742950" lvl="1" indent="-285750">
              <a:buFont typeface="Arial" panose="020B0604020202020204" pitchFamily="34" charset="0"/>
              <a:buChar char="•"/>
            </a:pPr>
            <a:r>
              <a:rPr lang="en-US" dirty="0" smtClean="0">
                <a:latin typeface="Baskerville Old Face" panose="02020602080505020303" pitchFamily="18" charset="0"/>
              </a:rPr>
              <a:t>Ends Jewish purchasing of land</a:t>
            </a:r>
          </a:p>
          <a:p>
            <a:pPr marL="742950" lvl="1" indent="-285750">
              <a:buFont typeface="Arial" panose="020B0604020202020204" pitchFamily="34" charset="0"/>
              <a:buChar char="•"/>
            </a:pPr>
            <a:r>
              <a:rPr lang="en-US" dirty="0" smtClean="0">
                <a:latin typeface="Baskerville Old Face" panose="02020602080505020303" pitchFamily="18" charset="0"/>
              </a:rPr>
              <a:t>Br. do not agree that Palestine should be Jewish state</a:t>
            </a:r>
          </a:p>
          <a:p>
            <a:pPr lvl="1"/>
            <a:endParaRPr lang="en-US" b="1" dirty="0">
              <a:latin typeface="Baskerville Old Face" panose="02020602080505020303" pitchFamily="18" charset="0"/>
            </a:endParaRPr>
          </a:p>
          <a:p>
            <a:pPr lvl="1"/>
            <a:endParaRPr lang="en-US" dirty="0" smtClean="0">
              <a:latin typeface="Baskerville Old Face" panose="02020602080505020303" pitchFamily="18" charset="0"/>
            </a:endParaRPr>
          </a:p>
          <a:p>
            <a:endParaRPr lang="en-US" dirty="0">
              <a:latin typeface="Baskerville Old Face" panose="02020602080505020303" pitchFamily="18" charset="0"/>
            </a:endParaRPr>
          </a:p>
        </p:txBody>
      </p:sp>
      <p:pic>
        <p:nvPicPr>
          <p:cNvPr id="5" name="Picture 8" descr="map-Jewish Illegal Immigration-1945-47"/>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4645891" y="2872076"/>
            <a:ext cx="4318000" cy="2833687"/>
          </a:xfrm>
          <a:prstGeom prst="rect">
            <a:avLst/>
          </a:prstGeom>
          <a:noFill/>
          <a:ln w="9525">
            <a:solidFill>
              <a:srgbClr val="0037A6"/>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293" y="4211782"/>
            <a:ext cx="4574597" cy="2031325"/>
          </a:xfrm>
          <a:prstGeom prst="rect">
            <a:avLst/>
          </a:prstGeom>
          <a:noFill/>
        </p:spPr>
        <p:txBody>
          <a:bodyPr wrap="square" rtlCol="0">
            <a:spAutoFit/>
          </a:bodyPr>
          <a:lstStyle/>
          <a:p>
            <a:r>
              <a:rPr lang="en-US" b="1" dirty="0" smtClean="0">
                <a:latin typeface="Baskerville Old Face" panose="02020602080505020303" pitchFamily="18" charset="0"/>
              </a:rPr>
              <a:t>‘Exodus’ (1945-57)</a:t>
            </a:r>
          </a:p>
          <a:p>
            <a:pPr marL="742950" lvl="1" indent="-285750">
              <a:buFont typeface="Arial" panose="020B0604020202020204" pitchFamily="34" charset="0"/>
              <a:buChar char="•"/>
            </a:pPr>
            <a:r>
              <a:rPr lang="en-US" b="1" dirty="0" smtClean="0">
                <a:latin typeface="Baskerville Old Face" panose="02020602080505020303" pitchFamily="18" charset="0"/>
              </a:rPr>
              <a:t>Holocaust</a:t>
            </a:r>
          </a:p>
          <a:p>
            <a:pPr marL="742950" lvl="1" indent="-285750">
              <a:buFont typeface="Arial" panose="020B0604020202020204" pitchFamily="34" charset="0"/>
              <a:buChar char="•"/>
            </a:pPr>
            <a:r>
              <a:rPr lang="en-US" altLang="en-US" b="1" i="1" dirty="0" err="1">
                <a:latin typeface="Baskerville Old Face" panose="02020602080505020303" pitchFamily="18" charset="0"/>
              </a:rPr>
              <a:t>Aliyah</a:t>
            </a:r>
            <a:r>
              <a:rPr lang="en-US" altLang="en-US" b="1" i="1" dirty="0">
                <a:latin typeface="Baskerville Old Face" panose="02020602080505020303" pitchFamily="18" charset="0"/>
              </a:rPr>
              <a:t> Bet :  </a:t>
            </a:r>
            <a:r>
              <a:rPr lang="en-US" altLang="en-US" b="1" dirty="0">
                <a:latin typeface="Baskerville Old Face" panose="02020602080505020303" pitchFamily="18" charset="0"/>
              </a:rPr>
              <a:t>Illegal Jewish Immigration</a:t>
            </a:r>
            <a:endParaRPr lang="en-US" altLang="en-US" b="1" i="1" dirty="0">
              <a:latin typeface="Baskerville Old Face" panose="02020602080505020303" pitchFamily="18" charset="0"/>
            </a:endParaRPr>
          </a:p>
          <a:p>
            <a:pPr marL="742950" lvl="1" indent="-285750">
              <a:buFont typeface="Arial" panose="020B0604020202020204" pitchFamily="34" charset="0"/>
              <a:buChar char="•"/>
            </a:pPr>
            <a:r>
              <a:rPr lang="en-US" dirty="0" smtClean="0">
                <a:latin typeface="Baskerville Old Face" panose="02020602080505020303" pitchFamily="18" charset="0"/>
              </a:rPr>
              <a:t>British Naval Blockade</a:t>
            </a:r>
          </a:p>
          <a:p>
            <a:pPr marL="1200150" lvl="2" indent="-285750">
              <a:buFont typeface="Arial" panose="020B0604020202020204" pitchFamily="34" charset="0"/>
              <a:buChar char="•"/>
            </a:pPr>
            <a:r>
              <a:rPr lang="en-US" dirty="0" smtClean="0">
                <a:latin typeface="Baskerville Old Face" panose="02020602080505020303" pitchFamily="18" charset="0"/>
              </a:rPr>
              <a:t>Quarantine Camps (Cyprus)</a:t>
            </a:r>
            <a:endParaRPr lang="en-US" dirty="0">
              <a:latin typeface="Baskerville Old Face" panose="02020602080505020303" pitchFamily="18" charset="0"/>
            </a:endParaRPr>
          </a:p>
          <a:p>
            <a:pPr marL="742950" lvl="1" indent="-285750">
              <a:buFont typeface="Arial" panose="020B0604020202020204" pitchFamily="34" charset="0"/>
              <a:buChar char="•"/>
            </a:pPr>
            <a:r>
              <a:rPr lang="en-US" dirty="0" smtClean="0">
                <a:latin typeface="Baskerville Old Face" panose="02020602080505020303" pitchFamily="18" charset="0"/>
              </a:rPr>
              <a:t>Jewish ‘freedom fighters’ (terrorists?)</a:t>
            </a:r>
          </a:p>
          <a:p>
            <a:pPr marL="1200150" lvl="2" indent="-285750">
              <a:buFont typeface="Arial" panose="020B0604020202020204" pitchFamily="34" charset="0"/>
              <a:buChar char="•"/>
            </a:pPr>
            <a:r>
              <a:rPr lang="en-US" dirty="0" smtClean="0">
                <a:latin typeface="Baskerville Old Face" panose="02020602080505020303" pitchFamily="18" charset="0"/>
              </a:rPr>
              <a:t>Can British hold on to mandates?</a:t>
            </a:r>
          </a:p>
        </p:txBody>
      </p:sp>
      <p:sp>
        <p:nvSpPr>
          <p:cNvPr id="7" name="TextBox 6"/>
          <p:cNvSpPr txBox="1"/>
          <p:nvPr/>
        </p:nvSpPr>
        <p:spPr>
          <a:xfrm>
            <a:off x="4645891" y="5873775"/>
            <a:ext cx="43180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askerville Old Face" panose="02020602080505020303" pitchFamily="18" charset="0"/>
              </a:rPr>
              <a:t>Britain turns to the </a:t>
            </a:r>
            <a:r>
              <a:rPr lang="en-US" b="1" dirty="0" smtClean="0">
                <a:latin typeface="Baskerville Old Face" panose="02020602080505020303" pitchFamily="18" charset="0"/>
              </a:rPr>
              <a:t>United Nations (1947)</a:t>
            </a:r>
            <a:endParaRPr lang="en-US" dirty="0">
              <a:latin typeface="Baskerville Old Face" panose="02020602080505020303" pitchFamily="18" charset="0"/>
            </a:endParaRPr>
          </a:p>
        </p:txBody>
      </p:sp>
      <p:sp>
        <p:nvSpPr>
          <p:cNvPr id="8" name="TextBox 7"/>
          <p:cNvSpPr txBox="1"/>
          <p:nvPr/>
        </p:nvSpPr>
        <p:spPr>
          <a:xfrm>
            <a:off x="71294" y="6308436"/>
            <a:ext cx="8892597" cy="369332"/>
          </a:xfrm>
          <a:prstGeom prst="rect">
            <a:avLst/>
          </a:prstGeom>
          <a:noFill/>
        </p:spPr>
        <p:txBody>
          <a:bodyPr wrap="square" rtlCol="0">
            <a:spAutoFit/>
          </a:bodyPr>
          <a:lstStyle/>
          <a:p>
            <a:r>
              <a:rPr lang="en-US" dirty="0" smtClean="0">
                <a:latin typeface="Baskerville Old Face" panose="02020602080505020303" pitchFamily="18" charset="0"/>
              </a:rPr>
              <a:t>Why should he (Palestinian) give away half of is land, when in his mind he owns it all?</a:t>
            </a:r>
            <a:endParaRPr lang="en-US" dirty="0">
              <a:latin typeface="Baskerville Old Face" panose="02020602080505020303" pitchFamily="18" charset="0"/>
            </a:endParaRPr>
          </a:p>
        </p:txBody>
      </p:sp>
    </p:spTree>
    <p:extLst>
      <p:ext uri="{BB962C8B-B14F-4D97-AF65-F5344CB8AC3E}">
        <p14:creationId xmlns:p14="http://schemas.microsoft.com/office/powerpoint/2010/main" val="752874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535"/>
            <a:ext cx="8977745" cy="369332"/>
          </a:xfrm>
          <a:prstGeom prst="rect">
            <a:avLst/>
          </a:prstGeom>
          <a:noFill/>
        </p:spPr>
        <p:txBody>
          <a:bodyPr wrap="square" rtlCol="0">
            <a:spAutoFit/>
          </a:bodyPr>
          <a:lstStyle/>
          <a:p>
            <a:r>
              <a:rPr lang="en-US" b="1" dirty="0" smtClean="0">
                <a:latin typeface="Baskerville Old Face" panose="02020602080505020303" pitchFamily="18" charset="0"/>
              </a:rPr>
              <a:t>Partition</a:t>
            </a:r>
            <a:endParaRPr lang="en-US" b="1" dirty="0">
              <a:latin typeface="Baskerville Old Face" panose="02020602080505020303" pitchFamily="18" charset="0"/>
            </a:endParaRPr>
          </a:p>
        </p:txBody>
      </p:sp>
      <p:pic>
        <p:nvPicPr>
          <p:cNvPr id="3" name="Picture 2" descr="200px-UN_Partition_Plan_For_Palestine_19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 y="497897"/>
            <a:ext cx="27781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11055" y="497897"/>
            <a:ext cx="5966690" cy="7294305"/>
          </a:xfrm>
          <a:prstGeom prst="rect">
            <a:avLst/>
          </a:prstGeom>
          <a:noFill/>
        </p:spPr>
        <p:txBody>
          <a:bodyPr wrap="square" rtlCol="0">
            <a:spAutoFit/>
          </a:bodyPr>
          <a:lstStyle/>
          <a:p>
            <a:r>
              <a:rPr lang="en-US" dirty="0" smtClean="0">
                <a:latin typeface="Baskerville Old Face" panose="02020602080505020303" pitchFamily="18" charset="0"/>
              </a:rPr>
              <a:t>1947 – </a:t>
            </a:r>
            <a:r>
              <a:rPr lang="en-US" b="1" dirty="0" smtClean="0">
                <a:latin typeface="Baskerville Old Face" panose="02020602080505020303" pitchFamily="18" charset="0"/>
              </a:rPr>
              <a:t>United Nations Partition Plan</a:t>
            </a:r>
          </a:p>
          <a:p>
            <a:pPr marL="285750" indent="-285750">
              <a:buFont typeface="Arial" panose="020B0604020202020204" pitchFamily="34" charset="0"/>
              <a:buChar char="•"/>
            </a:pPr>
            <a:r>
              <a:rPr lang="en-US" b="1" dirty="0" smtClean="0">
                <a:latin typeface="Baskerville Old Face" panose="02020602080505020303" pitchFamily="18" charset="0"/>
              </a:rPr>
              <a:t>David Ben-Gurion</a:t>
            </a:r>
            <a:r>
              <a:rPr lang="en-US" dirty="0" smtClean="0">
                <a:latin typeface="Baskerville Old Face" panose="02020602080505020303" pitchFamily="18" charset="0"/>
              </a:rPr>
              <a:t>, a Zionist leader, accepts plan</a:t>
            </a:r>
          </a:p>
          <a:p>
            <a:pPr marL="285750" indent="-285750">
              <a:buFont typeface="Arial" panose="020B0604020202020204" pitchFamily="34" charset="0"/>
              <a:buChar char="•"/>
            </a:pPr>
            <a:r>
              <a:rPr lang="en-US" dirty="0" smtClean="0">
                <a:latin typeface="Baskerville Old Face" panose="02020602080505020303" pitchFamily="18" charset="0"/>
              </a:rPr>
              <a:t>Arab League (1945) rejects partition plan</a:t>
            </a:r>
          </a:p>
          <a:p>
            <a:endParaRPr lang="en-US" dirty="0" smtClean="0">
              <a:latin typeface="Baskerville Old Face" panose="02020602080505020303" pitchFamily="18" charset="0"/>
            </a:endParaRPr>
          </a:p>
          <a:p>
            <a:pPr marL="742950" lvl="1" indent="-285750">
              <a:buFont typeface="Arial" panose="020B0604020202020204" pitchFamily="34" charset="0"/>
              <a:buChar char="•"/>
            </a:pPr>
            <a:r>
              <a:rPr lang="en-US" altLang="en-US" dirty="0" smtClean="0">
                <a:latin typeface="Constantia" pitchFamily="18" charset="0"/>
              </a:rPr>
              <a:t>Creation </a:t>
            </a:r>
            <a:r>
              <a:rPr lang="en-US" altLang="en-US" dirty="0">
                <a:latin typeface="Constantia" pitchFamily="18" charset="0"/>
              </a:rPr>
              <a:t>of Jewish </a:t>
            </a:r>
            <a:r>
              <a:rPr lang="en-US" altLang="en-US" dirty="0" smtClean="0">
                <a:latin typeface="Constantia" pitchFamily="18" charset="0"/>
              </a:rPr>
              <a:t>homeland</a:t>
            </a:r>
          </a:p>
          <a:p>
            <a:pPr marL="742950" lvl="1" indent="-285750">
              <a:buFont typeface="Arial" panose="020B0604020202020204" pitchFamily="34" charset="0"/>
              <a:buChar char="•"/>
            </a:pPr>
            <a:r>
              <a:rPr lang="en-US" altLang="en-US" dirty="0" smtClean="0">
                <a:latin typeface="Constantia" pitchFamily="18" charset="0"/>
              </a:rPr>
              <a:t>Remainder </a:t>
            </a:r>
            <a:r>
              <a:rPr lang="en-US" altLang="en-US" dirty="0">
                <a:latin typeface="Constantia" pitchFamily="18" charset="0"/>
              </a:rPr>
              <a:t>of Palestine to </a:t>
            </a:r>
            <a:r>
              <a:rPr lang="en-US" altLang="en-US" dirty="0" smtClean="0">
                <a:latin typeface="Constantia" pitchFamily="18" charset="0"/>
              </a:rPr>
              <a:t>Arabs</a:t>
            </a:r>
          </a:p>
          <a:p>
            <a:pPr marL="742950" lvl="1" indent="-285750">
              <a:buFont typeface="Arial" panose="020B0604020202020204" pitchFamily="34" charset="0"/>
              <a:buChar char="•"/>
            </a:pPr>
            <a:r>
              <a:rPr lang="en-US" altLang="en-US" dirty="0" smtClean="0">
                <a:latin typeface="Constantia" pitchFamily="18" charset="0"/>
              </a:rPr>
              <a:t>Jerusalem </a:t>
            </a:r>
            <a:r>
              <a:rPr lang="en-US" altLang="en-US" dirty="0">
                <a:latin typeface="Constantia" pitchFamily="18" charset="0"/>
              </a:rPr>
              <a:t>an </a:t>
            </a:r>
            <a:r>
              <a:rPr lang="en-US" altLang="en-US" dirty="0" smtClean="0">
                <a:latin typeface="Constantia" pitchFamily="18" charset="0"/>
              </a:rPr>
              <a:t>UN administered city</a:t>
            </a:r>
          </a:p>
          <a:p>
            <a:pPr lvl="1"/>
            <a:endParaRPr lang="en-US" altLang="en-US" dirty="0">
              <a:latin typeface="Constantia" pitchFamily="18" charset="0"/>
            </a:endParaRPr>
          </a:p>
          <a:p>
            <a:pPr marL="285750" indent="-285750">
              <a:buFont typeface="Arial" panose="020B0604020202020204" pitchFamily="34" charset="0"/>
              <a:buChar char="•"/>
            </a:pPr>
            <a:r>
              <a:rPr lang="en-US" dirty="0" smtClean="0">
                <a:latin typeface="Baskerville Old Face" panose="02020602080505020303" pitchFamily="18" charset="0"/>
              </a:rPr>
              <a:t>Ben-Gurion declares a ‘State of Israel’ reborn</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1948 – </a:t>
            </a:r>
            <a:r>
              <a:rPr lang="en-US" b="1" dirty="0" smtClean="0">
                <a:latin typeface="Baskerville Old Face" panose="02020602080505020303" pitchFamily="18" charset="0"/>
              </a:rPr>
              <a:t>Arab-Israeli War </a:t>
            </a:r>
          </a:p>
          <a:p>
            <a:pPr marL="285750" indent="-285750">
              <a:buFont typeface="Arial" panose="020B0604020202020204" pitchFamily="34" charset="0"/>
              <a:buChar char="•"/>
            </a:pPr>
            <a:r>
              <a:rPr lang="en-US" dirty="0" smtClean="0">
                <a:latin typeface="Baskerville Old Face" panose="02020602080505020303" pitchFamily="18" charset="0"/>
              </a:rPr>
              <a:t>Egypt, Jordan, Syria, Iraqi &amp; Saudis invade ‘Israel’</a:t>
            </a:r>
            <a:endParaRPr lang="en-US" dirty="0">
              <a:latin typeface="Baskerville Old Face" panose="02020602080505020303" pitchFamily="18" charset="0"/>
            </a:endParaRPr>
          </a:p>
          <a:p>
            <a:r>
              <a:rPr lang="en-US" dirty="0" smtClean="0">
                <a:latin typeface="Baskerville Old Face" panose="02020602080505020303" pitchFamily="18" charset="0"/>
              </a:rPr>
              <a:t>1949 – Armistice signed</a:t>
            </a:r>
          </a:p>
          <a:p>
            <a:pPr marL="285750" indent="-285750">
              <a:buFont typeface="Arial" panose="020B0604020202020204" pitchFamily="34" charset="0"/>
              <a:buChar char="•"/>
            </a:pPr>
            <a:r>
              <a:rPr lang="en-US" b="1" dirty="0" smtClean="0">
                <a:latin typeface="Baskerville Old Face" panose="02020602080505020303" pitchFamily="18" charset="0"/>
              </a:rPr>
              <a:t>West Bank (Jordan)</a:t>
            </a:r>
          </a:p>
          <a:p>
            <a:pPr marL="285750" indent="-285750">
              <a:buFont typeface="Arial" panose="020B0604020202020204" pitchFamily="34" charset="0"/>
              <a:buChar char="•"/>
            </a:pPr>
            <a:r>
              <a:rPr lang="en-US" b="1" dirty="0" smtClean="0">
                <a:latin typeface="Baskerville Old Face" panose="02020602080505020303" pitchFamily="18" charset="0"/>
              </a:rPr>
              <a:t>Gaza Strip (Egypt)</a:t>
            </a:r>
            <a:endParaRPr lang="en-US" b="1" dirty="0">
              <a:latin typeface="Baskerville Old Face" panose="02020602080505020303" pitchFamily="18" charset="0"/>
            </a:endParaRPr>
          </a:p>
          <a:p>
            <a:pPr marL="285750" indent="-285750">
              <a:buFont typeface="Arial" panose="020B0604020202020204" pitchFamily="34" charset="0"/>
              <a:buChar char="•"/>
            </a:pPr>
            <a:r>
              <a:rPr lang="en-US" b="1" dirty="0" smtClean="0">
                <a:latin typeface="Baskerville Old Face" panose="02020602080505020303" pitchFamily="18" charset="0"/>
              </a:rPr>
              <a:t>Palestinian refugees (diaspora)</a:t>
            </a:r>
          </a:p>
          <a:p>
            <a:pPr marL="285750" indent="-285750">
              <a:buFont typeface="Arial" panose="020B0604020202020204" pitchFamily="34" charset="0"/>
              <a:buChar char="•"/>
            </a:pPr>
            <a:r>
              <a:rPr lang="en-US" dirty="0" smtClean="0">
                <a:latin typeface="Baskerville Old Face" panose="02020602080505020303" pitchFamily="18" charset="0"/>
              </a:rPr>
              <a:t>100’s of 1000’s escape/exiled to </a:t>
            </a:r>
          </a:p>
          <a:p>
            <a:r>
              <a:rPr lang="en-US" dirty="0">
                <a:latin typeface="Baskerville Old Face" panose="02020602080505020303" pitchFamily="18" charset="0"/>
              </a:rPr>
              <a:t> </a:t>
            </a:r>
            <a:r>
              <a:rPr lang="en-US" dirty="0" smtClean="0">
                <a:latin typeface="Baskerville Old Face" panose="02020602080505020303" pitchFamily="18" charset="0"/>
              </a:rPr>
              <a:t>     nations around the Middle East</a:t>
            </a:r>
          </a:p>
          <a:p>
            <a:pPr marL="742950" lvl="1" indent="-285750">
              <a:buFont typeface="Arial" panose="020B0604020202020204" pitchFamily="34" charset="0"/>
              <a:buChar char="•"/>
            </a:pPr>
            <a:r>
              <a:rPr lang="en-US" dirty="0" smtClean="0">
                <a:latin typeface="Baskerville Old Face" panose="02020602080505020303" pitchFamily="18" charset="0"/>
              </a:rPr>
              <a:t>West Bank</a:t>
            </a:r>
          </a:p>
          <a:p>
            <a:pPr marL="742950" lvl="1" indent="-285750">
              <a:buFont typeface="Arial" panose="020B0604020202020204" pitchFamily="34" charset="0"/>
              <a:buChar char="•"/>
            </a:pPr>
            <a:r>
              <a:rPr lang="en-US" dirty="0" smtClean="0">
                <a:latin typeface="Baskerville Old Face" panose="02020602080505020303" pitchFamily="18" charset="0"/>
              </a:rPr>
              <a:t>Gaza</a:t>
            </a:r>
          </a:p>
          <a:p>
            <a:pPr marL="742950" lvl="1" indent="-285750">
              <a:buFont typeface="Arial" panose="020B0604020202020204" pitchFamily="34" charset="0"/>
              <a:buChar char="•"/>
            </a:pPr>
            <a:r>
              <a:rPr lang="en-US" dirty="0" smtClean="0">
                <a:latin typeface="Baskerville Old Face" panose="02020602080505020303" pitchFamily="18" charset="0"/>
              </a:rPr>
              <a:t>Jordan</a:t>
            </a:r>
          </a:p>
          <a:p>
            <a:pPr marL="742950" lvl="1" indent="-285750">
              <a:buFont typeface="Arial" panose="020B0604020202020204" pitchFamily="34" charset="0"/>
              <a:buChar char="•"/>
            </a:pPr>
            <a:r>
              <a:rPr lang="en-US" dirty="0" smtClean="0">
                <a:latin typeface="Baskerville Old Face" panose="02020602080505020303" pitchFamily="18" charset="0"/>
              </a:rPr>
              <a:t>Syria</a:t>
            </a:r>
          </a:p>
          <a:p>
            <a:pPr marL="742950" lvl="1" indent="-285750">
              <a:buFont typeface="Arial" panose="020B0604020202020204" pitchFamily="34" charset="0"/>
              <a:buChar char="•"/>
            </a:pPr>
            <a:r>
              <a:rPr lang="en-US" dirty="0" smtClean="0">
                <a:latin typeface="Baskerville Old Face" panose="02020602080505020303" pitchFamily="18" charset="0"/>
              </a:rPr>
              <a:t>Lebanon</a:t>
            </a:r>
          </a:p>
          <a:p>
            <a:pPr lvl="1"/>
            <a:endParaRPr lang="en-US" b="1" dirty="0" smtClean="0">
              <a:latin typeface="Baskerville Old Face" panose="02020602080505020303" pitchFamily="18" charset="0"/>
            </a:endParaRPr>
          </a:p>
          <a:p>
            <a:endParaRPr lang="en-US" dirty="0">
              <a:latin typeface="Baskerville Old Face" panose="02020602080505020303" pitchFamily="18" charset="0"/>
            </a:endParaRPr>
          </a:p>
        </p:txBody>
      </p:sp>
      <p:pic>
        <p:nvPicPr>
          <p:cNvPr id="5" name="Picture 4" descr="1948israel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108" y="1132498"/>
            <a:ext cx="1597891" cy="184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map=1949 armistice line"/>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437745" y="3589419"/>
            <a:ext cx="2706254" cy="3157465"/>
          </a:xfrm>
          <a:prstGeom prst="rect">
            <a:avLst/>
          </a:prstGeom>
          <a:noFill/>
          <a:ln w="9525">
            <a:solidFill>
              <a:srgbClr val="0037A6"/>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5772727"/>
            <a:ext cx="3500582" cy="646331"/>
          </a:xfrm>
          <a:prstGeom prst="rect">
            <a:avLst/>
          </a:prstGeom>
          <a:noFill/>
        </p:spPr>
        <p:txBody>
          <a:bodyPr wrap="square" rtlCol="0">
            <a:spAutoFit/>
          </a:bodyPr>
          <a:lstStyle/>
          <a:p>
            <a:r>
              <a:rPr lang="en-US" sz="1200" dirty="0" smtClean="0">
                <a:latin typeface="Baskerville Old Face" panose="02020602080505020303" pitchFamily="18" charset="0"/>
              </a:rPr>
              <a:t>Arab-Israeli Conflict from 1947 -</a:t>
            </a:r>
          </a:p>
          <a:p>
            <a:r>
              <a:rPr lang="en-US" sz="1200" dirty="0">
                <a:latin typeface="Baskerville Old Face" panose="02020602080505020303" pitchFamily="18" charset="0"/>
                <a:hlinkClick r:id="rId5"/>
              </a:rPr>
              <a:t>http://</a:t>
            </a:r>
            <a:r>
              <a:rPr lang="en-US" sz="1200" dirty="0" smtClean="0">
                <a:latin typeface="Baskerville Old Face" panose="02020602080505020303" pitchFamily="18" charset="0"/>
                <a:hlinkClick r:id="rId5"/>
              </a:rPr>
              <a:t>www.youtube.com/watch?v=D0IlCl9ODiw</a:t>
            </a:r>
            <a:endParaRPr lang="en-US" sz="1200" dirty="0" smtClean="0">
              <a:latin typeface="Baskerville Old Face" panose="02020602080505020303" pitchFamily="18" charset="0"/>
            </a:endParaRPr>
          </a:p>
          <a:p>
            <a:endParaRPr lang="en-US" sz="1200" dirty="0">
              <a:latin typeface="Baskerville Old Face" panose="02020602080505020303" pitchFamily="18" charset="0"/>
            </a:endParaRPr>
          </a:p>
        </p:txBody>
      </p:sp>
    </p:spTree>
    <p:extLst>
      <p:ext uri="{BB962C8B-B14F-4D97-AF65-F5344CB8AC3E}">
        <p14:creationId xmlns:p14="http://schemas.microsoft.com/office/powerpoint/2010/main" val="2755768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096"/>
            <a:ext cx="8971011" cy="369332"/>
          </a:xfrm>
          <a:prstGeom prst="rect">
            <a:avLst/>
          </a:prstGeom>
          <a:noFill/>
        </p:spPr>
        <p:txBody>
          <a:bodyPr wrap="square" rtlCol="0">
            <a:spAutoFit/>
          </a:bodyPr>
          <a:lstStyle/>
          <a:p>
            <a:r>
              <a:rPr lang="en-US" dirty="0" smtClean="0">
                <a:latin typeface="Baskerville Old Face"/>
                <a:cs typeface="Baskerville Old Face"/>
              </a:rPr>
              <a:t>Israel</a:t>
            </a:r>
            <a:endParaRPr lang="en-US" dirty="0">
              <a:latin typeface="Baskerville Old Face"/>
              <a:cs typeface="Baskerville Old Face"/>
            </a:endParaRPr>
          </a:p>
        </p:txBody>
      </p:sp>
      <p:pic>
        <p:nvPicPr>
          <p:cNvPr id="3" name="Picture 2"/>
          <p:cNvPicPr>
            <a:picLocks noChangeAspect="1"/>
          </p:cNvPicPr>
          <p:nvPr/>
        </p:nvPicPr>
        <p:blipFill>
          <a:blip r:embed="rId2"/>
          <a:stretch>
            <a:fillRect/>
          </a:stretch>
        </p:blipFill>
        <p:spPr>
          <a:xfrm>
            <a:off x="0" y="92096"/>
            <a:ext cx="4871476" cy="4887714"/>
          </a:xfrm>
          <a:prstGeom prst="rect">
            <a:avLst/>
          </a:prstGeom>
        </p:spPr>
      </p:pic>
      <p:sp>
        <p:nvSpPr>
          <p:cNvPr id="4" name="TextBox 3"/>
          <p:cNvSpPr txBox="1"/>
          <p:nvPr/>
        </p:nvSpPr>
        <p:spPr>
          <a:xfrm>
            <a:off x="4568907" y="0"/>
            <a:ext cx="4509116" cy="7571303"/>
          </a:xfrm>
          <a:prstGeom prst="rect">
            <a:avLst/>
          </a:prstGeom>
          <a:noFill/>
        </p:spPr>
        <p:txBody>
          <a:bodyPr wrap="square" rtlCol="0">
            <a:spAutoFit/>
          </a:bodyPr>
          <a:lstStyle/>
          <a:p>
            <a:r>
              <a:rPr lang="en-US" b="1" dirty="0" smtClean="0">
                <a:latin typeface="Baskerville Old Face"/>
                <a:cs typeface="Baskerville Old Face"/>
              </a:rPr>
              <a:t>War of Independence/Palestinian War (1948)</a:t>
            </a:r>
          </a:p>
          <a:p>
            <a:r>
              <a:rPr lang="en-US" dirty="0" smtClean="0">
                <a:latin typeface="Baskerville Old Face"/>
                <a:cs typeface="Baskerville Old Face"/>
              </a:rPr>
              <a:t>Demographic Change:</a:t>
            </a:r>
          </a:p>
          <a:p>
            <a:pPr marL="285750" indent="-285750">
              <a:buFont typeface="Arial"/>
              <a:buChar char="•"/>
            </a:pPr>
            <a:r>
              <a:rPr lang="en-US" dirty="0" smtClean="0">
                <a:latin typeface="Baskerville Old Face"/>
                <a:cs typeface="Baskerville Old Face"/>
              </a:rPr>
              <a:t>700 000 Palestinian (Arab) refugees flee or were expelled from area that became Israel </a:t>
            </a:r>
          </a:p>
          <a:p>
            <a:pPr marL="285750" indent="-285750">
              <a:buFont typeface="Arial"/>
              <a:buChar char="•"/>
            </a:pPr>
            <a:r>
              <a:rPr lang="en-US" dirty="0" smtClean="0">
                <a:latin typeface="Baskerville Old Face"/>
                <a:cs typeface="Baskerville Old Face"/>
              </a:rPr>
              <a:t>700 000 Jews flee or were expelled from Arab states in the region; migrate to Israel </a:t>
            </a:r>
            <a:endParaRPr lang="en-US" dirty="0">
              <a:latin typeface="Baskerville Old Face"/>
              <a:cs typeface="Baskerville Old Face"/>
            </a:endParaRPr>
          </a:p>
          <a:p>
            <a:endParaRPr lang="en-US" dirty="0" smtClean="0">
              <a:latin typeface="Baskerville Old Face"/>
              <a:cs typeface="Baskerville Old Face"/>
            </a:endParaRPr>
          </a:p>
          <a:p>
            <a:r>
              <a:rPr lang="en-US" b="1" dirty="0" smtClean="0">
                <a:latin typeface="Baskerville Old Face"/>
                <a:cs typeface="Baskerville Old Face"/>
              </a:rPr>
              <a:t>Historiography</a:t>
            </a:r>
            <a:r>
              <a:rPr lang="en-US" dirty="0" smtClean="0">
                <a:latin typeface="Baskerville Old Face"/>
                <a:cs typeface="Baskerville Old Face"/>
              </a:rPr>
              <a:t> – </a:t>
            </a:r>
          </a:p>
          <a:p>
            <a:pPr marL="285750" indent="-285750">
              <a:buFont typeface="Arial"/>
              <a:buChar char="•"/>
            </a:pPr>
            <a:r>
              <a:rPr lang="en-US" dirty="0">
                <a:latin typeface="Baskerville Old Face"/>
                <a:cs typeface="Baskerville Old Face"/>
              </a:rPr>
              <a:t>I</a:t>
            </a:r>
            <a:r>
              <a:rPr lang="en-US" dirty="0" smtClean="0">
                <a:latin typeface="Baskerville Old Face"/>
                <a:cs typeface="Baskerville Old Face"/>
              </a:rPr>
              <a:t>n </a:t>
            </a:r>
            <a:r>
              <a:rPr lang="en-US" dirty="0">
                <a:latin typeface="Baskerville Old Face"/>
                <a:cs typeface="Baskerville Old Face"/>
              </a:rPr>
              <a:t>the </a:t>
            </a:r>
            <a:r>
              <a:rPr lang="en-US" dirty="0" smtClean="0">
                <a:latin typeface="Baskerville Old Face"/>
                <a:cs typeface="Baskerville Old Face"/>
              </a:rPr>
              <a:t>West, </a:t>
            </a:r>
            <a:r>
              <a:rPr lang="en-US" dirty="0">
                <a:latin typeface="Baskerville Old Face"/>
                <a:cs typeface="Baskerville Old Face"/>
              </a:rPr>
              <a:t>the majority view was of a tiny group of vastly outnumbered and ill-equipped Jews fighting off the </a:t>
            </a:r>
            <a:r>
              <a:rPr lang="en-US" dirty="0" smtClean="0">
                <a:latin typeface="Baskerville Old Face"/>
                <a:cs typeface="Baskerville Old Face"/>
              </a:rPr>
              <a:t>massed </a:t>
            </a:r>
            <a:r>
              <a:rPr lang="en-US" dirty="0">
                <a:latin typeface="Baskerville Old Face"/>
                <a:cs typeface="Baskerville Old Face"/>
              </a:rPr>
              <a:t>strength of the invading Arab </a:t>
            </a:r>
            <a:r>
              <a:rPr lang="en-US" dirty="0" smtClean="0">
                <a:latin typeface="Baskerville Old Face"/>
                <a:cs typeface="Baskerville Old Face"/>
              </a:rPr>
              <a:t>armies</a:t>
            </a:r>
          </a:p>
          <a:p>
            <a:endParaRPr lang="en-US" dirty="0">
              <a:latin typeface="Baskerville Old Face"/>
              <a:cs typeface="Baskerville Old Face"/>
            </a:endParaRPr>
          </a:p>
          <a:p>
            <a:pPr marL="285750" indent="-285750">
              <a:buFont typeface="Arial"/>
              <a:buChar char="•"/>
            </a:pPr>
            <a:r>
              <a:rPr lang="en-US" dirty="0">
                <a:latin typeface="Baskerville Old Face"/>
                <a:cs typeface="Baskerville Old Face"/>
              </a:rPr>
              <a:t>The Palestinians regard Israelis as the conquerors and themselves as the true victims of the first Arab-Israeli war which they call </a:t>
            </a:r>
            <a:r>
              <a:rPr lang="en-US" b="1" dirty="0">
                <a:latin typeface="Baskerville Old Face"/>
                <a:cs typeface="Baskerville Old Face"/>
              </a:rPr>
              <a:t>al-</a:t>
            </a:r>
            <a:r>
              <a:rPr lang="en-US" b="1" dirty="0" err="1">
                <a:latin typeface="Baskerville Old Face"/>
                <a:cs typeface="Baskerville Old Face"/>
              </a:rPr>
              <a:t>Nakba</a:t>
            </a:r>
            <a:r>
              <a:rPr lang="en-US" b="1" dirty="0">
                <a:latin typeface="Baskerville Old Face"/>
                <a:cs typeface="Baskerville Old Face"/>
              </a:rPr>
              <a:t> </a:t>
            </a:r>
            <a:r>
              <a:rPr lang="en-US" dirty="0">
                <a:latin typeface="Baskerville Old Face"/>
                <a:cs typeface="Baskerville Old Face"/>
              </a:rPr>
              <a:t>or the disaster. Palestinian historiography reflects these perceptions.</a:t>
            </a:r>
            <a:endParaRPr lang="en-US" dirty="0" smtClean="0">
              <a:latin typeface="Baskerville Old Face"/>
              <a:cs typeface="Baskerville Old Face"/>
            </a:endParaRPr>
          </a:p>
          <a:p>
            <a:endParaRPr lang="en-US" dirty="0" smtClean="0">
              <a:latin typeface="Baskerville Old Face"/>
              <a:cs typeface="Baskerville Old Face"/>
            </a:endParaRPr>
          </a:p>
          <a:p>
            <a:pPr marL="285750" indent="-285750">
              <a:buFont typeface="Arial"/>
              <a:buChar char="•"/>
            </a:pPr>
            <a:r>
              <a:rPr lang="en-US" dirty="0" smtClean="0">
                <a:latin typeface="Baskerville Old Face"/>
                <a:cs typeface="Baskerville Old Face"/>
              </a:rPr>
              <a:t>Palestinians, in spite of fellow Arab support in various wars, are not particular welcome anywhere they go – because of their own extremist actions – </a:t>
            </a:r>
            <a:r>
              <a:rPr lang="en-US" b="1" u="sng" dirty="0" smtClean="0">
                <a:latin typeface="Baskerville Old Face"/>
                <a:cs typeface="Baskerville Old Face"/>
              </a:rPr>
              <a:t>But</a:t>
            </a:r>
            <a:r>
              <a:rPr lang="en-US" dirty="0" smtClean="0">
                <a:latin typeface="Baskerville Old Face"/>
                <a:cs typeface="Baskerville Old Face"/>
              </a:rPr>
              <a:t> </a:t>
            </a:r>
            <a:r>
              <a:rPr lang="en-US" b="1" u="sng" dirty="0" smtClean="0">
                <a:latin typeface="Baskerville Old Face"/>
                <a:cs typeface="Baskerville Old Face"/>
              </a:rPr>
              <a:t>it is obvious that there is no peace in the Middle East without agreement regarding Palestinian refugees.</a:t>
            </a:r>
            <a:endParaRPr lang="en-US" dirty="0">
              <a:latin typeface="Baskerville Old Face"/>
              <a:cs typeface="Baskerville Old Face"/>
            </a:endParaRPr>
          </a:p>
          <a:p>
            <a:endParaRPr lang="en-US" dirty="0" smtClean="0">
              <a:latin typeface="Baskerville Old Face"/>
              <a:cs typeface="Baskerville Old Face"/>
            </a:endParaRPr>
          </a:p>
          <a:p>
            <a:endParaRPr lang="en-US" dirty="0">
              <a:latin typeface="Baskerville Old Face"/>
              <a:cs typeface="Baskerville Old Face"/>
            </a:endParaRPr>
          </a:p>
        </p:txBody>
      </p:sp>
      <p:sp>
        <p:nvSpPr>
          <p:cNvPr id="5" name="TextBox 4"/>
          <p:cNvSpPr txBox="1"/>
          <p:nvPr/>
        </p:nvSpPr>
        <p:spPr>
          <a:xfrm>
            <a:off x="0" y="4847846"/>
            <a:ext cx="4568907" cy="2031325"/>
          </a:xfrm>
          <a:prstGeom prst="rect">
            <a:avLst/>
          </a:prstGeom>
          <a:noFill/>
        </p:spPr>
        <p:txBody>
          <a:bodyPr wrap="square" rtlCol="0">
            <a:spAutoFit/>
          </a:bodyPr>
          <a:lstStyle/>
          <a:p>
            <a:pPr marL="285750" indent="-285750">
              <a:buFont typeface="Arial"/>
              <a:buChar char="•"/>
            </a:pPr>
            <a:r>
              <a:rPr lang="en-US" dirty="0">
                <a:latin typeface="Baskerville Old Face"/>
                <a:cs typeface="Baskerville Old Face"/>
              </a:rPr>
              <a:t>The </a:t>
            </a:r>
            <a:r>
              <a:rPr lang="en-US" b="1" dirty="0">
                <a:latin typeface="Baskerville Old Face"/>
                <a:cs typeface="Baskerville Old Face"/>
              </a:rPr>
              <a:t>Israelis</a:t>
            </a:r>
            <a:r>
              <a:rPr lang="en-US" dirty="0">
                <a:latin typeface="Baskerville Old Face"/>
                <a:cs typeface="Baskerville Old Face"/>
              </a:rPr>
              <a:t>, </a:t>
            </a:r>
            <a:r>
              <a:rPr lang="en-US" dirty="0" smtClean="0">
                <a:latin typeface="Baskerville Old Face"/>
                <a:cs typeface="Baskerville Old Face"/>
              </a:rPr>
              <a:t>whether </a:t>
            </a:r>
            <a:r>
              <a:rPr lang="en-US" dirty="0">
                <a:latin typeface="Baskerville Old Face"/>
                <a:cs typeface="Baskerville Old Face"/>
              </a:rPr>
              <a:t>conquerors or not, were the indisputable victors in the 1948 war which they call the War of Independence. Because </a:t>
            </a:r>
            <a:r>
              <a:rPr lang="en-US" b="1" dirty="0">
                <a:latin typeface="Baskerville Old Face"/>
                <a:cs typeface="Baskerville Old Face"/>
              </a:rPr>
              <a:t>they were the victors</a:t>
            </a:r>
            <a:r>
              <a:rPr lang="en-US" dirty="0">
                <a:latin typeface="Baskerville Old Face"/>
                <a:cs typeface="Baskerville Old Face"/>
              </a:rPr>
              <a:t>, among other reasons, they were able to propagate more effectively than their opponents their version of this fateful war. </a:t>
            </a:r>
          </a:p>
        </p:txBody>
      </p:sp>
    </p:spTree>
    <p:extLst>
      <p:ext uri="{BB962C8B-B14F-4D97-AF65-F5344CB8AC3E}">
        <p14:creationId xmlns:p14="http://schemas.microsoft.com/office/powerpoint/2010/main" val="4033960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754"/>
            <a:ext cx="6235700" cy="6740307"/>
          </a:xfrm>
          <a:prstGeom prst="rect">
            <a:avLst/>
          </a:prstGeom>
          <a:noFill/>
        </p:spPr>
        <p:txBody>
          <a:bodyPr wrap="square" rtlCol="0">
            <a:spAutoFit/>
          </a:bodyPr>
          <a:lstStyle/>
          <a:p>
            <a:r>
              <a:rPr lang="en-US" b="1" dirty="0" smtClean="0">
                <a:latin typeface="Baskerville Old Face" panose="02020602080505020303" pitchFamily="18" charset="0"/>
              </a:rPr>
              <a:t>The Uneasy Truce</a:t>
            </a:r>
          </a:p>
          <a:p>
            <a:r>
              <a:rPr lang="en-US" dirty="0" smtClean="0">
                <a:latin typeface="Baskerville Old Face" panose="02020602080505020303" pitchFamily="18" charset="0"/>
              </a:rPr>
              <a:t>1949 – Israel and Arab states sign a truce</a:t>
            </a:r>
          </a:p>
          <a:p>
            <a:pPr marL="742950" lvl="1" indent="-285750">
              <a:buFont typeface="Arial" panose="020B0604020202020204" pitchFamily="34" charset="0"/>
              <a:buChar char="•"/>
            </a:pPr>
            <a:r>
              <a:rPr lang="en-US" dirty="0" smtClean="0">
                <a:latin typeface="Baskerville Old Face" panose="02020602080505020303" pitchFamily="18" charset="0"/>
              </a:rPr>
              <a:t>For Arabs – an inglorious defeat</a:t>
            </a:r>
          </a:p>
          <a:p>
            <a:pPr marL="742950" lvl="1" indent="-285750">
              <a:buFont typeface="Arial" panose="020B0604020202020204" pitchFamily="34" charset="0"/>
              <a:buChar char="•"/>
            </a:pPr>
            <a:r>
              <a:rPr lang="en-US" dirty="0" smtClean="0">
                <a:latin typeface="Baskerville Old Face" panose="02020602080505020303" pitchFamily="18" charset="0"/>
              </a:rPr>
              <a:t>Palestinians formed organizations and attacked Israel from </a:t>
            </a:r>
            <a:r>
              <a:rPr lang="en-US" dirty="0" err="1" smtClean="0">
                <a:latin typeface="Baskerville Old Face" panose="02020602080505020303" pitchFamily="18" charset="0"/>
              </a:rPr>
              <a:t>neighbouring</a:t>
            </a:r>
            <a:r>
              <a:rPr lang="en-US" dirty="0" smtClean="0">
                <a:latin typeface="Baskerville Old Face" panose="02020602080505020303" pitchFamily="18" charset="0"/>
              </a:rPr>
              <a:t> states (Lebanon, Jordan, Syria)</a:t>
            </a:r>
            <a:endParaRPr lang="en-US" dirty="0">
              <a:latin typeface="Baskerville Old Face" panose="02020602080505020303" pitchFamily="18" charset="0"/>
            </a:endParaRPr>
          </a:p>
          <a:p>
            <a:endParaRPr lang="en-US" dirty="0" smtClean="0">
              <a:latin typeface="Baskerville Old Face" panose="02020602080505020303" pitchFamily="18" charset="0"/>
            </a:endParaRPr>
          </a:p>
          <a:p>
            <a:r>
              <a:rPr lang="en-US" dirty="0" smtClean="0">
                <a:latin typeface="Baskerville Old Face" panose="02020602080505020303" pitchFamily="18" charset="0"/>
              </a:rPr>
              <a:t>1951 -  Israeli Defense Force (IDF) begins raids on Palestinian and </a:t>
            </a:r>
          </a:p>
          <a:p>
            <a:r>
              <a:rPr lang="en-US" dirty="0">
                <a:latin typeface="Baskerville Old Face" panose="02020602080505020303" pitchFamily="18" charset="0"/>
              </a:rPr>
              <a:t>	</a:t>
            </a:r>
            <a:r>
              <a:rPr lang="en-US" dirty="0" smtClean="0">
                <a:latin typeface="Baskerville Old Face" panose="02020602080505020303" pitchFamily="18" charset="0"/>
              </a:rPr>
              <a:t>    Jordanian villages in the West Bank</a:t>
            </a:r>
          </a:p>
          <a:p>
            <a:pPr marL="742950" lvl="1" indent="-285750">
              <a:buFont typeface="Arial" panose="020B0604020202020204" pitchFamily="34" charset="0"/>
              <a:buChar char="•"/>
            </a:pPr>
            <a:r>
              <a:rPr lang="en-US" dirty="0" smtClean="0">
                <a:latin typeface="Baskerville Old Face" panose="02020602080505020303" pitchFamily="18" charset="0"/>
              </a:rPr>
              <a:t>1953 – </a:t>
            </a:r>
            <a:r>
              <a:rPr lang="en-US" dirty="0" err="1" smtClean="0">
                <a:latin typeface="Baskerville Old Face" panose="02020602080505020303" pitchFamily="18" charset="0"/>
              </a:rPr>
              <a:t>Qibya</a:t>
            </a:r>
            <a:r>
              <a:rPr lang="en-US" dirty="0" smtClean="0">
                <a:latin typeface="Baskerville Old Face" panose="02020602080505020303" pitchFamily="18" charset="0"/>
              </a:rPr>
              <a:t> Massacre</a:t>
            </a:r>
          </a:p>
          <a:p>
            <a:pPr marL="1200150" lvl="2" indent="-285750">
              <a:buFont typeface="Arial" panose="020B0604020202020204" pitchFamily="34" charset="0"/>
              <a:buChar char="•"/>
            </a:pPr>
            <a:endParaRPr lang="en-US" dirty="0" smtClean="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r>
              <a:rPr lang="en-US" dirty="0" smtClean="0">
                <a:latin typeface="Baskerville Old Face" panose="02020602080505020303" pitchFamily="18" charset="0"/>
              </a:rPr>
              <a:t>1952 – Egypt sees King Farouk overthrown by Egyptian Army</a:t>
            </a:r>
          </a:p>
          <a:p>
            <a:pPr marL="742950" lvl="1" indent="-285750">
              <a:buFont typeface="Arial" panose="020B0604020202020204" pitchFamily="34" charset="0"/>
              <a:buChar char="•"/>
            </a:pPr>
            <a:r>
              <a:rPr lang="en-US" dirty="0" smtClean="0">
                <a:latin typeface="Baskerville Old Face" panose="02020602080505020303" pitchFamily="18" charset="0"/>
              </a:rPr>
              <a:t>Military regime led by General </a:t>
            </a:r>
            <a:r>
              <a:rPr lang="en-US" dirty="0" err="1" smtClean="0">
                <a:latin typeface="Baskerville Old Face" panose="02020602080505020303" pitchFamily="18" charset="0"/>
              </a:rPr>
              <a:t>Naguib</a:t>
            </a:r>
            <a:r>
              <a:rPr lang="en-US" dirty="0" smtClean="0">
                <a:latin typeface="Baskerville Old Face" panose="02020602080505020303" pitchFamily="18" charset="0"/>
              </a:rPr>
              <a:t>, but Egypt is really controlled by Colonel Gamal Abdel Nasser</a:t>
            </a:r>
          </a:p>
          <a:p>
            <a:pPr marL="742950" lvl="1" indent="-285750">
              <a:buFont typeface="Arial" panose="020B0604020202020204" pitchFamily="34" charset="0"/>
              <a:buChar char="•"/>
            </a:pPr>
            <a:endParaRPr lang="en-US" dirty="0">
              <a:latin typeface="Baskerville Old Face" panose="02020602080505020303" pitchFamily="18" charset="0"/>
            </a:endParaRPr>
          </a:p>
          <a:p>
            <a:endParaRPr lang="en-US" dirty="0">
              <a:latin typeface="Baskerville Old Face" panose="02020602080505020303"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700" y="156754"/>
            <a:ext cx="2936451" cy="315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74566"/>
            <a:ext cx="4052888" cy="253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074" y="2326241"/>
            <a:ext cx="1311226"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Box 5"/>
          <p:cNvSpPr txBox="1"/>
          <p:nvPr/>
        </p:nvSpPr>
        <p:spPr>
          <a:xfrm>
            <a:off x="5702300" y="3498334"/>
            <a:ext cx="2080362" cy="369332"/>
          </a:xfrm>
          <a:prstGeom prst="rect">
            <a:avLst/>
          </a:prstGeom>
          <a:noFill/>
        </p:spPr>
        <p:txBody>
          <a:bodyPr wrap="square" rtlCol="0">
            <a:spAutoFit/>
          </a:bodyPr>
          <a:lstStyle/>
          <a:p>
            <a:r>
              <a:rPr lang="en-US" dirty="0" smtClean="0">
                <a:latin typeface="Baskerville Old Face" panose="02020602080505020303" pitchFamily="18" charset="0"/>
              </a:rPr>
              <a:t>Ariel Sharon</a:t>
            </a:r>
            <a:endParaRPr lang="en-US" dirty="0">
              <a:latin typeface="Baskerville Old Face" panose="02020602080505020303" pitchFamily="18" charset="0"/>
            </a:endParaRPr>
          </a:p>
        </p:txBody>
      </p:sp>
      <p:pic>
        <p:nvPicPr>
          <p:cNvPr id="1026" name="Picture 2" descr="1101560827_400.jpg (400×5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886" y="3941853"/>
            <a:ext cx="2072269" cy="273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33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4666</TotalTime>
  <Words>2591</Words>
  <Application>Microsoft Office PowerPoint</Application>
  <PresentationFormat>On-screen Show (4:3)</PresentationFormat>
  <Paragraphs>370</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 Unicode MS</vt:lpstr>
      <vt:lpstr>Arial</vt:lpstr>
      <vt:lpstr>Baskerville Old Face</vt:lpstr>
      <vt:lpstr>Calibri</vt:lpstr>
      <vt:lpstr>Cambria</vt:lpstr>
      <vt:lpstr>Constantia</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Studies: Libya &amp; Iran </vt:lpstr>
      <vt:lpstr>Iran-Iraq War, 1980-88</vt:lpstr>
      <vt:lpstr>Afghanistan, 1980-89</vt:lpstr>
      <vt:lpstr>Persian Gulf War, 1990-91</vt:lpstr>
      <vt:lpstr>World Trade Center, 9/11/01</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Campbell</dc:creator>
  <cp:lastModifiedBy>Campbell, Scott</cp:lastModifiedBy>
  <cp:revision>57</cp:revision>
  <dcterms:created xsi:type="dcterms:W3CDTF">2014-05-06T00:44:05Z</dcterms:created>
  <dcterms:modified xsi:type="dcterms:W3CDTF">2018-12-13T23:49:52Z</dcterms:modified>
</cp:coreProperties>
</file>