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56" r:id="rId3"/>
    <p:sldId id="257" r:id="rId4"/>
    <p:sldId id="258" r:id="rId5"/>
    <p:sldId id="259" r:id="rId6"/>
    <p:sldId id="260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E084-4DA7-40F5-BFB0-105C2D73DB8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8ADF1-CBCF-4CA3-8BDE-2204B90F8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1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Is the monarchy a relevant institution to Canada and should we resolve to keep it?
https://www.polleverywhere.com/multiple_choice_polls/oYoTr1Y4gN3jeet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D26FC-1EF4-4E02-B55F-85CF8C09A40E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7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5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1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7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8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4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9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1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4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3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752E-52DE-48EF-A70C-A2BE8F9CA4E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42A9-9EDD-449F-8D1E-97210DB8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4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cbc.ca/player/play/1226915907895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20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7566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Canada is a……		</a:t>
            </a:r>
            <a:r>
              <a:rPr lang="en-US" dirty="0"/>
              <a:t> </a:t>
            </a:r>
            <a:r>
              <a:rPr lang="en-US" dirty="0" smtClean="0"/>
              <a:t>               …….</a:t>
            </a:r>
            <a:r>
              <a:rPr lang="en-US" dirty="0" smtClean="0"/>
              <a:t> democratic </a:t>
            </a:r>
            <a:r>
              <a:rPr lang="en-US" dirty="0" smtClean="0"/>
              <a:t>parliamentary federal constitutional monarchy…..or something like that?   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Division of Powers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Federal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Defense, Immigration, Foreign Policy, First Nations, et al…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Provincial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Education, Healthcare, Driver’s License, Property, et al…..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Municipal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Parks &amp; Recreation, Police, Infrastructure (roads, bridges, etc…),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Branches of Government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Executive</a:t>
            </a:r>
            <a:r>
              <a:rPr lang="en-US" dirty="0" smtClean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Queen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Governor- General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Prime Minister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Cabinet (Ministers)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Legislative</a:t>
            </a:r>
            <a:r>
              <a:rPr lang="en-US" dirty="0" smtClean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House of Commons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Senate</a:t>
            </a:r>
          </a:p>
          <a:p>
            <a:pPr lvl="2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Judiciary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Supreme Court of Canada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Courts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Provincial Courts</a:t>
            </a:r>
          </a:p>
        </p:txBody>
      </p:sp>
      <p:pic>
        <p:nvPicPr>
          <p:cNvPr id="1028" name="Picture 4" descr="Image result for the federal system of government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997" y="425929"/>
            <a:ext cx="5297169" cy="584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197" y="2704011"/>
            <a:ext cx="1646833" cy="203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content.fcxh3-1.fna.fbcdn.net/v/t1.0-1/c24.13.192.192/p240x240/22090080_1901258813232779_1244585905125706238_n.jpg?_nc_cat=103&amp;oh=400458c3aea19f1b33774027aa3dd905&amp;oe=5C46108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094" y="3719557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justin trude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894" y="4142762"/>
            <a:ext cx="1630348" cy="243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1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595499"/>
              </p:ext>
            </p:extLst>
          </p:nvPr>
        </p:nvGraphicFramePr>
        <p:xfrm>
          <a:off x="1593669" y="992777"/>
          <a:ext cx="9117874" cy="4859383"/>
        </p:xfrm>
        <a:graphic>
          <a:graphicData uri="http://schemas.openxmlformats.org/drawingml/2006/table">
            <a:tbl>
              <a:tblPr/>
              <a:tblGrid>
                <a:gridCol w="4558937">
                  <a:extLst>
                    <a:ext uri="{9D8B030D-6E8A-4147-A177-3AD203B41FA5}">
                      <a16:colId xmlns:a16="http://schemas.microsoft.com/office/drawing/2014/main" val="588091532"/>
                    </a:ext>
                  </a:extLst>
                </a:gridCol>
                <a:gridCol w="4558937">
                  <a:extLst>
                    <a:ext uri="{9D8B030D-6E8A-4147-A177-3AD203B41FA5}">
                      <a16:colId xmlns:a16="http://schemas.microsoft.com/office/drawing/2014/main" val="1390282387"/>
                    </a:ext>
                  </a:extLst>
                </a:gridCol>
              </a:tblGrid>
              <a:tr h="957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Federal Level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Provincial </a:t>
                      </a: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Level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768034"/>
                  </a:ext>
                </a:extLst>
              </a:tr>
              <a:tr h="780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Branch:  Executive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Branch: Executive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918889"/>
                  </a:ext>
                </a:extLst>
              </a:tr>
              <a:tr h="1820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Governor General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(representing the Monarch;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head of state - the Queen)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Lieutenant Governor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(representing the Monarch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at the Provincial level)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092649"/>
                  </a:ext>
                </a:extLst>
              </a:tr>
              <a:tr h="1301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Prime Minister</a:t>
                      </a: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C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(head of government)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Cabinet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Premier</a:t>
                      </a: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(head of government)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Cabinet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744088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93669" y="195943"/>
            <a:ext cx="9117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Federal-Provincial Differences</a:t>
            </a:r>
          </a:p>
          <a:p>
            <a:pPr algn="ctr"/>
            <a:r>
              <a:rPr lang="en-US" b="1" dirty="0" smtClean="0"/>
              <a:t>the Executive Branch</a:t>
            </a:r>
            <a:endParaRPr lang="en-US" b="1" dirty="0"/>
          </a:p>
        </p:txBody>
      </p:sp>
      <p:pic>
        <p:nvPicPr>
          <p:cNvPr id="6" name="Picture 6" descr="canadian fl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754" y="1334588"/>
            <a:ext cx="137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britishcolumbia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268" y="1334588"/>
            <a:ext cx="1143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MCj040410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06" y="2906486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1" y="169817"/>
            <a:ext cx="1047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Federal-Provincial Differences</a:t>
            </a:r>
          </a:p>
          <a:p>
            <a:pPr algn="ctr"/>
            <a:r>
              <a:rPr lang="en-US" dirty="0" smtClean="0"/>
              <a:t>the Legislative Branch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552526"/>
              </p:ext>
            </p:extLst>
          </p:nvPr>
        </p:nvGraphicFramePr>
        <p:xfrm>
          <a:off x="1039586" y="1058093"/>
          <a:ext cx="9860280" cy="4915310"/>
        </p:xfrm>
        <a:graphic>
          <a:graphicData uri="http://schemas.openxmlformats.org/drawingml/2006/table">
            <a:tbl>
              <a:tblPr/>
              <a:tblGrid>
                <a:gridCol w="4930140">
                  <a:extLst>
                    <a:ext uri="{9D8B030D-6E8A-4147-A177-3AD203B41FA5}">
                      <a16:colId xmlns:a16="http://schemas.microsoft.com/office/drawing/2014/main" val="756721050"/>
                    </a:ext>
                  </a:extLst>
                </a:gridCol>
                <a:gridCol w="4930140">
                  <a:extLst>
                    <a:ext uri="{9D8B030D-6E8A-4147-A177-3AD203B41FA5}">
                      <a16:colId xmlns:a16="http://schemas.microsoft.com/office/drawing/2014/main" val="2261470225"/>
                    </a:ext>
                  </a:extLst>
                </a:gridCol>
              </a:tblGrid>
              <a:tr h="720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Federal Level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Provincial Level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379018"/>
                  </a:ext>
                </a:extLst>
              </a:tr>
              <a:tr h="396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Branch:  Legislative</a:t>
                      </a:r>
                      <a:endParaRPr kumimoji="0" lang="en-CA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Branch: Legislative 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807334"/>
                  </a:ext>
                </a:extLst>
              </a:tr>
              <a:tr h="66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Parliament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(House of Commons and Senate)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Provincial Legislature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465062"/>
                  </a:ext>
                </a:extLst>
              </a:tr>
              <a:tr h="396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Senate</a:t>
                      </a: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 (Appointed </a:t>
                      </a: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Senators</a:t>
                      </a: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NO SENATE EQUIVALENT AT PROVINCIAL LEVEL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9011"/>
                  </a:ext>
                </a:extLst>
              </a:tr>
              <a:tr h="396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House of Commons</a:t>
                      </a: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 (Elected </a:t>
                      </a: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MP</a:t>
                      </a: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’s)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Legislative Assembly</a:t>
                      </a: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 (Elected</a:t>
                      </a: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 MLA’s</a:t>
                      </a: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) 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479447"/>
                  </a:ext>
                </a:extLst>
              </a:tr>
              <a:tr h="972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Government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(Party with the largest number of seats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in the House of Commons)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Government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(Party with the largest number of seats in the Legislative Assembly)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234803"/>
                  </a:ext>
                </a:extLst>
              </a:tr>
              <a:tr h="684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Official Opposition</a:t>
                      </a: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(Party with the</a:t>
                      </a: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second largest number of seats)</a:t>
                      </a: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Official Opposition</a:t>
                      </a: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 (Party with the second largest number of seats)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020837"/>
                  </a:ext>
                </a:extLst>
              </a:tr>
              <a:tr h="684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Voters    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                            </a:t>
                      </a: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Voters</a:t>
                      </a: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58156"/>
                  </a:ext>
                </a:extLst>
              </a:tr>
            </a:tbl>
          </a:graphicData>
        </a:graphic>
      </p:graphicFrame>
      <p:pic>
        <p:nvPicPr>
          <p:cNvPr id="4" name="Picture 6" descr="canadian fl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74" y="1058093"/>
            <a:ext cx="137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britishcolumbia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672" y="1058093"/>
            <a:ext cx="1143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MCj0431615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338" y="5209903"/>
            <a:ext cx="8667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23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the Executive Branch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>
                <a:hlinkClick r:id="rId2"/>
              </a:rPr>
              <a:t>M</a:t>
            </a:r>
            <a:r>
              <a:rPr lang="en-US" b="1" dirty="0" smtClean="0">
                <a:hlinkClick r:id="rId2"/>
              </a:rPr>
              <a:t>onarchy</a:t>
            </a:r>
            <a:endParaRPr lang="en-US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Head of State – Queen Elizabeth II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Symbolism?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Ceremony?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Democratic tradition?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Powers are limited by a </a:t>
            </a:r>
            <a:r>
              <a:rPr lang="en-US" i="1" dirty="0" smtClean="0"/>
              <a:t>constitution</a:t>
            </a:r>
            <a:r>
              <a:rPr lang="en-US" dirty="0" smtClean="0"/>
              <a:t>, as well as ‘</a:t>
            </a:r>
            <a:r>
              <a:rPr lang="en-US" i="1" dirty="0" smtClean="0"/>
              <a:t>custom and convention</a:t>
            </a:r>
            <a:r>
              <a:rPr lang="en-US" dirty="0" smtClean="0"/>
              <a:t>’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/>
              <a:t>Governor General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represents the Crown in Canada (6 </a:t>
            </a:r>
            <a:r>
              <a:rPr lang="en-US" dirty="0" err="1" smtClean="0"/>
              <a:t>yr</a:t>
            </a:r>
            <a:r>
              <a:rPr lang="en-US" dirty="0" smtClean="0"/>
              <a:t> term)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appointed by the Queen on advice from the Prime Minister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Duties: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Speech from the Throne </a:t>
            </a:r>
            <a:r>
              <a:rPr lang="en-US" dirty="0" smtClean="0"/>
              <a:t>(Written by Prime Minister’s Office)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Dissolves Parliament (on advice from PM), which starts the election process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ollowing elections, formally requests that the majority party form government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Royal Assent </a:t>
            </a:r>
            <a:r>
              <a:rPr lang="en-US" dirty="0" smtClean="0"/>
              <a:t>given to legislation passed in Parliament – this is how laws are made!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eceives foreign dignitaries, ensures continuity of governance in Canada, other stuff…..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dirty="0" smtClean="0"/>
              <a:t>Prime Minister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Head of Government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power of appointment……Cabinet, the Senate, the judiciary, crown corporations, et al…..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5 </a:t>
            </a:r>
            <a:r>
              <a:rPr lang="en-US" dirty="0" err="1" smtClean="0">
                <a:cs typeface="Cambria"/>
              </a:rPr>
              <a:t>yr</a:t>
            </a:r>
            <a:r>
              <a:rPr lang="en-US" dirty="0" smtClean="0">
                <a:cs typeface="Cambria"/>
              </a:rPr>
              <a:t> term limits, unless PM/majority party loses confidence of the legislature (H of C)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PM has not limitation on term limits served…….W. L. M. King served 22 years as Canadian PM!</a:t>
            </a:r>
          </a:p>
          <a:p>
            <a:pPr marL="1200150" lvl="2" indent="-285750">
              <a:buFont typeface="Arial"/>
              <a:buChar char="•"/>
            </a:pPr>
            <a:r>
              <a:rPr lang="en-US" b="1" dirty="0" smtClean="0">
                <a:cs typeface="Cambria"/>
              </a:rPr>
              <a:t>Prime Minister’s Office (PMO) </a:t>
            </a:r>
            <a:r>
              <a:rPr lang="en-US" dirty="0" smtClean="0">
                <a:cs typeface="Cambria"/>
              </a:rPr>
              <a:t>is a powerful body within government……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the </a:t>
            </a:r>
            <a:r>
              <a:rPr lang="en-US" b="1" dirty="0" smtClean="0">
                <a:cs typeface="Cambria"/>
              </a:rPr>
              <a:t>Cabinet									</a:t>
            </a:r>
            <a:r>
              <a:rPr lang="en-US" dirty="0" smtClean="0">
                <a:cs typeface="Cambria"/>
              </a:rPr>
              <a:t>‘</a:t>
            </a:r>
            <a:r>
              <a:rPr lang="en-US" b="1" dirty="0" smtClean="0">
                <a:cs typeface="Cambria"/>
              </a:rPr>
              <a:t>Cabinet Solidarity</a:t>
            </a:r>
            <a:r>
              <a:rPr lang="en-US" dirty="0" smtClean="0">
                <a:cs typeface="Cambria"/>
              </a:rPr>
              <a:t>?’</a:t>
            </a:r>
            <a:endParaRPr lang="en-US" b="1" dirty="0" smtClean="0">
              <a:cs typeface="Cambria"/>
            </a:endParaRP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where real political power rests in Canadian government</a:t>
            </a:r>
          </a:p>
          <a:p>
            <a:pPr marL="1200150" lvl="2" indent="-285750">
              <a:buFont typeface="Arial"/>
              <a:buChar char="•"/>
            </a:pPr>
            <a:r>
              <a:rPr lang="en-US" b="1" dirty="0" smtClean="0">
                <a:cs typeface="Cambria"/>
              </a:rPr>
              <a:t>Ministers</a:t>
            </a:r>
            <a:r>
              <a:rPr lang="en-US" dirty="0" smtClean="0">
                <a:cs typeface="Cambria"/>
              </a:rPr>
              <a:t> head government ministries – i.e. Department of National Defense, Fisheries, et al……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0" name="Picture 2" descr="Image result for the royal famil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037" y="796835"/>
            <a:ext cx="3019372" cy="212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95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" y="0"/>
            <a:ext cx="121005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Legislative Branch</a:t>
            </a:r>
            <a:endParaRPr lang="en-US" dirty="0"/>
          </a:p>
          <a:p>
            <a:r>
              <a:rPr lang="en-US" b="1" dirty="0" smtClean="0"/>
              <a:t>House of Commons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Elected – 338 seats – Member of Parliament (MP)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Speaker of the House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oderator of debate….discipline?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elected by MPs at beginning of Parliament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announces vote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‘</a:t>
            </a:r>
            <a:r>
              <a:rPr lang="en-US" b="1" dirty="0" smtClean="0"/>
              <a:t>party discipline</a:t>
            </a:r>
            <a:r>
              <a:rPr lang="en-US" dirty="0" smtClean="0"/>
              <a:t>’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caucus</a:t>
            </a:r>
            <a:r>
              <a:rPr lang="en-US" dirty="0" smtClean="0"/>
              <a:t> meetings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arty solidarity – a problem vis-à-vis ‘direct democracy?’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Question Period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Opposition parties hold government to account…..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‘shadow ministers’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Senate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Appointed by PM with appreciation for regions of Canada – 105 seats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‘</a:t>
            </a:r>
            <a:r>
              <a:rPr lang="en-US" b="1" dirty="0" smtClean="0"/>
              <a:t>patronage</a:t>
            </a:r>
            <a:r>
              <a:rPr lang="en-US" dirty="0" smtClean="0"/>
              <a:t>’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Qualifications?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Purpose? – counter-balance regional powers od Quebec &amp; Ontario</a:t>
            </a:r>
          </a:p>
          <a:p>
            <a:pPr lvl="4"/>
            <a:r>
              <a:rPr lang="en-US" dirty="0" smtClean="0"/>
              <a:t>      - act as an agency of ‘sober second thought’ to H of C</a:t>
            </a:r>
            <a:endParaRPr lang="en-US" dirty="0"/>
          </a:p>
        </p:txBody>
      </p:sp>
      <p:pic>
        <p:nvPicPr>
          <p:cNvPr id="5122" name="Picture 2" descr="Image result for the House of Commons lay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754" y="169817"/>
            <a:ext cx="4692967" cy="585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28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arliament Of Canada Seating Plan 2015 (With Speaker Included)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172" y="1891484"/>
            <a:ext cx="8273860" cy="287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629" y="156754"/>
            <a:ext cx="1188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42</a:t>
            </a:r>
            <a:r>
              <a:rPr lang="en-US" baseline="30000" dirty="0" smtClean="0"/>
              <a:t>nd</a:t>
            </a:r>
            <a:r>
              <a:rPr lang="en-US" dirty="0" smtClean="0"/>
              <a:t> Canadian Parliament – House of Commons Seating by Political Party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Liberal – 182 (Red)</a:t>
            </a:r>
          </a:p>
          <a:p>
            <a:r>
              <a:rPr lang="en-US" dirty="0" smtClean="0"/>
              <a:t>Conservative – 97 (Blue)</a:t>
            </a:r>
          </a:p>
          <a:p>
            <a:r>
              <a:rPr lang="en-US" dirty="0" smtClean="0"/>
              <a:t>NDP – 41 (Orange)</a:t>
            </a:r>
          </a:p>
          <a:p>
            <a:r>
              <a:rPr lang="en-US" dirty="0" smtClean="0"/>
              <a:t>Bloc Quebecois – 10 (Aqua)</a:t>
            </a:r>
          </a:p>
          <a:p>
            <a:r>
              <a:rPr lang="en-US" dirty="0" smtClean="0"/>
              <a:t>Green Party – 1 (Green)</a:t>
            </a:r>
          </a:p>
          <a:p>
            <a:r>
              <a:rPr lang="en-US" dirty="0" smtClean="0"/>
              <a:t>People’s Party – 1 (Dark Blue)</a:t>
            </a:r>
          </a:p>
          <a:p>
            <a:r>
              <a:rPr lang="en-US" dirty="0" smtClean="0"/>
              <a:t>Cooperative Commonwealth – 1 </a:t>
            </a:r>
          </a:p>
          <a:p>
            <a:r>
              <a:rPr lang="en-US" dirty="0" smtClean="0"/>
              <a:t>Independent – 2 (Gray)</a:t>
            </a:r>
          </a:p>
          <a:p>
            <a:r>
              <a:rPr lang="en-US" dirty="0" smtClean="0"/>
              <a:t>Empty seats - 3 (white)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22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733800" y="2057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>
              <a:latin typeface="Arial Black" panose="020B0A04020102020204" pitchFamily="34" charset="0"/>
            </a:endParaRP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4472781" y="960437"/>
            <a:ext cx="3094038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66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Bill Originates in Cabinet</a:t>
            </a:r>
          </a:p>
        </p:txBody>
      </p:sp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3904457" y="2502037"/>
            <a:ext cx="4359275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66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Introduced into House of Commons</a:t>
            </a:r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2175669" y="3322637"/>
            <a:ext cx="1638300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66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First Reading</a:t>
            </a:r>
          </a:p>
        </p:txBody>
      </p:sp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6849768" y="3320457"/>
            <a:ext cx="2027238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66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Second Reading</a:t>
            </a: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8077200" y="4078356"/>
            <a:ext cx="2133600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66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Committee Stage</a:t>
            </a:r>
          </a:p>
        </p:txBody>
      </p:sp>
      <p:sp>
        <p:nvSpPr>
          <p:cNvPr id="45065" name="WordArt 9"/>
          <p:cNvSpPr>
            <a:spLocks noChangeArrowheads="1" noChangeShapeType="1" noTextEdit="1"/>
          </p:cNvSpPr>
          <p:nvPr/>
        </p:nvSpPr>
        <p:spPr bwMode="auto">
          <a:xfrm>
            <a:off x="6527007" y="5028904"/>
            <a:ext cx="1736725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66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Third Reading</a:t>
            </a:r>
          </a:p>
        </p:txBody>
      </p:sp>
      <p:sp>
        <p:nvSpPr>
          <p:cNvPr id="45066" name="WordArt 10"/>
          <p:cNvSpPr>
            <a:spLocks noChangeArrowheads="1" noChangeShapeType="1" noTextEdit="1"/>
          </p:cNvSpPr>
          <p:nvPr/>
        </p:nvSpPr>
        <p:spPr bwMode="auto">
          <a:xfrm>
            <a:off x="2448719" y="5871162"/>
            <a:ext cx="3810000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66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To the Senate - Three Readings</a:t>
            </a:r>
          </a:p>
        </p:txBody>
      </p:sp>
      <p:sp>
        <p:nvSpPr>
          <p:cNvPr id="45067" name="WordArt 11"/>
          <p:cNvSpPr>
            <a:spLocks noChangeArrowheads="1" noChangeShapeType="1" noTextEdit="1"/>
          </p:cNvSpPr>
          <p:nvPr/>
        </p:nvSpPr>
        <p:spPr bwMode="auto">
          <a:xfrm>
            <a:off x="7551737" y="5894795"/>
            <a:ext cx="1592263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solidFill>
                  <a:srgbClr val="0066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Royal Assent</a:t>
            </a: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5872843" y="1638300"/>
            <a:ext cx="293914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4795157" y="3298233"/>
            <a:ext cx="1371600" cy="409575"/>
          </a:xfrm>
          <a:prstGeom prst="rightArrow">
            <a:avLst>
              <a:gd name="adj1" fmla="val 50000"/>
              <a:gd name="adj2" fmla="val 83721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 flipV="1">
            <a:off x="9372600" y="3361819"/>
            <a:ext cx="8382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 flipH="1" flipV="1">
            <a:off x="2681289" y="2636386"/>
            <a:ext cx="8382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AutoShape 16"/>
          <p:cNvSpPr>
            <a:spLocks noChangeArrowheads="1"/>
          </p:cNvSpPr>
          <p:nvPr/>
        </p:nvSpPr>
        <p:spPr bwMode="auto">
          <a:xfrm flipH="1" flipV="1">
            <a:off x="7040563" y="4158657"/>
            <a:ext cx="609600" cy="685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AutoShape 17"/>
          <p:cNvSpPr>
            <a:spLocks noChangeArrowheads="1"/>
          </p:cNvSpPr>
          <p:nvPr/>
        </p:nvSpPr>
        <p:spPr bwMode="auto">
          <a:xfrm flipH="1" flipV="1">
            <a:off x="2133601" y="5041353"/>
            <a:ext cx="41910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772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445" y="0"/>
                </a:moveTo>
                <a:lnTo>
                  <a:pt x="11290" y="7200"/>
                </a:lnTo>
                <a:lnTo>
                  <a:pt x="14376" y="7200"/>
                </a:lnTo>
                <a:lnTo>
                  <a:pt x="14376" y="16772"/>
                </a:lnTo>
                <a:lnTo>
                  <a:pt x="0" y="16772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6445" y="0"/>
                </a:lnTo>
                <a:close/>
              </a:path>
            </a:pathLst>
          </a:cu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6425406" y="5855923"/>
            <a:ext cx="976313" cy="485775"/>
          </a:xfrm>
          <a:prstGeom prst="rightArrow">
            <a:avLst>
              <a:gd name="adj1" fmla="val 50000"/>
              <a:gd name="adj2" fmla="val 58312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4507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621574"/>
              </p:ext>
            </p:extLst>
          </p:nvPr>
        </p:nvGraphicFramePr>
        <p:xfrm>
          <a:off x="9372600" y="5743982"/>
          <a:ext cx="6381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lip" r:id="rId4" imgW="3319604" imgH="3468986" progId="MS_ClipArt_Gallery.2">
                  <p:embed/>
                </p:oleObj>
              </mc:Choice>
              <mc:Fallback>
                <p:oleObj name="Clip" r:id="rId4" imgW="3319604" imgH="3468986" progId="MS_ClipArt_Gallery.2">
                  <p:embed/>
                  <p:pic>
                    <p:nvPicPr>
                      <p:cNvPr id="450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2600" y="5743982"/>
                        <a:ext cx="6381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6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48632" y="5791201"/>
            <a:ext cx="533400" cy="457200"/>
          </a:xfrm>
          <a:prstGeom prst="actionButtonBlank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1400" dirty="0" smtClean="0">
                <a:latin typeface="Arial Black" panose="020B0A04020102020204" pitchFamily="34" charset="0"/>
              </a:rPr>
              <a:t>Back</a:t>
            </a:r>
            <a:endParaRPr kumimoji="1" lang="en-US" altLang="en-US" sz="14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45" y="143691"/>
            <a:ext cx="1034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Passage of Legislation......how ‘bills’ become laws (or ‘Acts,’ as they are called in Canada….)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8" grpId="0" animBg="1"/>
      <p:bldP spid="45069" grpId="0" animBg="1"/>
      <p:bldP spid="45074" grpId="0" animBg="1"/>
      <p:bldP spid="4507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9823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 Legislature </a:t>
            </a:r>
          </a:p>
          <a:p>
            <a:endParaRPr lang="en-US" dirty="0" smtClean="0"/>
          </a:p>
          <a:p>
            <a:r>
              <a:rPr lang="en-US" dirty="0" smtClean="0"/>
              <a:t>May 9, 2017 Election Results – ‘Historic Parliament’</a:t>
            </a:r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Liberal Party – 43 Seats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Democratic Party – 41 Seats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Green Party – 3 Seats</a:t>
            </a:r>
          </a:p>
          <a:p>
            <a:pPr marL="1657350" lvl="3" indent="-285750" algn="r">
              <a:buFont typeface="Arial" panose="020B0604020202020204" pitchFamily="34" charset="0"/>
              <a:buChar char="•"/>
            </a:pPr>
            <a:r>
              <a:rPr lang="en-US" dirty="0" smtClean="0"/>
              <a:t>Who will govern BC?</a:t>
            </a:r>
            <a:endParaRPr lang="en-US" dirty="0"/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n-US" dirty="0" smtClean="0"/>
              <a:t>  Which political party will have the </a:t>
            </a:r>
            <a:r>
              <a:rPr lang="en-US" u="sng" dirty="0" smtClean="0"/>
              <a:t>confidence</a:t>
            </a:r>
            <a:r>
              <a:rPr lang="en-US" dirty="0" smtClean="0"/>
              <a:t> of the House?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Role of Governor General (Lt. </a:t>
            </a:r>
            <a:r>
              <a:rPr lang="en-US" dirty="0" err="1" smtClean="0"/>
              <a:t>Gov</a:t>
            </a:r>
            <a:r>
              <a:rPr lang="en-US" dirty="0" smtClean="0"/>
              <a:t> Judith </a:t>
            </a:r>
            <a:r>
              <a:rPr lang="en-US" dirty="0" err="1" smtClean="0"/>
              <a:t>Guichon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Christy Clark attempted to govern, as was her right – ‘custom and convention’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She would seek the confidence of the House….knowing full well she didn’t have it….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Liberals lose ‘confidence’ vote, Clark seeks ‘</a:t>
            </a:r>
            <a:r>
              <a:rPr lang="en-US" b="1" dirty="0" smtClean="0"/>
              <a:t>dissolution</a:t>
            </a:r>
            <a:r>
              <a:rPr lang="en-US" dirty="0" smtClean="0"/>
              <a:t>’ of parliament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Horgan</a:t>
            </a:r>
            <a:r>
              <a:rPr lang="en-US" dirty="0" smtClean="0"/>
              <a:t> has support of Green caucus – though not a ‘coalition’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Lt. </a:t>
            </a:r>
            <a:r>
              <a:rPr lang="en-US" dirty="0" err="1" smtClean="0"/>
              <a:t>Gov</a:t>
            </a:r>
            <a:r>
              <a:rPr lang="en-US" dirty="0" smtClean="0"/>
              <a:t> refused Clark’s request of ‘dissolution’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Lt. </a:t>
            </a:r>
            <a:r>
              <a:rPr lang="en-US" dirty="0" err="1" smtClean="0"/>
              <a:t>Gov</a:t>
            </a:r>
            <a:r>
              <a:rPr lang="en-US" dirty="0" smtClean="0"/>
              <a:t> requested </a:t>
            </a:r>
            <a:r>
              <a:rPr lang="en-US" dirty="0" err="1" smtClean="0"/>
              <a:t>Horgan</a:t>
            </a:r>
            <a:r>
              <a:rPr lang="en-US" dirty="0" smtClean="0"/>
              <a:t> meet her and asked if he had ‘confidence’ of the House </a:t>
            </a:r>
          </a:p>
          <a:p>
            <a:pPr marL="742950" lvl="1" indent="-285750" algn="r">
              <a:buFont typeface="Arial" panose="020B0604020202020204" pitchFamily="34" charset="0"/>
              <a:buChar char="•"/>
            </a:pPr>
            <a:r>
              <a:rPr lang="en-US" b="1" dirty="0" smtClean="0"/>
              <a:t>NDP Minority Gov’t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Clark would resign later that summer (eventually replaced by Andrew Wilkinson)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Speaker of the House – Daryl </a:t>
            </a:r>
            <a:r>
              <a:rPr lang="en-US" dirty="0" err="1" smtClean="0"/>
              <a:t>Plecas</a:t>
            </a:r>
            <a:r>
              <a:rPr lang="en-US" dirty="0" smtClean="0"/>
              <a:t>, a Liberal MLA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Plecas</a:t>
            </a:r>
            <a:r>
              <a:rPr lang="en-US" dirty="0" smtClean="0"/>
              <a:t> was kicked out of caucus for this…..critical of Clark’s style</a:t>
            </a:r>
          </a:p>
        </p:txBody>
      </p:sp>
      <p:pic>
        <p:nvPicPr>
          <p:cNvPr id="1026" name="Picture 2" descr="Christy Clark 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133" y="126471"/>
            <a:ext cx="20574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ohn Horgan 20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233" y="1879600"/>
            <a:ext cx="2518008" cy="315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5/5a/Andrew_Weaver_%2834189176593%29_%28cropped%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775" y="3454929"/>
            <a:ext cx="159067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andrew wilkins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859" y="4486058"/>
            <a:ext cx="1557019" cy="194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49116" y="1338828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Minority Parliament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87 </a:t>
            </a:r>
            <a:r>
              <a:rPr lang="en-US" dirty="0"/>
              <a:t>s</a:t>
            </a:r>
            <a:r>
              <a:rPr lang="en-US" dirty="0" smtClean="0"/>
              <a:t>eats requires 44 seats to be won for </a:t>
            </a:r>
            <a:r>
              <a:rPr lang="en-US" b="1" dirty="0" smtClean="0"/>
              <a:t>majority 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861878" y="3175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non-majority government in BC since 1952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End of majority Lib. </a:t>
            </a:r>
            <a:r>
              <a:rPr lang="en-US" dirty="0"/>
              <a:t>g</a:t>
            </a:r>
            <a:r>
              <a:rPr lang="en-US" dirty="0" smtClean="0"/>
              <a:t>ov’t in power since 2001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election fed/</a:t>
            </a:r>
            <a:r>
              <a:rPr lang="en-US" dirty="0" err="1" smtClean="0"/>
              <a:t>prov</a:t>
            </a:r>
            <a:r>
              <a:rPr lang="en-US" dirty="0" smtClean="0"/>
              <a:t> election w/ more than one Green</a:t>
            </a:r>
          </a:p>
        </p:txBody>
      </p:sp>
      <p:pic>
        <p:nvPicPr>
          <p:cNvPr id="1036" name="Picture 12" descr="Image result for judith guich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810" y="3605040"/>
            <a:ext cx="1309418" cy="163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897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78ead0d-ef6e-4ee8-80cf-d513f2737f3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15533</TotalTime>
  <Words>822</Words>
  <Application>Microsoft Office PowerPoint</Application>
  <PresentationFormat>Widescreen</PresentationFormat>
  <Paragraphs>169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Cambria</vt:lpstr>
      <vt:lpstr>Comic Sans MS</vt:lpstr>
      <vt:lpstr>Impact</vt:lpstr>
      <vt:lpstr>Times New Roman</vt:lpstr>
      <vt:lpstr>Office Theme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Greater Victoria School District 61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Scott</dc:creator>
  <cp:lastModifiedBy>Campbell, Scott</cp:lastModifiedBy>
  <cp:revision>61</cp:revision>
  <dcterms:created xsi:type="dcterms:W3CDTF">2018-10-15T03:55:56Z</dcterms:created>
  <dcterms:modified xsi:type="dcterms:W3CDTF">2018-10-25T22:49:06Z</dcterms:modified>
</cp:coreProperties>
</file>