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6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2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1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8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8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7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8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5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4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4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3AB1C-447D-489A-AA31-284C2686962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7FD7A-6CDE-496A-A62D-060C35E2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c.ca/news/canada/british-columbia/pr-referendum-reaction-1.4684593" TargetMode="External"/><Relationship Id="rId2" Type="http://schemas.openxmlformats.org/officeDocument/2006/relationships/hyperlink" Target="https://globalnews.ca/video/4243610/what-are-the-possible-b-c-electoral-reform-referendum-quest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lobeandmail.com/canada/article-ottawa-buys-trans-mountain-from-kinder-morgan-explainer/" TargetMode="External"/><Relationship Id="rId2" Type="http://schemas.openxmlformats.org/officeDocument/2006/relationships/hyperlink" Target="http://www.cbc.ca/news/politics/liberals-trans-mountain-pipeline-kinder-morgan-1.468191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c.ca/news/politics/u-s-tariffs-canada-insulting-trudeau-1.4689819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bc.ca/news/politics/g7-ministers-summit-whister-trump-steel-aluminum-tariff-1.46895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6754"/>
            <a:ext cx="12192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the News….</a:t>
            </a:r>
            <a:endParaRPr lang="en-US" b="1" dirty="0"/>
          </a:p>
          <a:p>
            <a:r>
              <a:rPr lang="en-US" b="1" i="1" dirty="0" smtClean="0"/>
              <a:t>BC Politics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Proportional Representation (PR) Referendum</a:t>
            </a:r>
            <a:r>
              <a:rPr lang="en-US" dirty="0" smtClean="0"/>
              <a:t> – October/November 2018</a:t>
            </a:r>
          </a:p>
          <a:p>
            <a:pPr algn="r"/>
            <a:r>
              <a:rPr lang="en-US" dirty="0" smtClean="0"/>
              <a:t> See also: </a:t>
            </a:r>
            <a:r>
              <a:rPr lang="en-US" dirty="0" smtClean="0">
                <a:hlinkClick r:id="rId3"/>
              </a:rPr>
              <a:t>http://www.cbc.ca/news/canada/british-columbia/pr-referendum-reaction-1.4684593</a:t>
            </a:r>
            <a:endParaRPr lang="en-US" dirty="0" smtClean="0"/>
          </a:p>
          <a:p>
            <a:r>
              <a:rPr lang="en-US" dirty="0" smtClean="0"/>
              <a:t>British Columbians will be asked whether they want to switch to PR and to rank a preferred system –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Option #1: Dual Member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ridings become one, Two candidates voted in, but wait…..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 candidate allocated based on provincial results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 choice by constituents may not actually fill that seat….</a:t>
            </a:r>
          </a:p>
          <a:p>
            <a:pPr lvl="2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Option #2: Mixed Member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Elements of FPTP and PR….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Additional MLAs would be </a:t>
            </a:r>
            <a:r>
              <a:rPr lang="en-US" u="sng" dirty="0" smtClean="0"/>
              <a:t>appointed</a:t>
            </a:r>
            <a:r>
              <a:rPr lang="en-US" dirty="0" smtClean="0"/>
              <a:t> from party lists to larger ridings</a:t>
            </a:r>
          </a:p>
          <a:p>
            <a:pPr lvl="2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Option #3: Rural Urban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MLAs –</a:t>
            </a:r>
            <a:r>
              <a:rPr lang="en-US" dirty="0"/>
              <a:t> </a:t>
            </a:r>
            <a:r>
              <a:rPr lang="en-US" dirty="0" smtClean="0"/>
              <a:t>in two ways….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 rural areas – ‘mixed member’ vote (as above)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 urban or semi-urban regions – Single Transferable Vote (STV), which requires the ranking of candidates</a:t>
            </a:r>
          </a:p>
          <a:p>
            <a:endParaRPr lang="en-US" b="1" dirty="0" smtClean="0"/>
          </a:p>
          <a:p>
            <a:r>
              <a:rPr lang="en-US" b="1" dirty="0" smtClean="0"/>
              <a:t>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voters decided to adopt a proportional representation system, a second referendum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would </a:t>
            </a:r>
            <a:r>
              <a:rPr lang="en-US" dirty="0"/>
              <a:t>be held after two general elections, so voters </a:t>
            </a:r>
            <a:r>
              <a:rPr lang="en-US" dirty="0" smtClean="0"/>
              <a:t>could return </a:t>
            </a:r>
            <a:r>
              <a:rPr lang="en-US" dirty="0"/>
              <a:t>to first-past-the-post</a:t>
            </a:r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1026" name="Picture 2" descr="Image result for david eby proportional represent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635" y="1911080"/>
            <a:ext cx="3450776" cy="230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36635" y="4271554"/>
            <a:ext cx="335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Attorney General David </a:t>
            </a:r>
            <a:r>
              <a:rPr lang="en-US" dirty="0" err="1" smtClean="0"/>
              <a:t>Eby</a:t>
            </a:r>
            <a:r>
              <a:rPr lang="en-US" dirty="0" smtClean="0"/>
              <a:t> (NDP)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69817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Canadian Politics: Trans Mountain Pipeline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Trudeau’s Liberal Gov’t purchased TM from Kinder Morgan for $4.5 Billion</a:t>
            </a:r>
            <a:endParaRPr lang="en-US" dirty="0" smtClean="0"/>
          </a:p>
          <a:p>
            <a:pPr marL="742950" lvl="1" indent="-285750" algn="r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 algn="r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A vital piece of energy infrastructure? An investment in Canada’s future?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Kinder Morgan has estimated the cost of expansion at $7.4 Billion</a:t>
            </a:r>
          </a:p>
        </p:txBody>
      </p:sp>
      <p:pic>
        <p:nvPicPr>
          <p:cNvPr id="3" name="Picture 2" descr="Image result for Trans Mountain Pipel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367" y="1458908"/>
            <a:ext cx="5379634" cy="439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" y="2116183"/>
            <a:ext cx="68123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federal government had looked at three options </a:t>
            </a:r>
            <a:r>
              <a:rPr lang="en-US" dirty="0" smtClean="0"/>
              <a:t>moving forward</a:t>
            </a:r>
            <a:r>
              <a:rPr lang="en-US" dirty="0"/>
              <a:t>: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compensating </a:t>
            </a:r>
            <a:r>
              <a:rPr lang="en-US" dirty="0"/>
              <a:t>Kinder Morgan — or any other company — for financial losses caused by British Columbia's attempts to block the project;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buying and building the expansion itself, and then selling it once the work is complete, or;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buying the project from Kinder Morgan, then putting it on the market for investors willing to pick up the project and build it themselves.</a:t>
            </a:r>
          </a:p>
          <a:p>
            <a:endParaRPr lang="en-US" dirty="0" smtClean="0"/>
          </a:p>
          <a:p>
            <a:r>
              <a:rPr lang="en-US" b="1" dirty="0" smtClean="0"/>
              <a:t>Bitter Dispute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BC Premier </a:t>
            </a:r>
            <a:r>
              <a:rPr lang="en-US" dirty="0" err="1" smtClean="0"/>
              <a:t>Horgan</a:t>
            </a:r>
            <a:r>
              <a:rPr lang="en-US" dirty="0" smtClean="0"/>
              <a:t> steadfast in staying the course – legal opposition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Alta Premier </a:t>
            </a:r>
            <a:r>
              <a:rPr lang="en-US" dirty="0" err="1" smtClean="0"/>
              <a:t>Notley</a:t>
            </a:r>
            <a:r>
              <a:rPr lang="en-US" dirty="0" smtClean="0"/>
              <a:t> aggressive in supporting TM – ‘trade war’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Trudeau has said, ‘this pipeline will be built…’</a:t>
            </a:r>
          </a:p>
        </p:txBody>
      </p:sp>
    </p:spTree>
    <p:extLst>
      <p:ext uri="{BB962C8B-B14F-4D97-AF65-F5344CB8AC3E}">
        <p14:creationId xmlns:p14="http://schemas.microsoft.com/office/powerpoint/2010/main" val="251108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2880"/>
            <a:ext cx="68710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International Affairs: Canada-US Relations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Amid NAFTA renegotiations……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Trump administration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has cited a ‘threat to its national security’ for enacting sudden decision to place tariffs on steel and aluminum from Canada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Trump administration has also done so for EU and Mexico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25% duties upon steel, 10% upon aluminum entering USA</a:t>
            </a:r>
          </a:p>
          <a:p>
            <a:pPr marL="742950" lvl="1" indent="-285750" algn="r">
              <a:buFont typeface="Arial" panose="020B0604020202020204" pitchFamily="34" charset="0"/>
              <a:buChar char="•"/>
            </a:pPr>
            <a:r>
              <a:rPr lang="en-US" dirty="0" smtClean="0"/>
              <a:t>Effective June 1, 2018</a:t>
            </a:r>
          </a:p>
        </p:txBody>
      </p:sp>
      <p:pic>
        <p:nvPicPr>
          <p:cNvPr id="2052" name="Picture 4" descr="Image result for trump trudeau handsh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063" y="431982"/>
            <a:ext cx="5476512" cy="273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294304"/>
            <a:ext cx="1219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"The idea that we are somehow a national security threat to the United States is quite frankly insulting and unacceptable</a:t>
            </a:r>
            <a:r>
              <a:rPr lang="en-US" i="1" dirty="0" smtClean="0"/>
              <a:t>.“</a:t>
            </a:r>
          </a:p>
          <a:p>
            <a:pPr algn="r"/>
            <a:r>
              <a:rPr lang="en-US" dirty="0" smtClean="0">
                <a:hlinkClick r:id="rId3"/>
              </a:rPr>
              <a:t>Prime Minister Justin Trudeau, on Meet the Press (NBC)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is a harshness to Trudeau’s tone we haven’t seen before re: Trump and Trump administration – What’s up?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en-US" dirty="0" smtClean="0"/>
              <a:t>Trump been in office 16 months now…..Trudeau has been good about not ‘poking the bear’</a:t>
            </a:r>
          </a:p>
          <a:p>
            <a:pPr marL="3486150" lvl="7" indent="-285750" algn="r">
              <a:buFont typeface="Arial" panose="020B0604020202020204" pitchFamily="34" charset="0"/>
              <a:buChar char="•"/>
            </a:pPr>
            <a:r>
              <a:rPr lang="en-US" dirty="0" smtClean="0"/>
              <a:t>Is that all about to change?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Group of Seven (G7) Summit, Quebec City – June 6-8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Summit Diplomacy?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G7 finance ministers met this past weekend in Whistler, BC in lead up to summit – </a:t>
            </a:r>
            <a:r>
              <a:rPr lang="en-US" dirty="0" smtClean="0">
                <a:hlinkClick r:id="rId4"/>
              </a:rPr>
              <a:t>unanimous rebuke of US trade policy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Effective July 1</a:t>
            </a:r>
            <a:r>
              <a:rPr lang="en-US" baseline="30000" dirty="0" smtClean="0"/>
              <a:t>st</a:t>
            </a:r>
            <a:r>
              <a:rPr lang="en-US" dirty="0" smtClean="0"/>
              <a:t>, Canada responding with matching tariffs on a host of products entering Canada from US</a:t>
            </a:r>
          </a:p>
          <a:p>
            <a:pPr marL="1200150" lvl="2" indent="-285750" algn="r">
              <a:buFont typeface="Arial" panose="020B0604020202020204" pitchFamily="34" charset="0"/>
              <a:buChar char="•"/>
            </a:pPr>
            <a:r>
              <a:rPr lang="en-US" dirty="0" smtClean="0"/>
              <a:t>Trade War?</a:t>
            </a:r>
            <a:endParaRPr lang="en-US" dirty="0"/>
          </a:p>
          <a:p>
            <a:pPr lvl="1"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1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18873</TotalTime>
  <Words>431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Greater Victoria School District 61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Scott</dc:creator>
  <cp:lastModifiedBy>Campbell, Scott</cp:lastModifiedBy>
  <cp:revision>13</cp:revision>
  <dcterms:created xsi:type="dcterms:W3CDTF">2018-06-04T12:22:27Z</dcterms:created>
  <dcterms:modified xsi:type="dcterms:W3CDTF">2018-06-17T14:56:20Z</dcterms:modified>
</cp:coreProperties>
</file>