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72" r:id="rId4"/>
    <p:sldId id="256" r:id="rId5"/>
    <p:sldId id="257" r:id="rId6"/>
    <p:sldId id="258" r:id="rId7"/>
    <p:sldId id="271" r:id="rId8"/>
    <p:sldId id="259" r:id="rId9"/>
    <p:sldId id="260" r:id="rId10"/>
    <p:sldId id="262" r:id="rId11"/>
    <p:sldId id="263" r:id="rId12"/>
    <p:sldId id="264" r:id="rId13"/>
    <p:sldId id="261" r:id="rId14"/>
    <p:sldId id="273" r:id="rId15"/>
    <p:sldId id="265" r:id="rId16"/>
    <p:sldId id="266" r:id="rId17"/>
    <p:sldId id="267" r:id="rId18"/>
    <p:sldId id="268"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56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A003B02-40B8-4F41-B498-5F24FD657759}"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406070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A003B02-40B8-4F41-B498-5F24FD657759}"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17200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A003B02-40B8-4F41-B498-5F24FD657759}"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10032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A003B02-40B8-4F41-B498-5F24FD657759}"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228045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A003B02-40B8-4F41-B498-5F24FD657759}"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368677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A003B02-40B8-4F41-B498-5F24FD657759}"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399327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A003B02-40B8-4F41-B498-5F24FD657759}"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272422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A003B02-40B8-4F41-B498-5F24FD657759}"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171537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03B02-40B8-4F41-B498-5F24FD657759}"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215573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A003B02-40B8-4F41-B498-5F24FD657759}"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199733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A003B02-40B8-4F41-B498-5F24FD657759}"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6732B-E417-8547-98AE-B30D641BC168}" type="slidenum">
              <a:rPr lang="en-US" smtClean="0"/>
              <a:t>‹#›</a:t>
            </a:fld>
            <a:endParaRPr lang="en-US"/>
          </a:p>
        </p:txBody>
      </p:sp>
    </p:spTree>
    <p:extLst>
      <p:ext uri="{BB962C8B-B14F-4D97-AF65-F5344CB8AC3E}">
        <p14:creationId xmlns:p14="http://schemas.microsoft.com/office/powerpoint/2010/main" val="309853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03B02-40B8-4F41-B498-5F24FD657759}" type="datetimeFigureOut">
              <a:rPr lang="en-US" smtClean="0"/>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6732B-E417-8547-98AE-B30D641BC168}" type="slidenum">
              <a:rPr lang="en-US" smtClean="0"/>
              <a:t>‹#›</a:t>
            </a:fld>
            <a:endParaRPr lang="en-US"/>
          </a:p>
        </p:txBody>
      </p:sp>
    </p:spTree>
    <p:extLst>
      <p:ext uri="{BB962C8B-B14F-4D97-AF65-F5344CB8AC3E}">
        <p14:creationId xmlns:p14="http://schemas.microsoft.com/office/powerpoint/2010/main" val="181109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cmp-grc.gc.ca/about-ausujet/organi-eng.ht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2vtp75VeOA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jcypaqcKesU&amp;list=PLPfZYwgBvrXGjjfNKR50xhDDoSapucegM&amp;index=19&amp;t=0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9_1jolg6b-U" TargetMode="External"/><Relationship Id="rId1" Type="http://schemas.openxmlformats.org/officeDocument/2006/relationships/slideLayout" Target="../slideLayouts/slideLayout7.xml"/><Relationship Id="rId4" Type="http://schemas.openxmlformats.org/officeDocument/2006/relationships/hyperlink" Target="https://www.youtube.com/watch?v=LcFtS9wpoF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aws-lois.justice.gc.ca/eng/const/page-15.html" TargetMode="External"/><Relationship Id="rId2" Type="http://schemas.openxmlformats.org/officeDocument/2006/relationships/hyperlink" Target="https://www.laws-lois.justice.gc.ca/eng/acts/y-1.5/index.html" TargetMode="External"/><Relationship Id="rId1" Type="http://schemas.openxmlformats.org/officeDocument/2006/relationships/slideLayout" Target="../slideLayouts/slideLayout7.xml"/><Relationship Id="rId4" Type="http://schemas.openxmlformats.org/officeDocument/2006/relationships/hyperlink" Target="https://laws-lois.justice.gc.ca/eng/acts/c-46/page-82.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bc.ca/canada/british-columbia/story/2007/11/14/bc-taservideo.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37120"/>
            <a:ext cx="6858000" cy="3662541"/>
          </a:xfrm>
          <a:prstGeom prst="rect">
            <a:avLst/>
          </a:prstGeom>
        </p:spPr>
        <p:txBody>
          <a:bodyPr wrap="square">
            <a:spAutoFit/>
          </a:bodyPr>
          <a:lstStyle/>
          <a:p>
            <a:pPr>
              <a:defRPr/>
            </a:pPr>
            <a:r>
              <a:rPr lang="en-US" sz="3200" b="1" dirty="0">
                <a:latin typeface="Cambria" panose="02040503050406030204" pitchFamily="18" charset="0"/>
                <a:ea typeface="ＭＳ Ｐゴシック" charset="0"/>
                <a:cs typeface="ＭＳ Ｐゴシック" charset="0"/>
              </a:rPr>
              <a:t>The Police</a:t>
            </a:r>
          </a:p>
          <a:p>
            <a:pPr>
              <a:defRPr/>
            </a:pPr>
            <a:endParaRPr lang="en-US" sz="2400" b="1" dirty="0">
              <a:latin typeface="Cambria" panose="02040503050406030204" pitchFamily="18" charset="0"/>
              <a:ea typeface="ＭＳ Ｐゴシック" charset="0"/>
              <a:cs typeface="ＭＳ Ｐゴシック" charset="0"/>
            </a:endParaRPr>
          </a:p>
          <a:p>
            <a:pPr marL="285750" indent="-285750">
              <a:buFont typeface="Wingdings" charset="2"/>
              <a:buChar char="§"/>
              <a:defRPr/>
            </a:pPr>
            <a:r>
              <a:rPr lang="en-US" sz="2000" b="1" dirty="0">
                <a:latin typeface="Cambria" panose="02040503050406030204" pitchFamily="18" charset="0"/>
                <a:ea typeface="ＭＳ Ｐゴシック" charset="0"/>
                <a:cs typeface="ＭＳ Ｐゴシック" charset="0"/>
              </a:rPr>
              <a:t>What is the role of police in society?</a:t>
            </a:r>
          </a:p>
          <a:p>
            <a:pPr marL="285750" indent="-285750">
              <a:buFont typeface="Wingdings" charset="2"/>
              <a:buChar char="§"/>
              <a:defRPr/>
            </a:pPr>
            <a:r>
              <a:rPr lang="en-US" sz="2000" dirty="0">
                <a:latin typeface="Cambria" panose="02040503050406030204" pitchFamily="18" charset="0"/>
                <a:ea typeface="ＭＳ Ｐゴシック" charset="0"/>
                <a:cs typeface="ＭＳ Ｐゴシック" charset="0"/>
              </a:rPr>
              <a:t>What police </a:t>
            </a:r>
            <a:r>
              <a:rPr lang="en-US" sz="2000" dirty="0" smtClean="0">
                <a:latin typeface="Cambria" panose="02040503050406030204" pitchFamily="18" charset="0"/>
                <a:ea typeface="ＭＳ Ｐゴシック" charset="0"/>
                <a:cs typeface="ＭＳ Ｐゴシック" charset="0"/>
              </a:rPr>
              <a:t>organizations </a:t>
            </a:r>
            <a:r>
              <a:rPr lang="en-US" sz="2000" dirty="0">
                <a:latin typeface="Cambria" panose="02040503050406030204" pitchFamily="18" charset="0"/>
                <a:ea typeface="ＭＳ Ｐゴシック" charset="0"/>
                <a:cs typeface="ＭＳ Ｐゴシック" charset="0"/>
              </a:rPr>
              <a:t>exist in Canada?</a:t>
            </a:r>
          </a:p>
          <a:p>
            <a:pPr marL="285750" indent="-285750">
              <a:buFont typeface="Wingdings" charset="2"/>
              <a:buChar char="§"/>
              <a:defRPr/>
            </a:pPr>
            <a:r>
              <a:rPr lang="en-US" sz="2000" dirty="0">
                <a:latin typeface="Cambria" panose="02040503050406030204" pitchFamily="18" charset="0"/>
                <a:ea typeface="ＭＳ Ｐゴシック" charset="0"/>
                <a:cs typeface="ＭＳ Ｐゴシック" charset="0"/>
              </a:rPr>
              <a:t>What constitutes a legal arrest?</a:t>
            </a:r>
          </a:p>
          <a:p>
            <a:pPr marL="285750" indent="-285750">
              <a:buFont typeface="Wingdings" charset="2"/>
              <a:buChar char="§"/>
              <a:defRPr/>
            </a:pPr>
            <a:r>
              <a:rPr lang="en-US" sz="2000" dirty="0">
                <a:latin typeface="Cambria" panose="02040503050406030204" pitchFamily="18" charset="0"/>
                <a:ea typeface="ＭＳ Ｐゴシック" charset="0"/>
                <a:cs typeface="ＭＳ Ｐゴシック" charset="0"/>
              </a:rPr>
              <a:t>What are the rights of an accused during arrest?</a:t>
            </a:r>
          </a:p>
          <a:p>
            <a:pPr marL="285750" indent="-285750">
              <a:buFont typeface="Wingdings" charset="2"/>
              <a:buChar char="§"/>
              <a:defRPr/>
            </a:pPr>
            <a:r>
              <a:rPr lang="en-US" sz="2000" dirty="0">
                <a:latin typeface="Cambria" panose="02040503050406030204" pitchFamily="18" charset="0"/>
                <a:ea typeface="ＭＳ Ｐゴシック" charset="0"/>
                <a:cs typeface="ＭＳ Ｐゴシック" charset="0"/>
              </a:rPr>
              <a:t>What are the rights of the police during an arrest?</a:t>
            </a:r>
          </a:p>
          <a:p>
            <a:pPr marL="285750" indent="-285750">
              <a:buFont typeface="Wingdings" charset="2"/>
              <a:buChar char="§"/>
              <a:defRPr/>
            </a:pPr>
            <a:r>
              <a:rPr lang="en-US" sz="2000" b="1" dirty="0">
                <a:latin typeface="Cambria" panose="02040503050406030204" pitchFamily="18" charset="0"/>
                <a:ea typeface="ＭＳ Ｐゴシック" charset="0"/>
                <a:cs typeface="ＭＳ Ｐゴシック" charset="0"/>
              </a:rPr>
              <a:t>Where do we draw the line between protection and freedom</a:t>
            </a:r>
            <a:r>
              <a:rPr lang="en-US" sz="2000" b="1" dirty="0" smtClean="0">
                <a:latin typeface="Cambria" panose="02040503050406030204" pitchFamily="18" charset="0"/>
                <a:ea typeface="ＭＳ Ｐゴシック" charset="0"/>
                <a:cs typeface="ＭＳ Ｐゴシック" charset="0"/>
              </a:rPr>
              <a:t>?</a:t>
            </a:r>
          </a:p>
          <a:p>
            <a:pPr marL="285750" indent="-285750">
              <a:buFont typeface="Wingdings" charset="2"/>
              <a:buChar char="§"/>
              <a:defRPr/>
            </a:pPr>
            <a:endParaRPr lang="en-US" b="1" dirty="0">
              <a:latin typeface="Cambria" panose="02040503050406030204" pitchFamily="18" charset="0"/>
              <a:ea typeface="ＭＳ Ｐゴシック" charset="0"/>
              <a:cs typeface="ＭＳ Ｐゴシック" charset="0"/>
            </a:endParaRPr>
          </a:p>
          <a:p>
            <a:pPr>
              <a:defRPr/>
            </a:pPr>
            <a:endParaRPr lang="en-US" b="1" dirty="0">
              <a:latin typeface="Cambria" panose="02040503050406030204" pitchFamily="18" charset="0"/>
              <a:ea typeface="ＭＳ Ｐゴシック" charset="0"/>
              <a:cs typeface="ＭＳ Ｐゴシック" charset="0"/>
            </a:endParaRPr>
          </a:p>
        </p:txBody>
      </p:sp>
      <p:pic>
        <p:nvPicPr>
          <p:cNvPr id="5"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388" y="206666"/>
            <a:ext cx="2453937" cy="2874159"/>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5028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78642"/>
          </a:xfrm>
          <a:prstGeom prst="rect">
            <a:avLst/>
          </a:prstGeom>
          <a:noFill/>
        </p:spPr>
        <p:txBody>
          <a:bodyPr wrap="square" rtlCol="0">
            <a:spAutoFit/>
          </a:bodyPr>
          <a:lstStyle/>
          <a:p>
            <a:r>
              <a:rPr lang="en-US" sz="2400" b="1" dirty="0" smtClean="0">
                <a:latin typeface="Cambria" panose="02040503050406030204" pitchFamily="18" charset="0"/>
              </a:rPr>
              <a:t>Legal Rights and Search Laws</a:t>
            </a:r>
          </a:p>
          <a:p>
            <a:r>
              <a:rPr lang="en-US" dirty="0" smtClean="0">
                <a:latin typeface="Cambria" panose="02040503050406030204" pitchFamily="18" charset="0"/>
              </a:rPr>
              <a:t>Section 8 of the </a:t>
            </a:r>
            <a:r>
              <a:rPr lang="en-US" i="1" dirty="0" smtClean="0">
                <a:latin typeface="Cambria" panose="02040503050406030204" pitchFamily="18" charset="0"/>
              </a:rPr>
              <a:t>Charter </a:t>
            </a:r>
            <a:r>
              <a:rPr lang="en-US" dirty="0" smtClean="0">
                <a:latin typeface="Cambria" panose="02040503050406030204" pitchFamily="18" charset="0"/>
              </a:rPr>
              <a:t>states:</a:t>
            </a:r>
          </a:p>
          <a:p>
            <a:pPr marL="742950" lvl="1" indent="-285750">
              <a:buFont typeface="Arial" panose="020B0604020202020204" pitchFamily="34" charset="0"/>
              <a:buChar char="•"/>
            </a:pPr>
            <a:r>
              <a:rPr lang="en-US" dirty="0" smtClean="0">
                <a:latin typeface="Cambria" panose="02040503050406030204" pitchFamily="18" charset="0"/>
              </a:rPr>
              <a:t>Everyone has the right to be secure against unreasonable search and seizure</a:t>
            </a:r>
          </a:p>
          <a:p>
            <a:endParaRPr lang="en-US" dirty="0">
              <a:latin typeface="Cambria" panose="02040503050406030204" pitchFamily="18" charset="0"/>
            </a:endParaRPr>
          </a:p>
          <a:p>
            <a:pPr algn="r"/>
            <a:r>
              <a:rPr lang="en-US" dirty="0" smtClean="0">
                <a:latin typeface="Cambria" panose="02040503050406030204" pitchFamily="18" charset="0"/>
              </a:rPr>
              <a:t>What is ‘unreasonable and probable?’</a:t>
            </a:r>
          </a:p>
          <a:p>
            <a:pPr algn="r"/>
            <a:endParaRPr lang="en-US" dirty="0">
              <a:latin typeface="Cambria" panose="02040503050406030204" pitchFamily="18" charset="0"/>
            </a:endParaRPr>
          </a:p>
          <a:p>
            <a:r>
              <a:rPr lang="en-US" b="1" dirty="0" smtClean="0">
                <a:latin typeface="Cambria" panose="02040503050406030204" pitchFamily="18" charset="0"/>
              </a:rPr>
              <a:t>Searching a Person</a:t>
            </a:r>
          </a:p>
          <a:p>
            <a:r>
              <a:rPr lang="en-US" dirty="0" smtClean="0">
                <a:latin typeface="Cambria" panose="02040503050406030204" pitchFamily="18" charset="0"/>
              </a:rPr>
              <a:t>The police do </a:t>
            </a:r>
            <a:r>
              <a:rPr lang="en-US" b="1" i="1" dirty="0" smtClean="0">
                <a:latin typeface="Cambria" panose="02040503050406030204" pitchFamily="18" charset="0"/>
              </a:rPr>
              <a:t>not</a:t>
            </a:r>
            <a:r>
              <a:rPr lang="en-US" dirty="0" smtClean="0">
                <a:latin typeface="Cambria" panose="02040503050406030204" pitchFamily="18" charset="0"/>
              </a:rPr>
              <a:t> have to obtain a warrant to search a person they have just arrested.</a:t>
            </a:r>
          </a:p>
          <a:p>
            <a:endParaRPr lang="en-US" dirty="0">
              <a:latin typeface="Cambria" panose="02040503050406030204" pitchFamily="18" charset="0"/>
            </a:endParaRPr>
          </a:p>
          <a:p>
            <a:r>
              <a:rPr lang="en-US" dirty="0" smtClean="0">
                <a:latin typeface="Cambria" panose="02040503050406030204" pitchFamily="18" charset="0"/>
              </a:rPr>
              <a:t>The police have to satisfy three conditions for this exception to be legal:</a:t>
            </a:r>
          </a:p>
          <a:p>
            <a:endParaRPr lang="en-US" dirty="0">
              <a:latin typeface="Cambria" panose="02040503050406030204" pitchFamily="18" charset="0"/>
            </a:endParaRPr>
          </a:p>
          <a:p>
            <a:pPr marL="1314450" lvl="2" indent="-400050">
              <a:buFont typeface="+mj-lt"/>
              <a:buAutoNum type="romanLcPeriod"/>
            </a:pPr>
            <a:r>
              <a:rPr lang="en-US" dirty="0" smtClean="0">
                <a:latin typeface="Cambria" panose="02040503050406030204" pitchFamily="18" charset="0"/>
              </a:rPr>
              <a:t>the arrest must be lawful</a:t>
            </a:r>
          </a:p>
          <a:p>
            <a:pPr marL="1314450" lvl="2" indent="-400050">
              <a:buFont typeface="+mj-lt"/>
              <a:buAutoNum type="romanLcPeriod"/>
            </a:pPr>
            <a:r>
              <a:rPr lang="en-US" dirty="0" smtClean="0">
                <a:latin typeface="Cambria" panose="02040503050406030204" pitchFamily="18" charset="0"/>
              </a:rPr>
              <a:t>the search must be connected to the lawful arrest</a:t>
            </a:r>
          </a:p>
          <a:p>
            <a:pPr marL="1314450" lvl="2" indent="-400050">
              <a:buFont typeface="+mj-lt"/>
              <a:buAutoNum type="romanLcPeriod"/>
            </a:pPr>
            <a:r>
              <a:rPr lang="en-US" dirty="0" smtClean="0">
                <a:latin typeface="Cambria" panose="02040503050406030204" pitchFamily="18" charset="0"/>
              </a:rPr>
              <a:t>the manner in which the search is carried out must be reasonable</a:t>
            </a:r>
          </a:p>
          <a:p>
            <a:endParaRPr lang="en-US" dirty="0">
              <a:latin typeface="Cambria" panose="02040503050406030204" pitchFamily="18" charset="0"/>
            </a:endParaRPr>
          </a:p>
          <a:p>
            <a:r>
              <a:rPr lang="en-US" dirty="0" smtClean="0">
                <a:latin typeface="Cambria" panose="02040503050406030204" pitchFamily="18" charset="0"/>
              </a:rPr>
              <a:t>Other than that…..</a:t>
            </a:r>
          </a:p>
          <a:p>
            <a:pPr marL="285750" indent="-285750">
              <a:buFont typeface="Arial" panose="020B0604020202020204" pitchFamily="34" charset="0"/>
              <a:buChar char="•"/>
            </a:pPr>
            <a:r>
              <a:rPr lang="en-US" dirty="0" smtClean="0">
                <a:latin typeface="Cambria" panose="02040503050406030204" pitchFamily="18" charset="0"/>
              </a:rPr>
              <a:t>Police cannot demand that you tell them your name or even make you stand still</a:t>
            </a:r>
          </a:p>
          <a:p>
            <a:r>
              <a:rPr lang="en-US" b="1" dirty="0" smtClean="0">
                <a:latin typeface="Cambria" panose="02040503050406030204" pitchFamily="18" charset="0"/>
              </a:rPr>
              <a:t>EXCEPT……</a:t>
            </a:r>
          </a:p>
          <a:p>
            <a:pPr marL="285750" indent="-285750">
              <a:buFont typeface="Arial" panose="020B0604020202020204" pitchFamily="34" charset="0"/>
              <a:buChar char="•"/>
            </a:pPr>
            <a:r>
              <a:rPr lang="en-US" dirty="0" smtClean="0">
                <a:latin typeface="Cambria" panose="02040503050406030204" pitchFamily="18" charset="0"/>
              </a:rPr>
              <a:t>In driving a car – they can ask for your license, ownership, and insurance papers</a:t>
            </a:r>
          </a:p>
          <a:p>
            <a:pPr marL="1200150" lvl="2"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hey can also stop your car and check the mechanics, but they cannot ‘search’</a:t>
            </a:r>
          </a:p>
          <a:p>
            <a:pPr marL="1200150" lvl="2" indent="-285750">
              <a:buFont typeface="Arial" panose="020B0604020202020204" pitchFamily="34" charset="0"/>
              <a:buChar char="•"/>
            </a:pPr>
            <a:r>
              <a:rPr lang="en-US" dirty="0" smtClean="0">
                <a:latin typeface="Cambria" panose="02040503050406030204" pitchFamily="18" charset="0"/>
              </a:rPr>
              <a:t>If police see something in your car, they may ask about it, but it must be visible</a:t>
            </a:r>
          </a:p>
          <a:p>
            <a:pPr marL="1200150" lvl="2" indent="-285750">
              <a:buFont typeface="Arial" panose="020B0604020202020204" pitchFamily="34" charset="0"/>
              <a:buChar char="•"/>
            </a:pPr>
            <a:r>
              <a:rPr lang="en-US" dirty="0" smtClean="0">
                <a:latin typeface="Cambria" panose="02040503050406030204" pitchFamily="18" charset="0"/>
              </a:rPr>
              <a:t>Ex. Police are not allowed to look inside a bag that is visible in your car</a:t>
            </a:r>
          </a:p>
        </p:txBody>
      </p:sp>
    </p:spTree>
    <p:extLst>
      <p:ext uri="{BB962C8B-B14F-4D97-AF65-F5344CB8AC3E}">
        <p14:creationId xmlns:p14="http://schemas.microsoft.com/office/powerpoint/2010/main" val="554097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680"/>
            <a:ext cx="9144000" cy="6832641"/>
          </a:xfrm>
          <a:prstGeom prst="rect">
            <a:avLst/>
          </a:prstGeom>
          <a:noFill/>
        </p:spPr>
        <p:txBody>
          <a:bodyPr wrap="square" rtlCol="0">
            <a:spAutoFit/>
          </a:bodyPr>
          <a:lstStyle/>
          <a:p>
            <a:r>
              <a:rPr lang="en-US" sz="2400" b="1" dirty="0" smtClean="0">
                <a:latin typeface="Cambria"/>
                <a:cs typeface="Cambria"/>
              </a:rPr>
              <a:t>Searching a Place</a:t>
            </a:r>
          </a:p>
          <a:p>
            <a:r>
              <a:rPr lang="en-US" dirty="0" smtClean="0">
                <a:latin typeface="Cambria"/>
                <a:cs typeface="Cambria"/>
              </a:rPr>
              <a:t>In most cases, police </a:t>
            </a:r>
            <a:r>
              <a:rPr lang="en-US" b="1" dirty="0" smtClean="0">
                <a:latin typeface="Cambria"/>
                <a:cs typeface="Cambria"/>
              </a:rPr>
              <a:t>must obtain a search warrant </a:t>
            </a:r>
            <a:r>
              <a:rPr lang="en-US" dirty="0" smtClean="0">
                <a:latin typeface="Cambria"/>
                <a:cs typeface="Cambria"/>
              </a:rPr>
              <a:t>before searching places such as residences, an office, or a storage area. In </a:t>
            </a:r>
            <a:r>
              <a:rPr lang="en-US" b="1" i="1" dirty="0" smtClean="0">
                <a:latin typeface="Cambria"/>
                <a:cs typeface="Cambria"/>
              </a:rPr>
              <a:t>R. v. </a:t>
            </a:r>
            <a:r>
              <a:rPr lang="en-US" b="1" i="1" dirty="0" err="1" smtClean="0">
                <a:latin typeface="Cambria"/>
                <a:cs typeface="Cambria"/>
              </a:rPr>
              <a:t>Buhay</a:t>
            </a:r>
            <a:r>
              <a:rPr lang="en-US" b="1" i="1" dirty="0" smtClean="0">
                <a:latin typeface="Cambria"/>
                <a:cs typeface="Cambria"/>
              </a:rPr>
              <a:t>, 2003</a:t>
            </a:r>
            <a:r>
              <a:rPr lang="en-US" dirty="0" smtClean="0">
                <a:latin typeface="Cambria"/>
                <a:cs typeface="Cambria"/>
              </a:rPr>
              <a:t>, the Supreme Court of Canada said that the search of a bus locker without a warrant was a violation of s. 8 of the </a:t>
            </a:r>
            <a:r>
              <a:rPr lang="en-US" i="1" dirty="0" smtClean="0">
                <a:latin typeface="Cambria"/>
                <a:cs typeface="Cambria"/>
              </a:rPr>
              <a:t>Charter</a:t>
            </a:r>
            <a:r>
              <a:rPr lang="en-US" dirty="0" smtClean="0">
                <a:latin typeface="Cambria"/>
                <a:cs typeface="Cambria"/>
              </a:rPr>
              <a:t>.</a:t>
            </a:r>
          </a:p>
          <a:p>
            <a:endParaRPr lang="en-US" dirty="0" smtClean="0">
              <a:latin typeface="Cambria"/>
              <a:cs typeface="Cambria"/>
            </a:endParaRPr>
          </a:p>
          <a:p>
            <a:r>
              <a:rPr lang="en-US" dirty="0" smtClean="0">
                <a:latin typeface="Cambria"/>
                <a:cs typeface="Cambria"/>
              </a:rPr>
              <a:t>To obtain a search warrant: </a:t>
            </a:r>
          </a:p>
          <a:p>
            <a:pPr marL="742950" lvl="1" indent="-285750">
              <a:buFont typeface="Arial"/>
              <a:buChar char="•"/>
            </a:pPr>
            <a:r>
              <a:rPr lang="en-US" dirty="0" smtClean="0">
                <a:latin typeface="Cambria"/>
                <a:cs typeface="Cambria"/>
              </a:rPr>
              <a:t>Police officer must deliver a sworn information to a judge or justice of the peace</a:t>
            </a:r>
          </a:p>
          <a:p>
            <a:pPr marL="742950" lvl="1" indent="-285750">
              <a:buFont typeface="Arial"/>
              <a:buChar char="•"/>
            </a:pPr>
            <a:r>
              <a:rPr lang="en-US" dirty="0">
                <a:latin typeface="Cambria"/>
                <a:cs typeface="Cambria"/>
              </a:rPr>
              <a:t>t</a:t>
            </a:r>
            <a:r>
              <a:rPr lang="en-US" dirty="0" smtClean="0">
                <a:latin typeface="Cambria"/>
                <a:cs typeface="Cambria"/>
              </a:rPr>
              <a:t>he information will specify:</a:t>
            </a:r>
          </a:p>
          <a:p>
            <a:pPr marL="1657350" lvl="3" indent="-285750">
              <a:buFont typeface="Arial"/>
              <a:buChar char="•"/>
            </a:pPr>
            <a:r>
              <a:rPr lang="en-US" dirty="0" smtClean="0">
                <a:latin typeface="Cambria"/>
                <a:cs typeface="Cambria"/>
              </a:rPr>
              <a:t>the crime; </a:t>
            </a:r>
          </a:p>
          <a:p>
            <a:pPr marL="1657350" lvl="3" indent="-285750">
              <a:buFont typeface="Arial"/>
              <a:buChar char="•"/>
            </a:pPr>
            <a:r>
              <a:rPr lang="en-US" dirty="0">
                <a:latin typeface="Cambria"/>
                <a:cs typeface="Cambria"/>
              </a:rPr>
              <a:t>t</a:t>
            </a:r>
            <a:r>
              <a:rPr lang="en-US" dirty="0" smtClean="0">
                <a:latin typeface="Cambria"/>
                <a:cs typeface="Cambria"/>
              </a:rPr>
              <a:t>he items the police are looking for; and,</a:t>
            </a:r>
          </a:p>
          <a:p>
            <a:pPr marL="1657350" lvl="3" indent="-285750">
              <a:buFont typeface="Arial"/>
              <a:buChar char="•"/>
            </a:pPr>
            <a:r>
              <a:rPr lang="en-US" dirty="0">
                <a:latin typeface="Cambria"/>
                <a:cs typeface="Cambria"/>
              </a:rPr>
              <a:t>r</a:t>
            </a:r>
            <a:r>
              <a:rPr lang="en-US" dirty="0" smtClean="0">
                <a:latin typeface="Cambria"/>
                <a:cs typeface="Cambria"/>
              </a:rPr>
              <a:t>easonable grounds they have for believing items will be found there</a:t>
            </a:r>
          </a:p>
          <a:p>
            <a:pPr marL="285750" indent="-285750">
              <a:buFont typeface="Arial"/>
              <a:buChar char="•"/>
            </a:pPr>
            <a:endParaRPr lang="en-US" dirty="0">
              <a:latin typeface="Cambria"/>
              <a:cs typeface="Cambria"/>
            </a:endParaRPr>
          </a:p>
          <a:p>
            <a:pPr marL="285750" indent="-285750">
              <a:buFont typeface="Arial"/>
              <a:buChar char="•"/>
            </a:pPr>
            <a:r>
              <a:rPr lang="en-US" dirty="0" smtClean="0">
                <a:latin typeface="Cambria"/>
                <a:cs typeface="Cambria"/>
              </a:rPr>
              <a:t>search warrant will specify a date and time the police are permitted to conduct a search</a:t>
            </a:r>
          </a:p>
          <a:p>
            <a:pPr marL="285750" indent="-285750">
              <a:buFont typeface="Arial"/>
              <a:buChar char="•"/>
            </a:pPr>
            <a:r>
              <a:rPr lang="en-US" dirty="0" smtClean="0">
                <a:latin typeface="Cambria"/>
                <a:cs typeface="Cambria"/>
              </a:rPr>
              <a:t>Police may confiscate other items that are not listed in the search warrant, as long as these items are related to the crime and are in plain view</a:t>
            </a:r>
          </a:p>
          <a:p>
            <a:pPr marL="285750" indent="-285750">
              <a:buFont typeface="Arial"/>
              <a:buChar char="•"/>
            </a:pPr>
            <a:endParaRPr lang="en-US" dirty="0">
              <a:latin typeface="Cambria"/>
              <a:cs typeface="Cambria"/>
            </a:endParaRPr>
          </a:p>
          <a:p>
            <a:r>
              <a:rPr lang="en-US" b="1" dirty="0" err="1" smtClean="0">
                <a:latin typeface="Cambria"/>
                <a:cs typeface="Cambria"/>
              </a:rPr>
              <a:t>telewarrant</a:t>
            </a:r>
            <a:r>
              <a:rPr lang="en-US" b="1" dirty="0" smtClean="0">
                <a:latin typeface="Cambria"/>
                <a:cs typeface="Cambria"/>
              </a:rPr>
              <a:t>: </a:t>
            </a:r>
            <a:r>
              <a:rPr lang="en-US" dirty="0" smtClean="0">
                <a:latin typeface="Cambria"/>
                <a:cs typeface="Cambria"/>
              </a:rPr>
              <a:t>a search warrant obtained by phone</a:t>
            </a:r>
            <a:endParaRPr lang="en-US" b="1" dirty="0" smtClean="0">
              <a:latin typeface="Cambria"/>
              <a:cs typeface="Cambria"/>
            </a:endParaRPr>
          </a:p>
          <a:p>
            <a:endParaRPr lang="en-US" b="1" dirty="0">
              <a:latin typeface="Cambria"/>
              <a:cs typeface="Cambria"/>
            </a:endParaRPr>
          </a:p>
          <a:p>
            <a:r>
              <a:rPr lang="en-US" b="1" dirty="0" smtClean="0">
                <a:latin typeface="Cambria"/>
                <a:cs typeface="Cambria"/>
              </a:rPr>
              <a:t>EXCEPTIONS</a:t>
            </a:r>
          </a:p>
          <a:p>
            <a:pPr marL="285750" indent="-285750">
              <a:buFont typeface="Arial" panose="020B0604020202020204" pitchFamily="34" charset="0"/>
              <a:buChar char="•"/>
            </a:pPr>
            <a:r>
              <a:rPr lang="en-US" b="1" dirty="0" smtClean="0">
                <a:latin typeface="Cambria"/>
                <a:cs typeface="Cambria"/>
              </a:rPr>
              <a:t>S. 529 (3) of the </a:t>
            </a:r>
            <a:r>
              <a:rPr lang="en-US" b="1" i="1" dirty="0" smtClean="0">
                <a:latin typeface="Cambria"/>
                <a:cs typeface="Cambria"/>
              </a:rPr>
              <a:t>Criminal Code</a:t>
            </a:r>
          </a:p>
          <a:p>
            <a:r>
              <a:rPr lang="en-US" dirty="0" smtClean="0">
                <a:latin typeface="Cambria"/>
                <a:cs typeface="Cambria"/>
              </a:rPr>
              <a:t>Police may have </a:t>
            </a:r>
            <a:r>
              <a:rPr lang="en-US" i="1" dirty="0" smtClean="0">
                <a:latin typeface="Cambria"/>
                <a:cs typeface="Cambria"/>
              </a:rPr>
              <a:t>reasonable grounds</a:t>
            </a:r>
            <a:r>
              <a:rPr lang="en-US" dirty="0" smtClean="0">
                <a:latin typeface="Cambria"/>
                <a:cs typeface="Cambria"/>
              </a:rPr>
              <a:t> to enter the dwelling if it is necessary to prevent							</a:t>
            </a:r>
            <a:r>
              <a:rPr lang="en-US" dirty="0" err="1" smtClean="0">
                <a:latin typeface="Cambria"/>
                <a:cs typeface="Cambria"/>
              </a:rPr>
              <a:t>i</a:t>
            </a:r>
            <a:r>
              <a:rPr lang="en-US" dirty="0" smtClean="0">
                <a:latin typeface="Cambria"/>
                <a:cs typeface="Cambria"/>
              </a:rPr>
              <a:t>) imminent injury or death to any person; or</a:t>
            </a:r>
          </a:p>
          <a:p>
            <a:r>
              <a:rPr lang="en-US" i="1" dirty="0">
                <a:latin typeface="Cambria"/>
                <a:cs typeface="Cambria"/>
              </a:rPr>
              <a:t>	</a:t>
            </a:r>
            <a:r>
              <a:rPr lang="en-US" i="1" dirty="0" smtClean="0">
                <a:latin typeface="Cambria"/>
                <a:cs typeface="Cambria"/>
              </a:rPr>
              <a:t>				</a:t>
            </a:r>
            <a:r>
              <a:rPr lang="en-US" dirty="0" smtClean="0">
                <a:latin typeface="Cambria"/>
                <a:cs typeface="Cambria"/>
              </a:rPr>
              <a:t>ii) the destruction of evidence relating to an indictable offence</a:t>
            </a:r>
            <a:endParaRPr lang="en-US" i="1" dirty="0" smtClean="0">
              <a:latin typeface="Cambria"/>
              <a:cs typeface="Cambria"/>
            </a:endParaRPr>
          </a:p>
          <a:p>
            <a:pPr marL="285750" indent="-285750">
              <a:buFont typeface="Arial" panose="020B0604020202020204" pitchFamily="34" charset="0"/>
              <a:buChar char="•"/>
            </a:pPr>
            <a:r>
              <a:rPr lang="en-US" b="1" i="1" dirty="0" smtClean="0">
                <a:latin typeface="Cambria"/>
                <a:cs typeface="Cambria"/>
              </a:rPr>
              <a:t>Controlled Drugs and Substances Act</a:t>
            </a:r>
          </a:p>
        </p:txBody>
      </p:sp>
    </p:spTree>
    <p:extLst>
      <p:ext uri="{BB962C8B-B14F-4D97-AF65-F5344CB8AC3E}">
        <p14:creationId xmlns:p14="http://schemas.microsoft.com/office/powerpoint/2010/main" val="14539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r>
              <a:rPr lang="en-US" sz="2400" dirty="0" smtClean="0">
                <a:latin typeface="Cambria" panose="02040503050406030204" pitchFamily="18" charset="0"/>
              </a:rPr>
              <a:t>Rights on Being Detained</a:t>
            </a:r>
          </a:p>
          <a:p>
            <a:r>
              <a:rPr lang="en-US" dirty="0" smtClean="0">
                <a:latin typeface="Cambria" panose="02040503050406030204" pitchFamily="18" charset="0"/>
              </a:rPr>
              <a:t>Section 9 of the </a:t>
            </a:r>
            <a:r>
              <a:rPr lang="en-US" i="1" dirty="0" smtClean="0">
                <a:latin typeface="Cambria" panose="02040503050406030204" pitchFamily="18" charset="0"/>
              </a:rPr>
              <a:t>Charter </a:t>
            </a:r>
            <a:r>
              <a:rPr lang="en-US" dirty="0" smtClean="0">
                <a:latin typeface="Cambria" panose="02040503050406030204" pitchFamily="18" charset="0"/>
              </a:rPr>
              <a:t> states:</a:t>
            </a:r>
          </a:p>
          <a:p>
            <a:pPr marL="285750" indent="-285750">
              <a:buFont typeface="Arial" panose="020B0604020202020204" pitchFamily="34" charset="0"/>
              <a:buChar char="•"/>
            </a:pPr>
            <a:r>
              <a:rPr lang="en-US" dirty="0" smtClean="0">
                <a:latin typeface="Cambria" panose="02040503050406030204" pitchFamily="18" charset="0"/>
              </a:rPr>
              <a:t>Everyone has the right not to be arbitrarily detained or imprisoned</a:t>
            </a:r>
          </a:p>
          <a:p>
            <a:endParaRPr lang="en-US" dirty="0">
              <a:latin typeface="Cambria" panose="02040503050406030204" pitchFamily="18" charset="0"/>
            </a:endParaRPr>
          </a:p>
          <a:p>
            <a:r>
              <a:rPr lang="en-US" dirty="0" smtClean="0">
                <a:latin typeface="Cambria" panose="02040503050406030204" pitchFamily="18" charset="0"/>
              </a:rPr>
              <a:t>Before arresting an individual, police will often ask questions…..</a:t>
            </a:r>
          </a:p>
          <a:p>
            <a:pPr marL="742950" lvl="1" indent="-285750">
              <a:buFont typeface="Arial" panose="020B0604020202020204" pitchFamily="34" charset="0"/>
              <a:buChar char="•"/>
            </a:pPr>
            <a:r>
              <a:rPr lang="en-US" dirty="0" smtClean="0">
                <a:latin typeface="Cambria" panose="02040503050406030204" pitchFamily="18" charset="0"/>
              </a:rPr>
              <a:t>thus, when a police officer stops someone for questioning, that person is ‘detained’</a:t>
            </a:r>
          </a:p>
          <a:p>
            <a:pPr marL="742950" lvl="1" indent="-285750">
              <a:buFont typeface="Arial" panose="020B0604020202020204" pitchFamily="34" charset="0"/>
              <a:buChar char="•"/>
            </a:pPr>
            <a:r>
              <a:rPr lang="en-US" dirty="0" smtClean="0">
                <a:latin typeface="Cambria" panose="02040503050406030204" pitchFamily="18" charset="0"/>
              </a:rPr>
              <a:t>people who are detained, but not arrested, do not have to answer any questions</a:t>
            </a:r>
          </a:p>
          <a:p>
            <a:endParaRPr lang="en-US" dirty="0">
              <a:latin typeface="Cambria" panose="02040503050406030204" pitchFamily="18" charset="0"/>
            </a:endParaRPr>
          </a:p>
          <a:p>
            <a:r>
              <a:rPr lang="en-US" dirty="0" smtClean="0">
                <a:latin typeface="Cambria" panose="02040503050406030204" pitchFamily="18" charset="0"/>
              </a:rPr>
              <a:t>Note: It is advisable to co-operate with the police officer rather than be antagonizing</a:t>
            </a:r>
          </a:p>
          <a:p>
            <a:endParaRPr lang="en-US" dirty="0">
              <a:latin typeface="Cambria" panose="02040503050406030204" pitchFamily="18" charset="0"/>
            </a:endParaRPr>
          </a:p>
          <a:p>
            <a:r>
              <a:rPr lang="en-US" sz="2400" dirty="0" smtClean="0">
                <a:latin typeface="Cambria" panose="02040503050406030204" pitchFamily="18" charset="0"/>
              </a:rPr>
              <a:t>Rights on Being Arrested</a:t>
            </a:r>
          </a:p>
          <a:p>
            <a:r>
              <a:rPr lang="en-US" dirty="0" smtClean="0">
                <a:latin typeface="Cambria" panose="02040503050406030204" pitchFamily="18" charset="0"/>
              </a:rPr>
              <a:t>Police are good at encouraging to talk</a:t>
            </a:r>
          </a:p>
          <a:p>
            <a:pPr marL="742950" lvl="1" indent="-285750">
              <a:buFont typeface="Arial" panose="020B0604020202020204" pitchFamily="34" charset="0"/>
              <a:buChar char="•"/>
            </a:pPr>
            <a:r>
              <a:rPr lang="en-US" dirty="0" smtClean="0">
                <a:latin typeface="Cambria" panose="02040503050406030204" pitchFamily="18" charset="0"/>
              </a:rPr>
              <a:t>60 per cent of accused persons gave verbal statements before contacting a lawyer</a:t>
            </a:r>
          </a:p>
          <a:p>
            <a:endParaRPr lang="en-US" dirty="0">
              <a:latin typeface="Cambria" panose="02040503050406030204" pitchFamily="18" charset="0"/>
            </a:endParaRPr>
          </a:p>
          <a:p>
            <a:pPr algn="r"/>
            <a:r>
              <a:rPr lang="en-US" dirty="0" smtClean="0">
                <a:latin typeface="Cambria" panose="02040503050406030204" pitchFamily="18" charset="0"/>
              </a:rPr>
              <a:t>Why?</a:t>
            </a:r>
          </a:p>
          <a:p>
            <a:pPr algn="r"/>
            <a:endParaRPr lang="en-US" dirty="0">
              <a:latin typeface="Cambria" panose="02040503050406030204" pitchFamily="18" charset="0"/>
            </a:endParaRPr>
          </a:p>
          <a:p>
            <a:r>
              <a:rPr lang="en-US" dirty="0" smtClean="0">
                <a:latin typeface="Cambria" panose="02040503050406030204" pitchFamily="18" charset="0"/>
              </a:rPr>
              <a:t>Section 10 of the </a:t>
            </a:r>
            <a:r>
              <a:rPr lang="en-US" i="1" dirty="0" smtClean="0">
                <a:latin typeface="Cambria" panose="02040503050406030204" pitchFamily="18" charset="0"/>
              </a:rPr>
              <a:t>Charter</a:t>
            </a:r>
            <a:r>
              <a:rPr lang="en-US" dirty="0" smtClean="0">
                <a:latin typeface="Cambria" panose="02040503050406030204" pitchFamily="18" charset="0"/>
              </a:rPr>
              <a:t>: </a:t>
            </a:r>
          </a:p>
          <a:p>
            <a:r>
              <a:rPr lang="en-US" dirty="0" smtClean="0">
                <a:latin typeface="Cambria" panose="02040503050406030204" pitchFamily="18" charset="0"/>
              </a:rPr>
              <a:t>On arrest or detention, everyone has the right to the following:</a:t>
            </a:r>
          </a:p>
          <a:p>
            <a:pPr marL="742950" lvl="1"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o be informed of the reasons</a:t>
            </a:r>
          </a:p>
          <a:p>
            <a:pPr marL="742950" lvl="1"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o retain and instruct counsel (and to be informed of that right)</a:t>
            </a:r>
          </a:p>
          <a:p>
            <a:pPr marL="742950" lvl="1"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o have the validity of the detention determined by way of </a:t>
            </a:r>
            <a:r>
              <a:rPr lang="en-US" b="1" i="1" dirty="0" smtClean="0">
                <a:latin typeface="Cambria" panose="02040503050406030204" pitchFamily="18" charset="0"/>
              </a:rPr>
              <a:t>habeas corpus</a:t>
            </a:r>
            <a:r>
              <a:rPr lang="en-US" dirty="0" smtClean="0">
                <a:latin typeface="Cambria" panose="02040503050406030204" pitchFamily="18" charset="0"/>
              </a:rPr>
              <a:t> and to be released if the detention is unlawful (illegal)</a:t>
            </a:r>
            <a:endParaRPr lang="en-US" b="1" i="1" dirty="0">
              <a:latin typeface="Cambria" panose="02040503050406030204" pitchFamily="18" charset="0"/>
            </a:endParaRPr>
          </a:p>
        </p:txBody>
      </p:sp>
    </p:spTree>
    <p:extLst>
      <p:ext uri="{BB962C8B-B14F-4D97-AF65-F5344CB8AC3E}">
        <p14:creationId xmlns:p14="http://schemas.microsoft.com/office/powerpoint/2010/main" val="133183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447645"/>
          </a:xfrm>
          <a:prstGeom prst="rect">
            <a:avLst/>
          </a:prstGeom>
          <a:noFill/>
        </p:spPr>
        <p:txBody>
          <a:bodyPr wrap="square" rtlCol="0">
            <a:spAutoFit/>
          </a:bodyPr>
          <a:lstStyle/>
          <a:p>
            <a:r>
              <a:rPr lang="en-US" sz="2400" b="1" dirty="0" smtClean="0">
                <a:latin typeface="Cambria" panose="02040503050406030204" pitchFamily="18" charset="0"/>
              </a:rPr>
              <a:t>Citizen’s Arrest</a:t>
            </a:r>
            <a:endParaRPr lang="en-US" dirty="0" smtClean="0">
              <a:latin typeface="Cambria" panose="02040503050406030204" pitchFamily="18" charset="0"/>
            </a:endParaRPr>
          </a:p>
          <a:p>
            <a:r>
              <a:rPr lang="en-US" dirty="0" smtClean="0">
                <a:latin typeface="Cambria" panose="02040503050406030204" pitchFamily="18" charset="0"/>
              </a:rPr>
              <a:t>The most common form of citizens arrest involves incidents of shoplifting. </a:t>
            </a:r>
          </a:p>
          <a:p>
            <a:endParaRPr lang="en-US" dirty="0">
              <a:latin typeface="Cambria" panose="02040503050406030204" pitchFamily="18" charset="0"/>
            </a:endParaRPr>
          </a:p>
          <a:p>
            <a:r>
              <a:rPr lang="en-US" dirty="0" smtClean="0">
                <a:latin typeface="Cambria" panose="02040503050406030204" pitchFamily="18" charset="0"/>
              </a:rPr>
              <a:t>Immediately after a </a:t>
            </a:r>
            <a:r>
              <a:rPr lang="en-US" b="1" dirty="0" smtClean="0">
                <a:latin typeface="Cambria" panose="02040503050406030204" pitchFamily="18" charset="0"/>
              </a:rPr>
              <a:t>citizen’s arrest</a:t>
            </a:r>
            <a:r>
              <a:rPr lang="en-US" dirty="0" smtClean="0">
                <a:latin typeface="Cambria" panose="02040503050406030204" pitchFamily="18" charset="0"/>
              </a:rPr>
              <a:t> is made, the suspect must be turned over to police.</a:t>
            </a:r>
          </a:p>
          <a:p>
            <a:endParaRPr lang="en-US" dirty="0">
              <a:latin typeface="Cambria" panose="02040503050406030204" pitchFamily="18" charset="0"/>
            </a:endParaRPr>
          </a:p>
          <a:p>
            <a:r>
              <a:rPr lang="en-US" dirty="0" smtClean="0">
                <a:latin typeface="Cambria" panose="02040503050406030204" pitchFamily="18" charset="0"/>
              </a:rPr>
              <a:t>Section 494 of the </a:t>
            </a:r>
            <a:r>
              <a:rPr lang="en-US" i="1" dirty="0" smtClean="0">
                <a:latin typeface="Cambria" panose="02040503050406030204" pitchFamily="18" charset="0"/>
              </a:rPr>
              <a:t>Criminal Code</a:t>
            </a:r>
            <a:r>
              <a:rPr lang="en-US" dirty="0" smtClean="0">
                <a:latin typeface="Cambria" panose="02040503050406030204" pitchFamily="18" charset="0"/>
              </a:rPr>
              <a:t>:</a:t>
            </a:r>
          </a:p>
          <a:p>
            <a:endParaRPr lang="en-US" dirty="0">
              <a:latin typeface="Cambria" panose="02040503050406030204" pitchFamily="18" charset="0"/>
            </a:endParaRPr>
          </a:p>
          <a:p>
            <a:pPr marL="342900" indent="-342900">
              <a:buAutoNum type="arabicParenBoth"/>
            </a:pPr>
            <a:r>
              <a:rPr lang="en-US" dirty="0" smtClean="0">
                <a:latin typeface="Cambria" panose="02040503050406030204" pitchFamily="18" charset="0"/>
              </a:rPr>
              <a:t>Anyone may arrest without arrant</a:t>
            </a:r>
          </a:p>
          <a:p>
            <a:pPr marL="800100" lvl="1" indent="-342900">
              <a:buFont typeface="+mj-lt"/>
              <a:buAutoNum type="alphaLcParenR"/>
            </a:pPr>
            <a:r>
              <a:rPr lang="en-US" dirty="0" smtClean="0">
                <a:latin typeface="Cambria" panose="02040503050406030204" pitchFamily="18" charset="0"/>
              </a:rPr>
              <a:t>A person whom he finds committing an indictable offence; or</a:t>
            </a:r>
          </a:p>
          <a:p>
            <a:pPr marL="800100" lvl="1" indent="-342900">
              <a:buFont typeface="+mj-lt"/>
              <a:buAutoNum type="alphaLcParenR"/>
            </a:pPr>
            <a:r>
              <a:rPr lang="en-US" dirty="0" smtClean="0">
                <a:latin typeface="Cambria" panose="02040503050406030204" pitchFamily="18" charset="0"/>
              </a:rPr>
              <a:t>A person who, on unreasonable grounds, he believes</a:t>
            </a:r>
          </a:p>
          <a:p>
            <a:pPr marL="1314450" lvl="2" indent="-400050">
              <a:buFont typeface="+mj-lt"/>
              <a:buAutoNum type="romanLcPeriod"/>
            </a:pPr>
            <a:r>
              <a:rPr lang="en-US" dirty="0">
                <a:latin typeface="Cambria" panose="02040503050406030204" pitchFamily="18" charset="0"/>
              </a:rPr>
              <a:t>h</a:t>
            </a:r>
            <a:r>
              <a:rPr lang="en-US" dirty="0" smtClean="0">
                <a:latin typeface="Cambria" panose="02040503050406030204" pitchFamily="18" charset="0"/>
              </a:rPr>
              <a:t>as committed a criminal offence; and</a:t>
            </a:r>
          </a:p>
          <a:p>
            <a:pPr marL="1314450" lvl="2" indent="-400050">
              <a:buFont typeface="+mj-lt"/>
              <a:buAutoNum type="romanLcPeriod"/>
            </a:pPr>
            <a:r>
              <a:rPr lang="en-US" dirty="0" smtClean="0">
                <a:latin typeface="Cambria" panose="02040503050406030204" pitchFamily="18" charset="0"/>
              </a:rPr>
              <a:t>is escaping from and freshly pursued by persons who have lawful authority to arrest that person.</a:t>
            </a:r>
          </a:p>
          <a:p>
            <a:pPr marL="400050" indent="-400050">
              <a:buFont typeface="+mj-lt"/>
              <a:buAutoNum type="arabicParenBoth"/>
            </a:pPr>
            <a:endParaRPr lang="en-US" dirty="0">
              <a:latin typeface="Cambria" panose="02040503050406030204" pitchFamily="18" charset="0"/>
            </a:endParaRPr>
          </a:p>
          <a:p>
            <a:pPr marL="400050" indent="-400050">
              <a:buFont typeface="+mj-lt"/>
              <a:buAutoNum type="arabicParenBoth"/>
            </a:pPr>
            <a:r>
              <a:rPr lang="en-US" dirty="0" smtClean="0">
                <a:latin typeface="Cambria" panose="02040503050406030204" pitchFamily="18" charset="0"/>
              </a:rPr>
              <a:t>If an individual is committing a criminal offence on or in relation to property, that person may be arrested without a warrant by</a:t>
            </a:r>
          </a:p>
          <a:p>
            <a:pPr marL="857250" lvl="1" indent="-400050">
              <a:buFont typeface="+mj-lt"/>
              <a:buAutoNum type="alphaLcParenR"/>
            </a:pPr>
            <a:r>
              <a:rPr lang="en-US" dirty="0">
                <a:latin typeface="Cambria" panose="02040503050406030204" pitchFamily="18" charset="0"/>
              </a:rPr>
              <a:t>t</a:t>
            </a:r>
            <a:r>
              <a:rPr lang="en-US" dirty="0" smtClean="0">
                <a:latin typeface="Cambria" panose="02040503050406030204" pitchFamily="18" charset="0"/>
              </a:rPr>
              <a:t>he owner or a person in lawful possession of the property; or</a:t>
            </a:r>
          </a:p>
          <a:p>
            <a:pPr marL="857250" lvl="1" indent="-400050">
              <a:buFont typeface="+mj-lt"/>
              <a:buAutoNum type="alphaLcParenR"/>
            </a:pPr>
            <a:r>
              <a:rPr lang="en-US" dirty="0">
                <a:latin typeface="Cambria" panose="02040503050406030204" pitchFamily="18" charset="0"/>
              </a:rPr>
              <a:t>a</a:t>
            </a:r>
            <a:r>
              <a:rPr lang="en-US" dirty="0" smtClean="0">
                <a:latin typeface="Cambria" panose="02040503050406030204" pitchFamily="18" charset="0"/>
              </a:rPr>
              <a:t> person authorized by the owner or by a person in lawful possession of the property.</a:t>
            </a:r>
            <a:endParaRPr lang="en-US" dirty="0">
              <a:latin typeface="Cambria" panose="02040503050406030204" pitchFamily="18" charset="0"/>
            </a:endParaRPr>
          </a:p>
        </p:txBody>
      </p:sp>
    </p:spTree>
    <p:extLst>
      <p:ext uri="{BB962C8B-B14F-4D97-AF65-F5344CB8AC3E}">
        <p14:creationId xmlns:p14="http://schemas.microsoft.com/office/powerpoint/2010/main" val="87511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990"/>
            <a:ext cx="4754520" cy="2477601"/>
          </a:xfrm>
          <a:prstGeom prst="rect">
            <a:avLst/>
          </a:prstGeom>
          <a:noFill/>
        </p:spPr>
        <p:txBody>
          <a:bodyPr wrap="square" rtlCol="0">
            <a:spAutoFit/>
          </a:bodyPr>
          <a:lstStyle/>
          <a:p>
            <a:r>
              <a:rPr lang="en-US" b="1" dirty="0" smtClean="0"/>
              <a:t>Case Study – the Nova Scotia Mass Shooting</a:t>
            </a:r>
            <a:endParaRPr lang="en-US" b="1" dirty="0"/>
          </a:p>
          <a:p>
            <a:r>
              <a:rPr lang="en-US" dirty="0" smtClean="0">
                <a:hlinkClick r:id="rId2"/>
              </a:rPr>
              <a:t>‘13 Deadly Hours’</a:t>
            </a:r>
            <a:endParaRPr lang="en-US" dirty="0" smtClean="0"/>
          </a:p>
          <a:p>
            <a:r>
              <a:rPr lang="en-US" b="1" dirty="0" smtClean="0"/>
              <a:t>April 18-19, 2020 </a:t>
            </a:r>
          </a:p>
          <a:p>
            <a:r>
              <a:rPr lang="en-US" dirty="0" smtClean="0"/>
              <a:t>Gabriel </a:t>
            </a:r>
            <a:r>
              <a:rPr lang="en-US" dirty="0" err="1" smtClean="0"/>
              <a:t>Wortman</a:t>
            </a:r>
            <a:r>
              <a:rPr lang="en-US" dirty="0" smtClean="0"/>
              <a:t> commits multiple shootings and set </a:t>
            </a:r>
            <a:r>
              <a:rPr lang="en-US" dirty="0" err="1" smtClean="0"/>
              <a:t>firesat</a:t>
            </a:r>
            <a:r>
              <a:rPr lang="en-US" dirty="0" smtClean="0"/>
              <a:t> 16 locations across Nova Scotia, killing 22 people and injuring three others before he is shot and killed by RCMP in Enfield, NS.</a:t>
            </a:r>
          </a:p>
          <a:p>
            <a:endParaRPr lang="en-US" sz="1100" b="1" dirty="0"/>
          </a:p>
          <a:p>
            <a:r>
              <a:rPr lang="en-US" b="1" dirty="0" smtClean="0"/>
              <a:t>Deadliest mass shooting in Canada history….</a:t>
            </a:r>
          </a:p>
        </p:txBody>
      </p:sp>
      <p:pic>
        <p:nvPicPr>
          <p:cNvPr id="2050" name="Picture 2" descr="Victims of the Nova Scotia shooting: 'They were so appreciated and l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20" y="364548"/>
            <a:ext cx="4209597" cy="2367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600313"/>
            <a:ext cx="9144000" cy="4585871"/>
          </a:xfrm>
          <a:prstGeom prst="rect">
            <a:avLst/>
          </a:prstGeom>
          <a:noFill/>
        </p:spPr>
        <p:txBody>
          <a:bodyPr wrap="square" rtlCol="0">
            <a:spAutoFit/>
          </a:bodyPr>
          <a:lstStyle/>
          <a:p>
            <a:r>
              <a:rPr lang="en-US" dirty="0" err="1" smtClean="0"/>
              <a:t>Wortman</a:t>
            </a:r>
            <a:r>
              <a:rPr lang="en-US" dirty="0" smtClean="0"/>
              <a:t> impersonated a police officer</a:t>
            </a:r>
          </a:p>
          <a:p>
            <a:pPr marL="742950" lvl="1" indent="-285750">
              <a:buFont typeface="Arial" panose="020B0604020202020204" pitchFamily="34" charset="0"/>
              <a:buChar char="•"/>
            </a:pPr>
            <a:r>
              <a:rPr lang="en-US" dirty="0" smtClean="0"/>
              <a:t>replica car</a:t>
            </a:r>
          </a:p>
          <a:p>
            <a:pPr marL="742950" lvl="1" indent="-285750">
              <a:buFont typeface="Arial" panose="020B0604020202020204" pitchFamily="34" charset="0"/>
              <a:buChar char="•"/>
            </a:pPr>
            <a:r>
              <a:rPr lang="en-US" dirty="0" smtClean="0"/>
              <a:t>wearing a police officer’s uniform </a:t>
            </a:r>
          </a:p>
          <a:p>
            <a:endParaRPr lang="en-US" sz="1100" dirty="0"/>
          </a:p>
          <a:p>
            <a:r>
              <a:rPr lang="en-US" dirty="0" smtClean="0"/>
              <a:t>RCMP criticized for their handling of the crime and reports of </a:t>
            </a:r>
            <a:r>
              <a:rPr lang="en-US" dirty="0" err="1" smtClean="0"/>
              <a:t>Wortman’s</a:t>
            </a:r>
            <a:r>
              <a:rPr lang="en-US" dirty="0" smtClean="0"/>
              <a:t> </a:t>
            </a:r>
            <a:r>
              <a:rPr lang="en-US" dirty="0" err="1" smtClean="0"/>
              <a:t>behaviour</a:t>
            </a:r>
            <a:r>
              <a:rPr lang="en-US" dirty="0" smtClean="0"/>
              <a:t> prior….</a:t>
            </a:r>
          </a:p>
          <a:p>
            <a:pPr algn="r"/>
            <a:r>
              <a:rPr lang="en-US" dirty="0" err="1" smtClean="0"/>
              <a:t>Wortman</a:t>
            </a:r>
            <a:r>
              <a:rPr lang="en-US" dirty="0" smtClean="0"/>
              <a:t> had a history of ‘strange </a:t>
            </a:r>
            <a:r>
              <a:rPr lang="en-US" dirty="0" err="1" smtClean="0"/>
              <a:t>behaviours’</a:t>
            </a:r>
            <a:r>
              <a:rPr lang="en-US" dirty="0" smtClean="0"/>
              <a:t> that concerned residents</a:t>
            </a:r>
          </a:p>
          <a:p>
            <a:pPr algn="r"/>
            <a:r>
              <a:rPr lang="en-US" dirty="0" smtClean="0"/>
              <a:t>He had been reported to Police for previous acts of domestic violence</a:t>
            </a:r>
          </a:p>
          <a:p>
            <a:pPr algn="r"/>
            <a:r>
              <a:rPr lang="en-US" dirty="0" smtClean="0"/>
              <a:t>During the rampage, police did not use the </a:t>
            </a:r>
            <a:r>
              <a:rPr lang="en-US" b="1" dirty="0" smtClean="0"/>
              <a:t>Alert Ready </a:t>
            </a:r>
            <a:r>
              <a:rPr lang="en-US" dirty="0" smtClean="0"/>
              <a:t>to warn public…..</a:t>
            </a:r>
          </a:p>
          <a:p>
            <a:r>
              <a:rPr lang="en-US" dirty="0" smtClean="0"/>
              <a:t>an investigation into law enforcement’s response is underway – and a public inquiry as well….</a:t>
            </a:r>
          </a:p>
          <a:p>
            <a:endParaRPr lang="en-US" sz="1100" dirty="0"/>
          </a:p>
          <a:p>
            <a:pPr algn="r"/>
            <a:r>
              <a:rPr lang="en-US" b="1" dirty="0" smtClean="0"/>
              <a:t>Did the RCMP fulfill their obligations as detailed in the Common Law Duties?</a:t>
            </a:r>
          </a:p>
          <a:p>
            <a:pPr marL="742950" lvl="1" indent="-285750" algn="r">
              <a:buFont typeface="Arial" panose="020B0604020202020204" pitchFamily="34" charset="0"/>
              <a:buChar char="•"/>
            </a:pPr>
            <a:r>
              <a:rPr lang="en-US" dirty="0"/>
              <a:t>Preserve the </a:t>
            </a:r>
            <a:r>
              <a:rPr lang="en-US" dirty="0" smtClean="0"/>
              <a:t>Peace?</a:t>
            </a:r>
          </a:p>
          <a:p>
            <a:pPr marL="742950" lvl="1" indent="-285750" algn="r">
              <a:buFont typeface="Arial" panose="020B0604020202020204" pitchFamily="34" charset="0"/>
              <a:buChar char="•"/>
            </a:pPr>
            <a:r>
              <a:rPr lang="en-US" dirty="0" smtClean="0"/>
              <a:t>Protect </a:t>
            </a:r>
            <a:r>
              <a:rPr lang="en-US" dirty="0"/>
              <a:t>Life &amp; </a:t>
            </a:r>
            <a:r>
              <a:rPr lang="en-US" dirty="0" smtClean="0"/>
              <a:t>Property?</a:t>
            </a:r>
          </a:p>
          <a:p>
            <a:pPr marL="742950" lvl="1" indent="-285750" algn="r">
              <a:buFont typeface="Arial" panose="020B0604020202020204" pitchFamily="34" charset="0"/>
              <a:buChar char="•"/>
            </a:pPr>
            <a:r>
              <a:rPr lang="en-US" dirty="0" smtClean="0"/>
              <a:t>Prevent Crime?</a:t>
            </a:r>
          </a:p>
          <a:p>
            <a:pPr marL="742950" lvl="1" indent="-285750" algn="r">
              <a:buFont typeface="Arial" panose="020B0604020202020204" pitchFamily="34" charset="0"/>
              <a:buChar char="•"/>
            </a:pPr>
            <a:r>
              <a:rPr lang="en-US" dirty="0" smtClean="0"/>
              <a:t>Enforce </a:t>
            </a:r>
            <a:r>
              <a:rPr lang="en-US" dirty="0"/>
              <a:t>the </a:t>
            </a:r>
            <a:r>
              <a:rPr lang="en-US" dirty="0" smtClean="0"/>
              <a:t>Law?</a:t>
            </a:r>
          </a:p>
          <a:p>
            <a:pPr marL="742950" lvl="1" indent="-285750" algn="r">
              <a:buFont typeface="Arial" panose="020B0604020202020204" pitchFamily="34" charset="0"/>
              <a:buChar char="•"/>
            </a:pPr>
            <a:r>
              <a:rPr lang="en-US" dirty="0" smtClean="0"/>
              <a:t>Apprehend Offenders?</a:t>
            </a:r>
            <a:endParaRPr lang="en-US" dirty="0"/>
          </a:p>
          <a:p>
            <a:endParaRPr lang="en-US" dirty="0"/>
          </a:p>
        </p:txBody>
      </p:sp>
    </p:spTree>
    <p:extLst>
      <p:ext uri="{BB962C8B-B14F-4D97-AF65-F5344CB8AC3E}">
        <p14:creationId xmlns:p14="http://schemas.microsoft.com/office/powerpoint/2010/main" val="1260553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905"/>
            <a:ext cx="9144000" cy="6001644"/>
          </a:xfrm>
          <a:prstGeom prst="rect">
            <a:avLst/>
          </a:prstGeom>
          <a:noFill/>
        </p:spPr>
        <p:txBody>
          <a:bodyPr wrap="square" rtlCol="0">
            <a:spAutoFit/>
          </a:bodyPr>
          <a:lstStyle/>
          <a:p>
            <a:r>
              <a:rPr lang="en-US" sz="2400" b="1" dirty="0" smtClean="0">
                <a:latin typeface="Cambria"/>
                <a:cs typeface="Cambria"/>
              </a:rPr>
              <a:t>Starting a Police Investigation</a:t>
            </a:r>
          </a:p>
          <a:p>
            <a:r>
              <a:rPr lang="en-US" dirty="0" smtClean="0">
                <a:latin typeface="Cambria"/>
                <a:cs typeface="Cambria"/>
              </a:rPr>
              <a:t>What happens when the police first arrive at the scene of a crime?</a:t>
            </a:r>
          </a:p>
          <a:p>
            <a:pPr marL="514350" indent="-514350">
              <a:buFont typeface="+mj-lt"/>
              <a:buAutoNum type="romanLcPeriod"/>
            </a:pPr>
            <a:endParaRPr lang="en-US" dirty="0">
              <a:latin typeface="Cambria"/>
              <a:cs typeface="Cambria"/>
            </a:endParaRPr>
          </a:p>
          <a:p>
            <a:pPr marL="971550" lvl="1" indent="-514350">
              <a:buFont typeface="+mj-lt"/>
              <a:buAutoNum type="romanLcPeriod"/>
            </a:pPr>
            <a:r>
              <a:rPr lang="en-US" dirty="0" smtClean="0">
                <a:latin typeface="Cambria"/>
                <a:cs typeface="Cambria"/>
              </a:rPr>
              <a:t>Assist injured at the scene</a:t>
            </a:r>
          </a:p>
          <a:p>
            <a:pPr marL="971550" lvl="1" indent="-514350">
              <a:buFont typeface="+mj-lt"/>
              <a:buAutoNum type="romanLcPeriod"/>
            </a:pPr>
            <a:r>
              <a:rPr lang="en-US" dirty="0" smtClean="0">
                <a:latin typeface="Cambria"/>
                <a:cs typeface="Cambria"/>
              </a:rPr>
              <a:t>Call in reinforcements to eliminate any hazards that pose a risk</a:t>
            </a:r>
          </a:p>
          <a:p>
            <a:pPr marL="971550" lvl="1" indent="-514350">
              <a:buFont typeface="+mj-lt"/>
              <a:buAutoNum type="romanLcPeriod"/>
            </a:pPr>
            <a:r>
              <a:rPr lang="en-US" dirty="0" smtClean="0">
                <a:latin typeface="Cambria"/>
                <a:cs typeface="Cambria"/>
              </a:rPr>
              <a:t>Search crime scene – officers assume suspects are present and armed – secure it</a:t>
            </a:r>
          </a:p>
          <a:p>
            <a:pPr marL="971550" lvl="1" indent="-514350">
              <a:buFont typeface="+mj-lt"/>
              <a:buAutoNum type="romanLcPeriod"/>
            </a:pPr>
            <a:endParaRPr lang="en-US" dirty="0">
              <a:latin typeface="Cambria"/>
              <a:cs typeface="Cambria"/>
            </a:endParaRPr>
          </a:p>
          <a:p>
            <a:r>
              <a:rPr lang="en-US" b="1" dirty="0" smtClean="0">
                <a:latin typeface="Cambria"/>
                <a:cs typeface="Cambria"/>
              </a:rPr>
              <a:t>Protecting and Preserving the Crime Scene</a:t>
            </a:r>
          </a:p>
          <a:p>
            <a:r>
              <a:rPr lang="en-US" dirty="0" smtClean="0">
                <a:latin typeface="Cambria"/>
                <a:cs typeface="Cambria"/>
              </a:rPr>
              <a:t>Officers must establish two boundaries:</a:t>
            </a:r>
          </a:p>
          <a:p>
            <a:pPr marL="4057650" lvl="8" indent="-400050">
              <a:buFont typeface="+mj-lt"/>
              <a:buAutoNum type="romanLcPeriod"/>
            </a:pPr>
            <a:r>
              <a:rPr lang="en-US" dirty="0">
                <a:latin typeface="Cambria"/>
                <a:cs typeface="Cambria"/>
              </a:rPr>
              <a:t>t</a:t>
            </a:r>
            <a:r>
              <a:rPr lang="en-US" dirty="0" smtClean="0">
                <a:latin typeface="Cambria"/>
                <a:cs typeface="Cambria"/>
              </a:rPr>
              <a:t>he </a:t>
            </a:r>
            <a:r>
              <a:rPr lang="en-US" dirty="0" err="1" smtClean="0">
                <a:latin typeface="Cambria"/>
                <a:cs typeface="Cambria"/>
              </a:rPr>
              <a:t>centre</a:t>
            </a:r>
            <a:endParaRPr lang="en-US" dirty="0">
              <a:latin typeface="Cambria"/>
              <a:cs typeface="Cambria"/>
            </a:endParaRPr>
          </a:p>
          <a:p>
            <a:pPr marL="4057650" lvl="8" indent="-400050">
              <a:buFont typeface="+mj-lt"/>
              <a:buAutoNum type="romanLcPeriod"/>
            </a:pPr>
            <a:r>
              <a:rPr lang="en-US" dirty="0" smtClean="0">
                <a:latin typeface="Cambria"/>
                <a:cs typeface="Cambria"/>
              </a:rPr>
              <a:t>the perimeter </a:t>
            </a:r>
          </a:p>
          <a:p>
            <a:endParaRPr lang="en-US" dirty="0" smtClean="0">
              <a:latin typeface="Cambria"/>
              <a:cs typeface="Cambria"/>
            </a:endParaRPr>
          </a:p>
          <a:p>
            <a:r>
              <a:rPr lang="en-US" dirty="0" smtClean="0">
                <a:latin typeface="Cambria"/>
                <a:cs typeface="Cambria"/>
              </a:rPr>
              <a:t>Preserved for three reasons:</a:t>
            </a:r>
          </a:p>
          <a:p>
            <a:endParaRPr lang="en-US" dirty="0" smtClean="0">
              <a:latin typeface="Cambria"/>
              <a:cs typeface="Cambria"/>
            </a:endParaRPr>
          </a:p>
          <a:p>
            <a:pPr marL="857250" lvl="1" indent="-400050">
              <a:buFont typeface="+mj-lt"/>
              <a:buAutoNum type="romanLcPeriod"/>
            </a:pPr>
            <a:r>
              <a:rPr lang="en-US" dirty="0" smtClean="0">
                <a:latin typeface="Cambria"/>
                <a:cs typeface="Cambria"/>
              </a:rPr>
              <a:t>to allow for a thorough search of the scene</a:t>
            </a:r>
          </a:p>
          <a:p>
            <a:pPr marL="857250" lvl="1" indent="-400050">
              <a:buFont typeface="+mj-lt"/>
              <a:buAutoNum type="romanLcPeriod"/>
            </a:pPr>
            <a:r>
              <a:rPr lang="en-US" dirty="0" smtClean="0">
                <a:latin typeface="Cambria"/>
                <a:cs typeface="Cambria"/>
              </a:rPr>
              <a:t>to seize and collect physical evidence</a:t>
            </a:r>
          </a:p>
          <a:p>
            <a:pPr marL="857250" lvl="1" indent="-400050">
              <a:buFont typeface="+mj-lt"/>
              <a:buAutoNum type="romanLcPeriod"/>
            </a:pPr>
            <a:r>
              <a:rPr lang="en-US" dirty="0" smtClean="0">
                <a:latin typeface="Cambria"/>
                <a:cs typeface="Cambria"/>
              </a:rPr>
              <a:t>to ensure that the scene is not managed properly</a:t>
            </a:r>
            <a:endParaRPr lang="en-US" dirty="0">
              <a:latin typeface="Cambria"/>
              <a:cs typeface="Cambria"/>
            </a:endParaRPr>
          </a:p>
          <a:p>
            <a:pPr algn="r"/>
            <a:r>
              <a:rPr lang="en-US" b="1" dirty="0" smtClean="0">
                <a:latin typeface="Cambria"/>
                <a:cs typeface="Cambria"/>
              </a:rPr>
              <a:t>Contamination: </a:t>
            </a:r>
            <a:r>
              <a:rPr lang="en-US" dirty="0" smtClean="0">
                <a:latin typeface="Cambria"/>
                <a:cs typeface="Cambria"/>
              </a:rPr>
              <a:t>the loss, destruction, or alteration of physical evidence</a:t>
            </a:r>
          </a:p>
          <a:p>
            <a:endParaRPr lang="en-US" b="1" dirty="0" smtClean="0">
              <a:latin typeface="Cambria"/>
              <a:cs typeface="Cambria"/>
            </a:endParaRPr>
          </a:p>
          <a:p>
            <a:r>
              <a:rPr lang="en-US" b="1" dirty="0" smtClean="0">
                <a:latin typeface="Cambria"/>
                <a:cs typeface="Cambria"/>
              </a:rPr>
              <a:t>Police log:</a:t>
            </a:r>
            <a:r>
              <a:rPr lang="en-US" dirty="0" smtClean="0">
                <a:latin typeface="Cambria"/>
                <a:cs typeface="Cambria"/>
              </a:rPr>
              <a:t> a daily written record of what an officer has witnessed</a:t>
            </a:r>
            <a:endParaRPr lang="en-US" b="1" dirty="0">
              <a:latin typeface="Cambria"/>
              <a:cs typeface="Cambria"/>
            </a:endParaRPr>
          </a:p>
          <a:p>
            <a:endParaRPr lang="en-US" b="1" dirty="0" smtClean="0">
              <a:latin typeface="Cambria"/>
              <a:cs typeface="Cambria"/>
            </a:endParaRPr>
          </a:p>
        </p:txBody>
      </p:sp>
    </p:spTree>
    <p:extLst>
      <p:ext uri="{BB962C8B-B14F-4D97-AF65-F5344CB8AC3E}">
        <p14:creationId xmlns:p14="http://schemas.microsoft.com/office/powerpoint/2010/main" val="385726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7135" y="0"/>
            <a:ext cx="4434185" cy="5401215"/>
          </a:xfrm>
          <a:prstGeom prst="rect">
            <a:avLst/>
          </a:prstGeom>
        </p:spPr>
      </p:pic>
      <p:sp>
        <p:nvSpPr>
          <p:cNvPr id="3" name="TextBox 2"/>
          <p:cNvSpPr txBox="1"/>
          <p:nvPr/>
        </p:nvSpPr>
        <p:spPr>
          <a:xfrm>
            <a:off x="0" y="0"/>
            <a:ext cx="9144000" cy="6832640"/>
          </a:xfrm>
          <a:prstGeom prst="rect">
            <a:avLst/>
          </a:prstGeom>
          <a:noFill/>
        </p:spPr>
        <p:txBody>
          <a:bodyPr wrap="square" rtlCol="0">
            <a:spAutoFit/>
          </a:bodyPr>
          <a:lstStyle/>
          <a:p>
            <a:r>
              <a:rPr lang="en-US" sz="2400" dirty="0" smtClean="0">
                <a:latin typeface="Cambria"/>
                <a:cs typeface="Cambria"/>
              </a:rPr>
              <a:t>Officer’s Roles at a Crime Scene</a:t>
            </a:r>
            <a:endParaRPr lang="en-US" dirty="0" smtClean="0">
              <a:latin typeface="Cambria"/>
              <a:cs typeface="Cambria"/>
            </a:endParaRPr>
          </a:p>
          <a:p>
            <a:r>
              <a:rPr lang="en-US" dirty="0" smtClean="0">
                <a:latin typeface="Cambria"/>
                <a:cs typeface="Cambria"/>
              </a:rPr>
              <a:t>Four types of Police officers – </a:t>
            </a:r>
          </a:p>
          <a:p>
            <a:endParaRPr lang="en-US" dirty="0">
              <a:latin typeface="Cambria"/>
              <a:cs typeface="Cambria"/>
            </a:endParaRPr>
          </a:p>
          <a:p>
            <a:pPr marL="400050" indent="-400050">
              <a:buFont typeface="+mj-lt"/>
              <a:buAutoNum type="romanLcPeriod"/>
            </a:pPr>
            <a:r>
              <a:rPr lang="en-US" b="1" dirty="0">
                <a:latin typeface="Cambria"/>
                <a:cs typeface="Cambria"/>
              </a:rPr>
              <a:t>p</a:t>
            </a:r>
            <a:r>
              <a:rPr lang="en-US" b="1" dirty="0" smtClean="0">
                <a:latin typeface="Cambria"/>
                <a:cs typeface="Cambria"/>
              </a:rPr>
              <a:t>atrol officer</a:t>
            </a:r>
          </a:p>
          <a:p>
            <a:pPr marL="857250" lvl="1" indent="-400050">
              <a:buFont typeface="Arial"/>
              <a:buChar char="•"/>
            </a:pPr>
            <a:r>
              <a:rPr lang="en-US" dirty="0">
                <a:latin typeface="Cambria"/>
                <a:cs typeface="Cambria"/>
              </a:rPr>
              <a:t>s</a:t>
            </a:r>
            <a:r>
              <a:rPr lang="en-US" dirty="0" smtClean="0">
                <a:latin typeface="Cambria"/>
                <a:cs typeface="Cambria"/>
              </a:rPr>
              <a:t>ecures crime scene</a:t>
            </a:r>
          </a:p>
          <a:p>
            <a:pPr marL="857250" lvl="1" indent="-400050">
              <a:buFont typeface="Arial"/>
              <a:buChar char="•"/>
            </a:pPr>
            <a:r>
              <a:rPr lang="en-US" dirty="0" smtClean="0">
                <a:latin typeface="Cambria"/>
                <a:cs typeface="Cambria"/>
              </a:rPr>
              <a:t>ensures no evidence is lost or tampered</a:t>
            </a:r>
          </a:p>
          <a:p>
            <a:pPr marL="857250" lvl="1" indent="-400050">
              <a:buFont typeface="Arial"/>
              <a:buChar char="•"/>
            </a:pPr>
            <a:r>
              <a:rPr lang="en-US" dirty="0">
                <a:latin typeface="Cambria"/>
                <a:cs typeface="Cambria"/>
              </a:rPr>
              <a:t>a</a:t>
            </a:r>
            <a:r>
              <a:rPr lang="en-US" dirty="0" smtClean="0">
                <a:latin typeface="Cambria"/>
                <a:cs typeface="Cambria"/>
              </a:rPr>
              <a:t>rrests suspects if crime in progress</a:t>
            </a:r>
          </a:p>
          <a:p>
            <a:pPr marL="857250" lvl="1" indent="-400050">
              <a:buFont typeface="Arial"/>
              <a:buChar char="•"/>
            </a:pPr>
            <a:r>
              <a:rPr lang="en-US" dirty="0">
                <a:latin typeface="Cambria"/>
                <a:cs typeface="Cambria"/>
              </a:rPr>
              <a:t>w</a:t>
            </a:r>
            <a:r>
              <a:rPr lang="en-US" dirty="0" smtClean="0">
                <a:latin typeface="Cambria"/>
                <a:cs typeface="Cambria"/>
              </a:rPr>
              <a:t>itnesses?</a:t>
            </a:r>
          </a:p>
          <a:p>
            <a:pPr marL="1314450" lvl="2" indent="-400050">
              <a:buFont typeface="Arial"/>
              <a:buChar char="•"/>
            </a:pPr>
            <a:r>
              <a:rPr lang="en-US" dirty="0" smtClean="0">
                <a:latin typeface="Cambria"/>
                <a:cs typeface="Cambria"/>
              </a:rPr>
              <a:t>detain person who reported crime</a:t>
            </a:r>
          </a:p>
          <a:p>
            <a:pPr marL="4057650" lvl="8" indent="-400050">
              <a:buFont typeface="Arial"/>
              <a:buChar char="•"/>
            </a:pPr>
            <a:r>
              <a:rPr lang="en-US" dirty="0" smtClean="0">
                <a:latin typeface="Cambria"/>
                <a:cs typeface="Cambria"/>
              </a:rPr>
              <a:t>Why?</a:t>
            </a:r>
          </a:p>
          <a:p>
            <a:pPr lvl="1"/>
            <a:endParaRPr lang="en-US" dirty="0">
              <a:latin typeface="Cambria"/>
              <a:cs typeface="Cambria"/>
            </a:endParaRPr>
          </a:p>
          <a:p>
            <a:pPr marL="400050" indent="-400050">
              <a:buFont typeface="+mj-lt"/>
              <a:buAutoNum type="romanLcPeriod"/>
            </a:pPr>
            <a:r>
              <a:rPr lang="en-US" b="1" dirty="0" smtClean="0">
                <a:latin typeface="Cambria"/>
                <a:cs typeface="Cambria"/>
              </a:rPr>
              <a:t>Forensics officer</a:t>
            </a:r>
          </a:p>
          <a:p>
            <a:pPr marL="857250" lvl="1" indent="-400050">
              <a:buFont typeface="Arial"/>
              <a:buChar char="•"/>
            </a:pPr>
            <a:r>
              <a:rPr lang="en-US" dirty="0">
                <a:latin typeface="Cambria"/>
                <a:cs typeface="Cambria"/>
              </a:rPr>
              <a:t>searches crime scene</a:t>
            </a:r>
          </a:p>
          <a:p>
            <a:pPr marL="857250" lvl="1" indent="-400050">
              <a:buFont typeface="Arial"/>
              <a:buChar char="•"/>
            </a:pPr>
            <a:r>
              <a:rPr lang="en-US" dirty="0">
                <a:latin typeface="Cambria"/>
                <a:cs typeface="Cambria"/>
              </a:rPr>
              <a:t>gathers, analyzes physical evidence</a:t>
            </a:r>
          </a:p>
          <a:p>
            <a:pPr marL="857250" lvl="1" indent="-400050">
              <a:buFont typeface="Arial"/>
              <a:buChar char="•"/>
            </a:pPr>
            <a:r>
              <a:rPr lang="en-US" dirty="0" smtClean="0">
                <a:latin typeface="Cambria"/>
                <a:cs typeface="Cambria"/>
              </a:rPr>
              <a:t>collects evidence</a:t>
            </a:r>
          </a:p>
          <a:p>
            <a:pPr marL="857250" lvl="1" indent="-400050">
              <a:buFont typeface="Arial"/>
              <a:buChar char="•"/>
            </a:pPr>
            <a:r>
              <a:rPr lang="en-US" dirty="0">
                <a:latin typeface="Cambria"/>
                <a:cs typeface="Cambria"/>
              </a:rPr>
              <a:t>p</a:t>
            </a:r>
            <a:r>
              <a:rPr lang="en-US" dirty="0" smtClean="0">
                <a:latin typeface="Cambria"/>
                <a:cs typeface="Cambria"/>
              </a:rPr>
              <a:t>hotographers</a:t>
            </a:r>
          </a:p>
          <a:p>
            <a:pPr marL="857250" lvl="1" indent="-400050">
              <a:buFont typeface="Arial"/>
              <a:buChar char="•"/>
            </a:pPr>
            <a:r>
              <a:rPr lang="en-US" dirty="0">
                <a:latin typeface="Cambria"/>
                <a:cs typeface="Cambria"/>
              </a:rPr>
              <a:t>f</a:t>
            </a:r>
            <a:r>
              <a:rPr lang="en-US" dirty="0" smtClean="0">
                <a:latin typeface="Cambria"/>
                <a:cs typeface="Cambria"/>
              </a:rPr>
              <a:t>ingerprints, foot and tire impressions</a:t>
            </a:r>
          </a:p>
          <a:p>
            <a:pPr marL="857250" lvl="1" indent="-400050">
              <a:buFont typeface="Arial"/>
              <a:buChar char="•"/>
            </a:pPr>
            <a:r>
              <a:rPr lang="en-US" dirty="0">
                <a:latin typeface="Cambria"/>
                <a:cs typeface="Cambria"/>
              </a:rPr>
              <a:t>b</a:t>
            </a:r>
            <a:r>
              <a:rPr lang="en-US" dirty="0" smtClean="0">
                <a:latin typeface="Cambria"/>
                <a:cs typeface="Cambria"/>
              </a:rPr>
              <a:t>lood, hair evidence</a:t>
            </a:r>
          </a:p>
          <a:p>
            <a:pPr lvl="1"/>
            <a:endParaRPr lang="en-US" dirty="0">
              <a:latin typeface="Cambria"/>
              <a:cs typeface="Cambria"/>
            </a:endParaRPr>
          </a:p>
          <a:p>
            <a:pPr marL="400050" indent="-400050">
              <a:buFont typeface="+mj-lt"/>
              <a:buAutoNum type="romanLcPeriod"/>
            </a:pPr>
            <a:r>
              <a:rPr lang="en-US" b="1" dirty="0" smtClean="0">
                <a:latin typeface="Cambria"/>
                <a:cs typeface="Cambria"/>
              </a:rPr>
              <a:t>criminal investigator (Detective)</a:t>
            </a:r>
          </a:p>
          <a:p>
            <a:pPr marL="857250" lvl="1" indent="-400050">
              <a:buFont typeface="Arial"/>
              <a:buChar char="•"/>
            </a:pPr>
            <a:r>
              <a:rPr lang="en-US" dirty="0">
                <a:latin typeface="Cambria"/>
                <a:cs typeface="Cambria"/>
              </a:rPr>
              <a:t>e</a:t>
            </a:r>
            <a:r>
              <a:rPr lang="en-US" dirty="0" smtClean="0">
                <a:latin typeface="Cambria"/>
                <a:cs typeface="Cambria"/>
              </a:rPr>
              <a:t>xpert in particular crimes</a:t>
            </a:r>
          </a:p>
          <a:p>
            <a:pPr marL="857250" lvl="1" indent="-400050">
              <a:buFont typeface="Arial"/>
              <a:buChar char="•"/>
            </a:pPr>
            <a:r>
              <a:rPr lang="en-US" dirty="0">
                <a:latin typeface="Cambria"/>
                <a:cs typeface="Cambria"/>
              </a:rPr>
              <a:t>s</a:t>
            </a:r>
            <a:r>
              <a:rPr lang="en-US" dirty="0" smtClean="0">
                <a:latin typeface="Cambria"/>
                <a:cs typeface="Cambria"/>
              </a:rPr>
              <a:t>upervises, investigates, interviews victims and witnesses, interrogates suspects</a:t>
            </a:r>
          </a:p>
          <a:p>
            <a:pPr marL="857250" lvl="1" indent="-400050">
              <a:buFont typeface="Arial"/>
              <a:buChar char="•"/>
            </a:pPr>
            <a:r>
              <a:rPr lang="en-US" dirty="0">
                <a:latin typeface="Cambria"/>
                <a:cs typeface="Cambria"/>
              </a:rPr>
              <a:t>d</a:t>
            </a:r>
            <a:r>
              <a:rPr lang="en-US" dirty="0" smtClean="0">
                <a:latin typeface="Cambria"/>
                <a:cs typeface="Cambria"/>
              </a:rPr>
              <a:t>raws conclusions</a:t>
            </a:r>
          </a:p>
          <a:p>
            <a:pPr marL="857250" lvl="1" indent="-400050">
              <a:buFont typeface="Arial"/>
              <a:buChar char="•"/>
            </a:pPr>
            <a:r>
              <a:rPr lang="en-US" dirty="0" smtClean="0">
                <a:latin typeface="Cambria"/>
                <a:cs typeface="Cambria"/>
              </a:rPr>
              <a:t>arrests suspects</a:t>
            </a:r>
          </a:p>
        </p:txBody>
      </p:sp>
    </p:spTree>
    <p:extLst>
      <p:ext uri="{BB962C8B-B14F-4D97-AF65-F5344CB8AC3E}">
        <p14:creationId xmlns:p14="http://schemas.microsoft.com/office/powerpoint/2010/main" val="106261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lang="en-US" sz="2400" dirty="0" smtClean="0">
                <a:latin typeface="Cambria"/>
                <a:cs typeface="Cambria"/>
              </a:rPr>
              <a:t>Identifying and Collecting Evidence</a:t>
            </a:r>
          </a:p>
          <a:p>
            <a:r>
              <a:rPr lang="en-US" dirty="0">
                <a:latin typeface="Cambria"/>
                <a:cs typeface="Cambria"/>
                <a:hlinkClick r:id="rId2"/>
              </a:rPr>
              <a:t>C</a:t>
            </a:r>
            <a:r>
              <a:rPr lang="en-US" dirty="0" smtClean="0">
                <a:latin typeface="Cambria"/>
                <a:cs typeface="Cambria"/>
                <a:hlinkClick r:id="rId2"/>
              </a:rPr>
              <a:t>ollection, preservation, and analysis of physical evidence is a crucial aspect of police work.</a:t>
            </a:r>
            <a:endParaRPr lang="en-US" dirty="0" smtClean="0">
              <a:latin typeface="Cambria"/>
              <a:cs typeface="Cambria"/>
            </a:endParaRPr>
          </a:p>
          <a:p>
            <a:endParaRPr lang="en-US" dirty="0" smtClean="0">
              <a:latin typeface="Cambria"/>
              <a:cs typeface="Cambria"/>
            </a:endParaRPr>
          </a:p>
          <a:p>
            <a:r>
              <a:rPr lang="en-US" b="1" dirty="0">
                <a:latin typeface="Cambria"/>
                <a:cs typeface="Cambria"/>
              </a:rPr>
              <a:t>p</a:t>
            </a:r>
            <a:r>
              <a:rPr lang="en-US" b="1" dirty="0" smtClean="0">
                <a:latin typeface="Cambria"/>
                <a:cs typeface="Cambria"/>
              </a:rPr>
              <a:t>hysical evidence: </a:t>
            </a:r>
            <a:r>
              <a:rPr lang="en-US" dirty="0" smtClean="0">
                <a:latin typeface="Cambria"/>
                <a:cs typeface="Cambria"/>
              </a:rPr>
              <a:t>any object, impression, or body element that can be used to prove or disprove facts relating to an offence</a:t>
            </a:r>
          </a:p>
          <a:p>
            <a:endParaRPr lang="en-US" b="1" dirty="0">
              <a:latin typeface="Cambria"/>
              <a:cs typeface="Cambria"/>
            </a:endParaRPr>
          </a:p>
          <a:p>
            <a:r>
              <a:rPr lang="en-US" b="1" dirty="0" smtClean="0">
                <a:latin typeface="Cambria"/>
                <a:cs typeface="Cambria"/>
              </a:rPr>
              <a:t>forensic science:</a:t>
            </a:r>
            <a:r>
              <a:rPr lang="en-US" dirty="0" smtClean="0">
                <a:latin typeface="Cambria"/>
                <a:cs typeface="Cambria"/>
              </a:rPr>
              <a:t> the use of biochemical and other scientific techniques to analyze evidence in a criminal investigation</a:t>
            </a:r>
          </a:p>
          <a:p>
            <a:endParaRPr lang="en-US" b="1" dirty="0">
              <a:latin typeface="Cambria"/>
              <a:cs typeface="Cambria"/>
            </a:endParaRPr>
          </a:p>
        </p:txBody>
      </p:sp>
      <p:pic>
        <p:nvPicPr>
          <p:cNvPr id="3" name="Picture 2"/>
          <p:cNvPicPr>
            <a:picLocks noChangeAspect="1"/>
          </p:cNvPicPr>
          <p:nvPr/>
        </p:nvPicPr>
        <p:blipFill>
          <a:blip r:embed="rId3"/>
          <a:stretch>
            <a:fillRect/>
          </a:stretch>
        </p:blipFill>
        <p:spPr>
          <a:xfrm>
            <a:off x="5324821" y="2322599"/>
            <a:ext cx="3354526" cy="3732501"/>
          </a:xfrm>
          <a:prstGeom prst="rect">
            <a:avLst/>
          </a:prstGeom>
        </p:spPr>
      </p:pic>
      <p:sp>
        <p:nvSpPr>
          <p:cNvPr id="4" name="TextBox 3"/>
          <p:cNvSpPr txBox="1"/>
          <p:nvPr/>
        </p:nvSpPr>
        <p:spPr>
          <a:xfrm>
            <a:off x="0" y="2492990"/>
            <a:ext cx="5324821" cy="4801314"/>
          </a:xfrm>
          <a:prstGeom prst="rect">
            <a:avLst/>
          </a:prstGeom>
          <a:noFill/>
        </p:spPr>
        <p:txBody>
          <a:bodyPr wrap="square" rtlCol="0">
            <a:spAutoFit/>
          </a:bodyPr>
          <a:lstStyle/>
          <a:p>
            <a:r>
              <a:rPr lang="en-US" b="1" dirty="0" smtClean="0">
                <a:latin typeface="Cambria"/>
                <a:cs typeface="Cambria"/>
              </a:rPr>
              <a:t>Impressions</a:t>
            </a:r>
          </a:p>
          <a:p>
            <a:r>
              <a:rPr lang="en-US" dirty="0" smtClean="0">
                <a:latin typeface="Cambria"/>
                <a:cs typeface="Cambria"/>
              </a:rPr>
              <a:t>an indentation or print – footwear, tires, markings….</a:t>
            </a:r>
          </a:p>
          <a:p>
            <a:endParaRPr lang="en-US" dirty="0" smtClean="0">
              <a:latin typeface="Cambria"/>
              <a:cs typeface="Cambria"/>
            </a:endParaRPr>
          </a:p>
          <a:p>
            <a:pPr marL="857250" lvl="1" indent="-400050">
              <a:buFont typeface="+mj-lt"/>
              <a:buAutoNum type="romanLcPeriod"/>
            </a:pPr>
            <a:r>
              <a:rPr lang="en-US" dirty="0">
                <a:latin typeface="Cambria"/>
                <a:cs typeface="Cambria"/>
              </a:rPr>
              <a:t>c</a:t>
            </a:r>
            <a:r>
              <a:rPr lang="en-US" dirty="0" smtClean="0">
                <a:latin typeface="Cambria"/>
                <a:cs typeface="Cambria"/>
              </a:rPr>
              <a:t>lass characteristics (make? </a:t>
            </a:r>
            <a:r>
              <a:rPr lang="en-US" dirty="0">
                <a:latin typeface="Cambria"/>
                <a:cs typeface="Cambria"/>
              </a:rPr>
              <a:t>m</a:t>
            </a:r>
            <a:r>
              <a:rPr lang="en-US" dirty="0" smtClean="0">
                <a:latin typeface="Cambria"/>
                <a:cs typeface="Cambria"/>
              </a:rPr>
              <a:t>odel?)</a:t>
            </a:r>
          </a:p>
          <a:p>
            <a:pPr marL="857250" lvl="1" indent="-400050">
              <a:buFont typeface="+mj-lt"/>
              <a:buAutoNum type="romanLcPeriod"/>
            </a:pPr>
            <a:r>
              <a:rPr lang="en-US" dirty="0">
                <a:latin typeface="Cambria"/>
                <a:cs typeface="Cambria"/>
              </a:rPr>
              <a:t>i</a:t>
            </a:r>
            <a:r>
              <a:rPr lang="en-US" dirty="0" smtClean="0">
                <a:latin typeface="Cambria"/>
                <a:cs typeface="Cambria"/>
              </a:rPr>
              <a:t>ndividual characteristics (uniqueness?)</a:t>
            </a:r>
          </a:p>
          <a:p>
            <a:endParaRPr lang="en-US" dirty="0" smtClean="0">
              <a:latin typeface="Cambria"/>
              <a:cs typeface="Cambria"/>
            </a:endParaRPr>
          </a:p>
          <a:p>
            <a:r>
              <a:rPr lang="en-US" b="1" dirty="0" smtClean="0">
                <a:latin typeface="Cambria"/>
                <a:cs typeface="Cambria"/>
              </a:rPr>
              <a:t>Fingerprints</a:t>
            </a:r>
          </a:p>
          <a:p>
            <a:endParaRPr lang="en-US" b="1" dirty="0">
              <a:latin typeface="Cambria"/>
              <a:cs typeface="Cambria"/>
            </a:endParaRPr>
          </a:p>
          <a:p>
            <a:pPr marL="857250" lvl="1" indent="-400050">
              <a:buFont typeface="+mj-lt"/>
              <a:buAutoNum type="romanLcPeriod"/>
            </a:pPr>
            <a:r>
              <a:rPr lang="en-US" dirty="0" smtClean="0">
                <a:latin typeface="Cambria"/>
                <a:cs typeface="Cambria"/>
              </a:rPr>
              <a:t>visible fingerprints</a:t>
            </a:r>
          </a:p>
          <a:p>
            <a:pPr marL="857250" lvl="1" indent="-400050">
              <a:buFont typeface="+mj-lt"/>
              <a:buAutoNum type="romanLcPeriod"/>
            </a:pPr>
            <a:r>
              <a:rPr lang="en-US" dirty="0" smtClean="0">
                <a:latin typeface="Cambria"/>
                <a:cs typeface="Cambria"/>
              </a:rPr>
              <a:t>latent fingerprint</a:t>
            </a:r>
          </a:p>
          <a:p>
            <a:pPr marL="1200150" lvl="2" indent="-285750">
              <a:buFont typeface="Arial"/>
              <a:buChar char="•"/>
            </a:pPr>
            <a:r>
              <a:rPr lang="en-US" dirty="0" smtClean="0">
                <a:latin typeface="Cambria"/>
                <a:cs typeface="Cambria"/>
              </a:rPr>
              <a:t>prints can be ‘dusted’ using a powder</a:t>
            </a:r>
          </a:p>
          <a:p>
            <a:pPr marL="1200150" lvl="2" indent="-285750">
              <a:buFont typeface="Arial"/>
              <a:buChar char="•"/>
            </a:pPr>
            <a:r>
              <a:rPr lang="en-US" dirty="0" smtClean="0">
                <a:latin typeface="Cambria"/>
                <a:cs typeface="Cambria"/>
              </a:rPr>
              <a:t>‘iodine fuming’ on paper or cloth</a:t>
            </a:r>
          </a:p>
          <a:p>
            <a:pPr marL="1200150" lvl="2" indent="-285750">
              <a:buFont typeface="Arial"/>
              <a:buChar char="•"/>
            </a:pPr>
            <a:r>
              <a:rPr lang="en-US" dirty="0">
                <a:latin typeface="Cambria"/>
                <a:cs typeface="Cambria"/>
              </a:rPr>
              <a:t>l</a:t>
            </a:r>
            <a:r>
              <a:rPr lang="en-US" dirty="0" smtClean="0">
                <a:latin typeface="Cambria"/>
                <a:cs typeface="Cambria"/>
              </a:rPr>
              <a:t>aser beam</a:t>
            </a:r>
          </a:p>
          <a:p>
            <a:endParaRPr lang="en-US" sz="1000" dirty="0">
              <a:latin typeface="Cambria"/>
              <a:cs typeface="Cambria"/>
            </a:endParaRPr>
          </a:p>
          <a:p>
            <a:r>
              <a:rPr lang="en-US" dirty="0" smtClean="0">
                <a:latin typeface="Cambria"/>
                <a:cs typeface="Cambria"/>
              </a:rPr>
              <a:t>****fingerprint patterns never change and are usually the last surface to decompose after death</a:t>
            </a:r>
            <a:endParaRPr lang="en-US" dirty="0">
              <a:latin typeface="Cambria"/>
              <a:cs typeface="Cambria"/>
            </a:endParaRPr>
          </a:p>
          <a:p>
            <a:endParaRPr lang="en-US" dirty="0" smtClean="0">
              <a:latin typeface="Cambria"/>
              <a:cs typeface="Cambria"/>
            </a:endParaRPr>
          </a:p>
        </p:txBody>
      </p:sp>
    </p:spTree>
    <p:extLst>
      <p:ext uri="{BB962C8B-B14F-4D97-AF65-F5344CB8AC3E}">
        <p14:creationId xmlns:p14="http://schemas.microsoft.com/office/powerpoint/2010/main" val="360960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09"/>
            <a:ext cx="9144000" cy="6340198"/>
          </a:xfrm>
          <a:prstGeom prst="rect">
            <a:avLst/>
          </a:prstGeom>
          <a:noFill/>
        </p:spPr>
        <p:txBody>
          <a:bodyPr wrap="square" rtlCol="0">
            <a:spAutoFit/>
          </a:bodyPr>
          <a:lstStyle/>
          <a:p>
            <a:r>
              <a:rPr lang="en-US" sz="2400" dirty="0" smtClean="0">
                <a:latin typeface="Cambria"/>
                <a:cs typeface="Cambria"/>
              </a:rPr>
              <a:t>Body Elements and DNA </a:t>
            </a:r>
            <a:r>
              <a:rPr lang="en-US" dirty="0" smtClean="0">
                <a:latin typeface="Cambria"/>
                <a:cs typeface="Cambria"/>
              </a:rPr>
              <a:t>(deoxyribonucleic acid)</a:t>
            </a:r>
            <a:endParaRPr lang="en-US" sz="2400" dirty="0" smtClean="0">
              <a:latin typeface="Cambria"/>
              <a:cs typeface="Cambria"/>
            </a:endParaRPr>
          </a:p>
          <a:p>
            <a:r>
              <a:rPr lang="en-US" b="1" dirty="0" smtClean="0">
                <a:latin typeface="Cambria"/>
                <a:cs typeface="Cambria"/>
              </a:rPr>
              <a:t>Blood is the most common body substance found at a crime scene.</a:t>
            </a:r>
          </a:p>
          <a:p>
            <a:endParaRPr lang="en-US" sz="1000" dirty="0">
              <a:latin typeface="Cambria"/>
              <a:cs typeface="Cambria"/>
            </a:endParaRPr>
          </a:p>
          <a:p>
            <a:r>
              <a:rPr lang="en-US" dirty="0" smtClean="0">
                <a:latin typeface="Cambria"/>
                <a:cs typeface="Cambria"/>
              </a:rPr>
              <a:t>Bodily fluids or other bodily elements can be used in DNA testing – </a:t>
            </a:r>
          </a:p>
          <a:p>
            <a:endParaRPr lang="en-US" sz="1000" dirty="0">
              <a:latin typeface="Cambria"/>
              <a:cs typeface="Cambria"/>
            </a:endParaRPr>
          </a:p>
          <a:p>
            <a:r>
              <a:rPr lang="en-US" dirty="0" smtClean="0">
                <a:latin typeface="Cambria"/>
                <a:cs typeface="Cambria"/>
              </a:rPr>
              <a:t>The DNA of every cell in a person’s body is identical. However, the </a:t>
            </a:r>
            <a:r>
              <a:rPr lang="en-US" i="1" dirty="0" smtClean="0">
                <a:latin typeface="Cambria"/>
                <a:cs typeface="Cambria"/>
              </a:rPr>
              <a:t>pattern</a:t>
            </a:r>
            <a:r>
              <a:rPr lang="en-US" dirty="0" smtClean="0">
                <a:latin typeface="Cambria"/>
                <a:cs typeface="Cambria"/>
              </a:rPr>
              <a:t> of the DNA is different for each person, with the exception of identical twins.</a:t>
            </a:r>
          </a:p>
          <a:p>
            <a:endParaRPr lang="en-US" sz="1000" dirty="0" smtClean="0">
              <a:latin typeface="Cambria"/>
              <a:cs typeface="Cambria"/>
            </a:endParaRPr>
          </a:p>
          <a:p>
            <a:r>
              <a:rPr lang="en-US" dirty="0">
                <a:latin typeface="Cambria"/>
                <a:cs typeface="Cambria"/>
              </a:rPr>
              <a:t>S</a:t>
            </a:r>
            <a:r>
              <a:rPr lang="en-US" dirty="0" smtClean="0">
                <a:latin typeface="Cambria"/>
                <a:cs typeface="Cambria"/>
              </a:rPr>
              <a:t>uspect’s DNA ‘print’ can be compared with the DNA profile of a sample from a crime scene</a:t>
            </a:r>
          </a:p>
          <a:p>
            <a:endParaRPr lang="en-US" sz="1000" dirty="0">
              <a:latin typeface="Cambria"/>
              <a:cs typeface="Cambria"/>
            </a:endParaRPr>
          </a:p>
          <a:p>
            <a:r>
              <a:rPr lang="en-US" dirty="0" smtClean="0">
                <a:latin typeface="Cambria"/>
                <a:cs typeface="Cambria"/>
              </a:rPr>
              <a:t>One important advantage to DNA testing is the DNA molecules are stable. If properly preserved, they can be use in an investigation decade after the crime occurred.</a:t>
            </a:r>
          </a:p>
          <a:p>
            <a:endParaRPr lang="en-US" dirty="0" smtClean="0">
              <a:latin typeface="Cambria"/>
              <a:cs typeface="Cambria"/>
            </a:endParaRPr>
          </a:p>
          <a:p>
            <a:r>
              <a:rPr lang="en-US" b="1" dirty="0" smtClean="0">
                <a:latin typeface="Cambria"/>
                <a:cs typeface="Cambria"/>
              </a:rPr>
              <a:t>Procedures for Labeling Evidence</a:t>
            </a:r>
          </a:p>
          <a:p>
            <a:endParaRPr lang="en-US" dirty="0">
              <a:latin typeface="Cambria"/>
              <a:cs typeface="Cambria"/>
            </a:endParaRPr>
          </a:p>
          <a:p>
            <a:r>
              <a:rPr lang="en-US" b="1" dirty="0">
                <a:latin typeface="Cambria"/>
                <a:cs typeface="Cambria"/>
              </a:rPr>
              <a:t>c</a:t>
            </a:r>
            <a:r>
              <a:rPr lang="en-US" b="1" dirty="0" smtClean="0">
                <a:latin typeface="Cambria"/>
                <a:cs typeface="Cambria"/>
              </a:rPr>
              <a:t>hain of custody: </a:t>
            </a:r>
            <a:r>
              <a:rPr lang="en-US" dirty="0" smtClean="0">
                <a:latin typeface="Cambria"/>
                <a:cs typeface="Cambria"/>
              </a:rPr>
              <a:t>the witnessed, written record of the people who maintained unbroken control over an item of evidence</a:t>
            </a:r>
          </a:p>
          <a:p>
            <a:endParaRPr lang="en-US" b="1" dirty="0">
              <a:latin typeface="Cambria"/>
              <a:cs typeface="Cambria"/>
            </a:endParaRPr>
          </a:p>
          <a:p>
            <a:r>
              <a:rPr lang="en-US" dirty="0" smtClean="0">
                <a:latin typeface="Cambria"/>
                <a:cs typeface="Cambria"/>
              </a:rPr>
              <a:t>It must show:</a:t>
            </a:r>
          </a:p>
          <a:p>
            <a:pPr marL="742950" lvl="1" indent="-285750">
              <a:buFont typeface="Arial"/>
              <a:buChar char="•"/>
            </a:pPr>
            <a:r>
              <a:rPr lang="en-US" dirty="0">
                <a:latin typeface="Cambria"/>
                <a:cs typeface="Cambria"/>
              </a:rPr>
              <a:t>w</a:t>
            </a:r>
            <a:r>
              <a:rPr lang="en-US" dirty="0" smtClean="0">
                <a:latin typeface="Cambria"/>
                <a:cs typeface="Cambria"/>
              </a:rPr>
              <a:t>ho had contact with the evidence</a:t>
            </a:r>
          </a:p>
          <a:p>
            <a:pPr marL="742950" lvl="1" indent="-285750">
              <a:buFont typeface="Arial"/>
              <a:buChar char="•"/>
            </a:pPr>
            <a:r>
              <a:rPr lang="en-US" dirty="0" smtClean="0">
                <a:latin typeface="Cambria"/>
                <a:cs typeface="Cambria"/>
              </a:rPr>
              <a:t>the dates and times the evidence was handled</a:t>
            </a:r>
          </a:p>
          <a:p>
            <a:pPr marL="742950" lvl="1" indent="-285750">
              <a:buFont typeface="Arial"/>
              <a:buChar char="•"/>
            </a:pPr>
            <a:r>
              <a:rPr lang="en-US" dirty="0" smtClean="0">
                <a:latin typeface="Cambria"/>
                <a:cs typeface="Cambria"/>
              </a:rPr>
              <a:t>the circumstances under which the evidence was handled; and,</a:t>
            </a:r>
          </a:p>
          <a:p>
            <a:pPr marL="742950" lvl="1" indent="-285750">
              <a:buFont typeface="Arial"/>
              <a:buChar char="•"/>
            </a:pPr>
            <a:r>
              <a:rPr lang="en-US" dirty="0">
                <a:latin typeface="Cambria"/>
                <a:cs typeface="Cambria"/>
              </a:rPr>
              <a:t>w</a:t>
            </a:r>
            <a:r>
              <a:rPr lang="en-US" dirty="0" smtClean="0">
                <a:latin typeface="Cambria"/>
                <a:cs typeface="Cambria"/>
              </a:rPr>
              <a:t>hat changes, if any, were made to the evidence</a:t>
            </a:r>
            <a:endParaRPr lang="en-US" dirty="0">
              <a:latin typeface="Cambria"/>
              <a:cs typeface="Cambria"/>
            </a:endParaRPr>
          </a:p>
          <a:p>
            <a:endParaRPr lang="en-US" dirty="0">
              <a:latin typeface="Cambria"/>
              <a:cs typeface="Cambria"/>
            </a:endParaRPr>
          </a:p>
        </p:txBody>
      </p:sp>
    </p:spTree>
    <p:extLst>
      <p:ext uri="{BB962C8B-B14F-4D97-AF65-F5344CB8AC3E}">
        <p14:creationId xmlns:p14="http://schemas.microsoft.com/office/powerpoint/2010/main" val="300600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10200" cy="7540526"/>
          </a:xfrm>
          <a:prstGeom prst="rect">
            <a:avLst/>
          </a:prstGeom>
          <a:noFill/>
        </p:spPr>
        <p:txBody>
          <a:bodyPr wrap="square" rtlCol="0">
            <a:spAutoFit/>
          </a:bodyPr>
          <a:lstStyle/>
          <a:p>
            <a:r>
              <a:rPr lang="en-US" sz="2800" b="1" dirty="0" smtClean="0">
                <a:latin typeface="Cambria" panose="02040503050406030204" pitchFamily="18" charset="0"/>
              </a:rPr>
              <a:t>Forensics</a:t>
            </a:r>
          </a:p>
          <a:p>
            <a:pPr marL="0" lvl="1"/>
            <a:r>
              <a:rPr lang="en-CA" dirty="0" smtClean="0">
                <a:solidFill>
                  <a:srgbClr val="FF0000"/>
                </a:solidFill>
                <a:latin typeface="Cambria" panose="02040503050406030204" pitchFamily="18" charset="0"/>
                <a:cs typeface="Rod" panose="02030509050101010101" pitchFamily="49" charset="-79"/>
              </a:rPr>
              <a:t>Follow the rules of scientific inquiry: </a:t>
            </a:r>
          </a:p>
          <a:p>
            <a:pPr marL="0" lvl="1"/>
            <a:endParaRPr lang="en-CA" sz="1000" dirty="0">
              <a:solidFill>
                <a:srgbClr val="FF0000"/>
              </a:solidFill>
              <a:latin typeface="Cambria" panose="02040503050406030204" pitchFamily="18" charset="0"/>
              <a:cs typeface="Rod" panose="02030509050101010101" pitchFamily="49" charset="-79"/>
            </a:endParaRPr>
          </a:p>
          <a:p>
            <a:pPr marL="285750" lvl="1" indent="-285750">
              <a:buFont typeface="Arial" panose="020B0604020202020204" pitchFamily="34" charset="0"/>
              <a:buChar char="•"/>
            </a:pPr>
            <a:r>
              <a:rPr lang="en-CA" dirty="0" smtClean="0">
                <a:solidFill>
                  <a:srgbClr val="FF0000"/>
                </a:solidFill>
                <a:latin typeface="Cambria" panose="02040503050406030204" pitchFamily="18" charset="0"/>
                <a:cs typeface="Rod" panose="02030509050101010101" pitchFamily="49" charset="-79"/>
              </a:rPr>
              <a:t>gather, observe and test data </a:t>
            </a:r>
            <a:r>
              <a:rPr lang="en-CA" dirty="0" smtClean="0">
                <a:solidFill>
                  <a:srgbClr val="FF0000"/>
                </a:solidFill>
                <a:latin typeface="Cambria" panose="02040503050406030204" pitchFamily="18" charset="0"/>
                <a:cs typeface="Rod" panose="02030509050101010101" pitchFamily="49" charset="-79"/>
                <a:sym typeface="Wingdings" pitchFamily="2" charset="2"/>
              </a:rPr>
              <a:t> formulate, modify, and reject hypotheses, until only one remains</a:t>
            </a:r>
          </a:p>
          <a:p>
            <a:pPr marL="285750" lvl="1" indent="-285750">
              <a:buFont typeface="Arial" panose="020B0604020202020204" pitchFamily="34" charset="0"/>
              <a:buChar char="•"/>
            </a:pPr>
            <a:endParaRPr lang="en-CA" sz="1000" dirty="0">
              <a:solidFill>
                <a:srgbClr val="FF0000"/>
              </a:solidFill>
              <a:latin typeface="Cambria" panose="02040503050406030204" pitchFamily="18" charset="0"/>
              <a:cs typeface="Rod" panose="02030509050101010101" pitchFamily="49" charset="-79"/>
              <a:sym typeface="Wingdings" pitchFamily="2" charset="2"/>
            </a:endParaRPr>
          </a:p>
          <a:p>
            <a:pPr marL="285750" lvl="1" indent="-285750">
              <a:buFont typeface="Arial" panose="020B0604020202020204" pitchFamily="34" charset="0"/>
              <a:buChar char="•"/>
            </a:pPr>
            <a:r>
              <a:rPr lang="en-CA" dirty="0">
                <a:solidFill>
                  <a:srgbClr val="FF0000"/>
                </a:solidFill>
                <a:latin typeface="Cambria" panose="02040503050406030204" pitchFamily="18" charset="0"/>
                <a:cs typeface="Rod" panose="02030509050101010101" pitchFamily="49" charset="-79"/>
                <a:sym typeface="Wingdings" pitchFamily="2" charset="2"/>
              </a:rPr>
              <a:t>n</a:t>
            </a:r>
            <a:r>
              <a:rPr lang="en-CA" dirty="0" smtClean="0">
                <a:solidFill>
                  <a:srgbClr val="FF0000"/>
                </a:solidFill>
                <a:latin typeface="Cambria" panose="02040503050406030204" pitchFamily="18" charset="0"/>
                <a:cs typeface="Rod" panose="02030509050101010101" pitchFamily="49" charset="-79"/>
                <a:sym typeface="Wingdings" pitchFamily="2" charset="2"/>
              </a:rPr>
              <a:t>ot an exact science and far from the glamour of ‘CSI’ or ‘Criminal Minds,’ or other television shows</a:t>
            </a:r>
          </a:p>
          <a:p>
            <a:pPr marL="0" lvl="1"/>
            <a:endParaRPr lang="en-CA" dirty="0" smtClean="0">
              <a:solidFill>
                <a:srgbClr val="FF0000"/>
              </a:solidFill>
              <a:latin typeface="Cambria" panose="02040503050406030204" pitchFamily="18" charset="0"/>
              <a:cs typeface="Rod" panose="02030509050101010101" pitchFamily="49" charset="-79"/>
              <a:sym typeface="Wingdings" pitchFamily="2" charset="2"/>
            </a:endParaRPr>
          </a:p>
          <a:p>
            <a:pPr marL="0" lvl="1"/>
            <a:r>
              <a:rPr lang="en-CA" b="1" dirty="0" smtClean="0">
                <a:solidFill>
                  <a:srgbClr val="FF0000"/>
                </a:solidFill>
                <a:latin typeface="Cambria" panose="02040503050406030204" pitchFamily="18" charset="0"/>
                <a:cs typeface="Rod" panose="02030509050101010101" pitchFamily="49" charset="-79"/>
                <a:sym typeface="Wingdings" pitchFamily="2" charset="2"/>
              </a:rPr>
              <a:t>Purpose?</a:t>
            </a:r>
          </a:p>
          <a:p>
            <a:pPr marL="285750" lvl="1" indent="-285750">
              <a:buFont typeface="Arial" panose="020B0604020202020204" pitchFamily="34" charset="0"/>
              <a:buChar char="•"/>
            </a:pPr>
            <a:r>
              <a:rPr lang="en-CA" dirty="0" smtClean="0">
                <a:solidFill>
                  <a:srgbClr val="FF0000"/>
                </a:solidFill>
                <a:latin typeface="Times New Roman" pitchFamily="18" charset="0"/>
                <a:cs typeface="Times New Roman" pitchFamily="18" charset="0"/>
              </a:rPr>
              <a:t>to contribute to law enforcements effort to take criminals of the street</a:t>
            </a:r>
            <a:endParaRPr lang="en-CA" dirty="0" smtClean="0">
              <a:solidFill>
                <a:srgbClr val="FF0000"/>
              </a:solidFill>
              <a:latin typeface="Cambria" panose="02040503050406030204" pitchFamily="18" charset="0"/>
              <a:cs typeface="Rod" panose="02030509050101010101" pitchFamily="49" charset="-79"/>
              <a:sym typeface="Wingdings" pitchFamily="2" charset="2"/>
            </a:endParaRPr>
          </a:p>
          <a:p>
            <a:endParaRPr lang="en-US" sz="1000" b="1" dirty="0" smtClean="0">
              <a:latin typeface="Cambria" panose="02040503050406030204" pitchFamily="18" charset="0"/>
            </a:endParaRPr>
          </a:p>
          <a:p>
            <a:r>
              <a:rPr lang="en-US" u="sng" dirty="0" smtClean="0">
                <a:latin typeface="Cambria" panose="02040503050406030204" pitchFamily="18" charset="0"/>
              </a:rPr>
              <a:t>Examples of Subdivisions of Forensic Science</a:t>
            </a:r>
          </a:p>
          <a:p>
            <a:r>
              <a:rPr lang="en-US" b="1" dirty="0" smtClean="0">
                <a:latin typeface="Cambria" panose="02040503050406030204" pitchFamily="18" charset="0"/>
              </a:rPr>
              <a:t>Forensic Anthropology</a:t>
            </a:r>
          </a:p>
          <a:p>
            <a:pPr marL="285750" indent="-285750">
              <a:buFont typeface="Arial" panose="020B0604020202020204" pitchFamily="34" charset="0"/>
              <a:buChar char="•"/>
            </a:pPr>
            <a:r>
              <a:rPr lang="en-US" dirty="0">
                <a:latin typeface="Cambria" panose="02040503050406030204" pitchFamily="18" charset="0"/>
              </a:rPr>
              <a:t>s</a:t>
            </a:r>
            <a:r>
              <a:rPr lang="en-US" dirty="0" smtClean="0">
                <a:latin typeface="Cambria" panose="02040503050406030204" pitchFamily="18" charset="0"/>
              </a:rPr>
              <a:t>tudy of bones</a:t>
            </a:r>
          </a:p>
          <a:p>
            <a:pPr marL="742950" lvl="1" indent="-285750">
              <a:buFont typeface="Arial" panose="020B0604020202020204" pitchFamily="34" charset="0"/>
              <a:buChar char="•"/>
            </a:pPr>
            <a:r>
              <a:rPr lang="en-CA" dirty="0" smtClean="0">
                <a:solidFill>
                  <a:srgbClr val="FF0000"/>
                </a:solidFill>
                <a:latin typeface="Times New Roman" pitchFamily="18" charset="0"/>
                <a:cs typeface="Times New Roman" pitchFamily="18" charset="0"/>
              </a:rPr>
              <a:t>identity, trauma and post-mortem mutilation</a:t>
            </a:r>
          </a:p>
          <a:p>
            <a:endParaRPr lang="en-CA" sz="1000" dirty="0">
              <a:solidFill>
                <a:srgbClr val="FF0000"/>
              </a:solidFill>
              <a:latin typeface="Times New Roman" pitchFamily="18" charset="0"/>
              <a:cs typeface="Times New Roman" pitchFamily="18" charset="0"/>
              <a:sym typeface="Wingdings" pitchFamily="2" charset="2"/>
            </a:endParaRPr>
          </a:p>
          <a:p>
            <a:r>
              <a:rPr lang="en-CA" b="1" dirty="0" smtClean="0">
                <a:solidFill>
                  <a:srgbClr val="FF0000"/>
                </a:solidFill>
                <a:latin typeface="Times New Roman" pitchFamily="18" charset="0"/>
                <a:cs typeface="Times New Roman" pitchFamily="18" charset="0"/>
                <a:sym typeface="Wingdings" pitchFamily="2" charset="2"/>
              </a:rPr>
              <a:t>Forensic </a:t>
            </a:r>
            <a:r>
              <a:rPr lang="en-CA" b="1" dirty="0" err="1" smtClean="0">
                <a:solidFill>
                  <a:srgbClr val="FF0000"/>
                </a:solidFill>
                <a:latin typeface="Times New Roman" pitchFamily="18" charset="0"/>
                <a:cs typeface="Times New Roman" pitchFamily="18" charset="0"/>
                <a:sym typeface="Wingdings" pitchFamily="2" charset="2"/>
              </a:rPr>
              <a:t>Ondontology</a:t>
            </a:r>
            <a:r>
              <a:rPr lang="en-CA" b="1" dirty="0" smtClean="0">
                <a:solidFill>
                  <a:srgbClr val="FF0000"/>
                </a:solidFill>
                <a:latin typeface="Times New Roman" pitchFamily="18" charset="0"/>
                <a:cs typeface="Times New Roman" pitchFamily="18" charset="0"/>
                <a:sym typeface="Wingdings" pitchFamily="2" charset="2"/>
              </a:rPr>
              <a:t> </a:t>
            </a:r>
          </a:p>
          <a:p>
            <a:pPr marL="285750" indent="-285750">
              <a:buFont typeface="Arial" panose="020B0604020202020204" pitchFamily="34" charset="0"/>
              <a:buChar char="•"/>
            </a:pPr>
            <a:r>
              <a:rPr lang="en-US" dirty="0" smtClean="0">
                <a:effectLst/>
                <a:latin typeface="Cambria" panose="02040503050406030204" pitchFamily="18" charset="0"/>
              </a:rPr>
              <a:t>the study of the uniqueness of dentition (teeth)</a:t>
            </a:r>
          </a:p>
          <a:p>
            <a:pPr marL="285750" indent="-285750">
              <a:buFont typeface="Arial" panose="020B0604020202020204" pitchFamily="34" charset="0"/>
              <a:buChar char="•"/>
            </a:pPr>
            <a:endParaRPr lang="en-US" sz="1000" dirty="0">
              <a:latin typeface="Cambria" panose="02040503050406030204" pitchFamily="18" charset="0"/>
            </a:endParaRPr>
          </a:p>
          <a:p>
            <a:r>
              <a:rPr lang="en-US" b="1" dirty="0" smtClean="0">
                <a:latin typeface="Cambria" panose="02040503050406030204" pitchFamily="18" charset="0"/>
              </a:rPr>
              <a:t>Trace Evidence</a:t>
            </a:r>
          </a:p>
          <a:p>
            <a:pPr marL="285750" lvl="1" indent="-285750">
              <a:buFont typeface="Arial" panose="020B0604020202020204" pitchFamily="34" charset="0"/>
              <a:buChar char="•"/>
            </a:pPr>
            <a:r>
              <a:rPr lang="en-CA" dirty="0" smtClean="0">
                <a:solidFill>
                  <a:srgbClr val="FF0000"/>
                </a:solidFill>
                <a:latin typeface="Cambria" panose="02040503050406030204" pitchFamily="18" charset="0"/>
                <a:cs typeface="Times New Roman" pitchFamily="18" charset="0"/>
              </a:rPr>
              <a:t>hairs, fibres, pollen, paint, soil and glass</a:t>
            </a:r>
            <a:endParaRPr lang="en-CA" dirty="0" smtClean="0">
              <a:solidFill>
                <a:srgbClr val="FF0000"/>
              </a:solidFill>
              <a:latin typeface="Cambria" panose="02040503050406030204" pitchFamily="18" charset="0"/>
              <a:cs typeface="Times New Roman" pitchFamily="18" charset="0"/>
              <a:sym typeface="Wingdings" pitchFamily="2" charset="2"/>
            </a:endParaRPr>
          </a:p>
          <a:p>
            <a:endParaRPr lang="en-US" sz="1000" dirty="0" smtClean="0">
              <a:latin typeface="Cambria" panose="02040503050406030204" pitchFamily="18" charset="0"/>
            </a:endParaRPr>
          </a:p>
          <a:p>
            <a:r>
              <a:rPr lang="en-US" b="1" dirty="0" smtClean="0">
                <a:latin typeface="Cambria" panose="02040503050406030204" pitchFamily="18" charset="0"/>
              </a:rPr>
              <a:t>Ballistic Experts</a:t>
            </a:r>
          </a:p>
          <a:p>
            <a:pPr lvl="1" indent="-457200">
              <a:buFont typeface="Arial" panose="020B0604020202020204" pitchFamily="34" charset="0"/>
              <a:buChar char="•"/>
            </a:pPr>
            <a:r>
              <a:rPr lang="en-CA" dirty="0" smtClean="0">
                <a:solidFill>
                  <a:srgbClr val="FF0000"/>
                </a:solidFill>
                <a:latin typeface="Cambria" panose="02040503050406030204" pitchFamily="18" charset="0"/>
                <a:cs typeface="Times New Roman" pitchFamily="18" charset="0"/>
              </a:rPr>
              <a:t>tools and weapons</a:t>
            </a:r>
            <a:endParaRPr lang="en-US" dirty="0" smtClean="0">
              <a:solidFill>
                <a:srgbClr val="FF0000"/>
              </a:solidFill>
              <a:latin typeface="Cambria" panose="02040503050406030204" pitchFamily="18" charset="0"/>
              <a:cs typeface="Times New Roman" pitchFamily="18" charset="0"/>
            </a:endParaRPr>
          </a:p>
          <a:p>
            <a:endParaRPr lang="en-US" dirty="0" smtClean="0">
              <a:latin typeface="Cambria" panose="02040503050406030204" pitchFamily="18" charset="0"/>
            </a:endParaRPr>
          </a:p>
          <a:p>
            <a:pPr lvl="1"/>
            <a:endParaRPr lang="en-US" dirty="0">
              <a:latin typeface="Cambria" panose="02040503050406030204"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5410200" y="152400"/>
            <a:ext cx="3501532" cy="2626149"/>
          </a:xfrm>
          <a:prstGeom prst="rect">
            <a:avLst/>
          </a:prstGeom>
          <a:noFill/>
          <a:ln w="9525">
            <a:noFill/>
            <a:miter lim="800000"/>
            <a:headEnd/>
            <a:tailEnd/>
          </a:ln>
          <a:effectLst/>
        </p:spPr>
      </p:pic>
      <p:sp>
        <p:nvSpPr>
          <p:cNvPr id="6" name="TextBox 5"/>
          <p:cNvSpPr txBox="1"/>
          <p:nvPr/>
        </p:nvSpPr>
        <p:spPr>
          <a:xfrm>
            <a:off x="5410200" y="2778549"/>
            <a:ext cx="3501532" cy="307777"/>
          </a:xfrm>
          <a:prstGeom prst="rect">
            <a:avLst/>
          </a:prstGeom>
          <a:noFill/>
        </p:spPr>
        <p:txBody>
          <a:bodyPr wrap="square" rtlCol="0">
            <a:spAutoFit/>
          </a:bodyPr>
          <a:lstStyle/>
          <a:p>
            <a:pPr algn="ctr"/>
            <a:r>
              <a:rPr lang="en-US" sz="1400" dirty="0" smtClean="0">
                <a:latin typeface="Cambria" panose="02040503050406030204" pitchFamily="18" charset="0"/>
              </a:rPr>
              <a:t>Sherlock Holmes – Fact or Fiction?</a:t>
            </a:r>
            <a:endParaRPr lang="en-US" sz="1400" dirty="0">
              <a:latin typeface="Cambria" panose="02040503050406030204" pitchFamily="18" charset="0"/>
            </a:endParaRPr>
          </a:p>
        </p:txBody>
      </p:sp>
      <p:sp>
        <p:nvSpPr>
          <p:cNvPr id="7" name="TextBox 6"/>
          <p:cNvSpPr txBox="1"/>
          <p:nvPr/>
        </p:nvSpPr>
        <p:spPr>
          <a:xfrm>
            <a:off x="5410200" y="3429000"/>
            <a:ext cx="3657600" cy="3170099"/>
          </a:xfrm>
          <a:prstGeom prst="rect">
            <a:avLst/>
          </a:prstGeom>
          <a:noFill/>
        </p:spPr>
        <p:txBody>
          <a:bodyPr wrap="square" rtlCol="0">
            <a:spAutoFit/>
          </a:bodyPr>
          <a:lstStyle/>
          <a:p>
            <a:r>
              <a:rPr lang="en-US" b="1" dirty="0" smtClean="0">
                <a:latin typeface="Cambria" panose="02040503050406030204" pitchFamily="18" charset="0"/>
              </a:rPr>
              <a:t>Forensic Biologists</a:t>
            </a:r>
          </a:p>
          <a:p>
            <a:pPr marL="285750" indent="-285750">
              <a:buFont typeface="Arial" panose="020B0604020202020204" pitchFamily="34" charset="0"/>
              <a:buChar char="•"/>
            </a:pPr>
            <a:r>
              <a:rPr lang="en-US" dirty="0">
                <a:latin typeface="Cambria" panose="02040503050406030204" pitchFamily="18" charset="0"/>
              </a:rPr>
              <a:t>b</a:t>
            </a:r>
            <a:r>
              <a:rPr lang="en-US" dirty="0" smtClean="0">
                <a:latin typeface="Cambria" panose="02040503050406030204" pitchFamily="18" charset="0"/>
              </a:rPr>
              <a:t>lood, saliva, semen</a:t>
            </a:r>
          </a:p>
          <a:p>
            <a:endParaRPr lang="en-US" sz="1000" dirty="0">
              <a:latin typeface="Cambria" panose="02040503050406030204" pitchFamily="18" charset="0"/>
            </a:endParaRPr>
          </a:p>
          <a:p>
            <a:r>
              <a:rPr lang="en-US" b="1" dirty="0" smtClean="0">
                <a:latin typeface="Cambria" panose="02040503050406030204" pitchFamily="18" charset="0"/>
              </a:rPr>
              <a:t>Forensic Psychology</a:t>
            </a:r>
          </a:p>
          <a:p>
            <a:pPr marL="285750" indent="-285750">
              <a:buFont typeface="Arial" panose="020B0604020202020204" pitchFamily="34" charset="0"/>
              <a:buChar char="•"/>
            </a:pPr>
            <a:r>
              <a:rPr lang="en-US" dirty="0" smtClean="0">
                <a:effectLst/>
                <a:latin typeface="Cambria" panose="02040503050406030204" pitchFamily="18" charset="0"/>
              </a:rPr>
              <a:t>the study of the mind of an individual</a:t>
            </a:r>
          </a:p>
          <a:p>
            <a:endParaRPr lang="en-US" sz="1000" dirty="0" smtClean="0">
              <a:latin typeface="Cambria" panose="02040503050406030204" pitchFamily="18" charset="0"/>
            </a:endParaRPr>
          </a:p>
          <a:p>
            <a:r>
              <a:rPr lang="en-US" b="1" dirty="0" smtClean="0">
                <a:latin typeface="Cambria" panose="02040503050406030204" pitchFamily="18" charset="0"/>
              </a:rPr>
              <a:t>Blood Splatter Analysis</a:t>
            </a:r>
          </a:p>
          <a:p>
            <a:pPr marL="285750" indent="-285750">
              <a:buFont typeface="Arial" panose="020B0604020202020204" pitchFamily="34" charset="0"/>
              <a:buChar char="•"/>
            </a:pPr>
            <a:r>
              <a:rPr lang="en-US" dirty="0" smtClean="0">
                <a:effectLst/>
                <a:latin typeface="Cambria" panose="02040503050406030204" pitchFamily="18" charset="0"/>
              </a:rPr>
              <a:t>the scientific examination of blood spatter patterns found at a crime scene to reconstruct the events of the crime</a:t>
            </a:r>
            <a:endParaRPr lang="en-US" dirty="0">
              <a:latin typeface="Cambria" panose="02040503050406030204" pitchFamily="18" charset="0"/>
            </a:endParaRPr>
          </a:p>
        </p:txBody>
      </p:sp>
    </p:spTree>
    <p:extLst>
      <p:ext uri="{BB962C8B-B14F-4D97-AF65-F5344CB8AC3E}">
        <p14:creationId xmlns:p14="http://schemas.microsoft.com/office/powerpoint/2010/main" val="20955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What is the role of police in society?</a:t>
            </a:r>
            <a:endParaRPr lang="en-US" dirty="0">
              <a:ea typeface="+mj-ea"/>
              <a:cs typeface="+mj-cs"/>
            </a:endParaRPr>
          </a:p>
        </p:txBody>
      </p:sp>
      <p:sp>
        <p:nvSpPr>
          <p:cNvPr id="18434" name="TextBox 2"/>
          <p:cNvSpPr txBox="1">
            <a:spLocks noChangeArrowheads="1"/>
          </p:cNvSpPr>
          <p:nvPr/>
        </p:nvSpPr>
        <p:spPr bwMode="auto">
          <a:xfrm>
            <a:off x="250825" y="2349500"/>
            <a:ext cx="396081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Roles/Functions</a:t>
            </a:r>
          </a:p>
        </p:txBody>
      </p:sp>
      <p:sp>
        <p:nvSpPr>
          <p:cNvPr id="18435" name="TextBox 3"/>
          <p:cNvSpPr txBox="1">
            <a:spLocks noChangeArrowheads="1"/>
          </p:cNvSpPr>
          <p:nvPr/>
        </p:nvSpPr>
        <p:spPr bwMode="auto">
          <a:xfrm>
            <a:off x="4932363" y="2349500"/>
            <a:ext cx="396081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Positive Examples</a:t>
            </a:r>
          </a:p>
        </p:txBody>
      </p:sp>
      <p:sp>
        <p:nvSpPr>
          <p:cNvPr id="18436" name="TextBox 4"/>
          <p:cNvSpPr txBox="1">
            <a:spLocks noChangeArrowheads="1"/>
          </p:cNvSpPr>
          <p:nvPr/>
        </p:nvSpPr>
        <p:spPr bwMode="auto">
          <a:xfrm>
            <a:off x="4932363" y="4508500"/>
            <a:ext cx="396081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Negative Examples</a:t>
            </a:r>
          </a:p>
        </p:txBody>
      </p:sp>
    </p:spTree>
    <p:extLst>
      <p:ext uri="{BB962C8B-B14F-4D97-AF65-F5344CB8AC3E}">
        <p14:creationId xmlns:p14="http://schemas.microsoft.com/office/powerpoint/2010/main" val="2481681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r>
              <a:rPr lang="en-US" b="1" dirty="0" smtClean="0">
                <a:hlinkClick r:id="rId2"/>
              </a:rPr>
              <a:t>‘Jack the Ripper’ </a:t>
            </a:r>
            <a:r>
              <a:rPr lang="en-US" b="1" dirty="0" smtClean="0"/>
              <a:t>(1888-?)								why not……’Jill the Ripper?’</a:t>
            </a:r>
          </a:p>
          <a:p>
            <a:pPr marL="742950" lvl="1" indent="-285750">
              <a:buFont typeface="Arial" panose="020B0604020202020204" pitchFamily="34" charset="0"/>
              <a:buChar char="•"/>
            </a:pPr>
            <a:r>
              <a:rPr lang="en-US" b="1" dirty="0" smtClean="0"/>
              <a:t>‘serial killer’ </a:t>
            </a:r>
            <a:r>
              <a:rPr lang="en-US" dirty="0" smtClean="0"/>
              <a:t>active in the largely impoverished areas in Whitechapel (London)</a:t>
            </a:r>
          </a:p>
          <a:p>
            <a:pPr marL="742950" lvl="1" indent="-285750">
              <a:buFont typeface="Arial" panose="020B0604020202020204" pitchFamily="34" charset="0"/>
              <a:buChar char="•"/>
            </a:pPr>
            <a:r>
              <a:rPr lang="en-US" dirty="0" smtClean="0"/>
              <a:t>not the ‘first,’ but first in an urban setting with a</a:t>
            </a:r>
          </a:p>
          <a:p>
            <a:pPr lvl="1"/>
            <a:r>
              <a:rPr lang="en-US" dirty="0"/>
              <a:t> </a:t>
            </a:r>
            <a:r>
              <a:rPr lang="en-US" dirty="0" smtClean="0"/>
              <a:t>    largely literate population that had access to media</a:t>
            </a:r>
          </a:p>
          <a:p>
            <a:pPr marL="742950" lvl="1" indent="-285750">
              <a:buFont typeface="Arial" panose="020B0604020202020204" pitchFamily="34" charset="0"/>
              <a:buChar char="•"/>
            </a:pPr>
            <a:r>
              <a:rPr lang="en-US" dirty="0" smtClean="0"/>
              <a:t>engages, fascinates populace? </a:t>
            </a:r>
            <a:r>
              <a:rPr lang="en-US" dirty="0"/>
              <a:t>m</a:t>
            </a:r>
            <a:r>
              <a:rPr lang="en-US" dirty="0" smtClean="0"/>
              <a:t>edia sensation?</a:t>
            </a:r>
          </a:p>
          <a:p>
            <a:pPr marL="2571750" lvl="5" indent="-285750">
              <a:buFont typeface="Arial" panose="020B0604020202020204" pitchFamily="34" charset="0"/>
              <a:buChar char="•"/>
            </a:pPr>
            <a:r>
              <a:rPr lang="en-US" dirty="0" smtClean="0"/>
              <a:t>Does this ‘inspire’ further killings?</a:t>
            </a:r>
          </a:p>
          <a:p>
            <a:r>
              <a:rPr lang="en-US" b="1" dirty="0" smtClean="0"/>
              <a:t>East London</a:t>
            </a:r>
            <a:endParaRPr lang="en-US" b="1" dirty="0"/>
          </a:p>
          <a:p>
            <a:pPr marL="742950" lvl="1" indent="-285750">
              <a:buFont typeface="Arial" panose="020B0604020202020204" pitchFamily="34" charset="0"/>
              <a:buChar char="•"/>
            </a:pPr>
            <a:r>
              <a:rPr lang="en-US" dirty="0" smtClean="0"/>
              <a:t>Impoverished, immigrant (Irish, Jewish) population</a:t>
            </a:r>
          </a:p>
          <a:p>
            <a:pPr marL="742950" lvl="1" indent="-285750">
              <a:buFont typeface="Arial" panose="020B0604020202020204" pitchFamily="34" charset="0"/>
              <a:buChar char="•"/>
            </a:pPr>
            <a:r>
              <a:rPr lang="en-US" dirty="0" smtClean="0"/>
              <a:t>55% of children in E. London died before 5 </a:t>
            </a:r>
            <a:r>
              <a:rPr lang="en-US" dirty="0" err="1" smtClean="0"/>
              <a:t>yrs</a:t>
            </a:r>
            <a:r>
              <a:rPr lang="en-US" dirty="0" smtClean="0"/>
              <a:t>….</a:t>
            </a:r>
          </a:p>
          <a:p>
            <a:pPr marL="742950" lvl="1" indent="-285750">
              <a:buFont typeface="Arial" panose="020B0604020202020204" pitchFamily="34" charset="0"/>
              <a:buChar char="•"/>
            </a:pPr>
            <a:r>
              <a:rPr lang="en-US" dirty="0" smtClean="0"/>
              <a:t>robbery, violence, alcohol dependency commonplace</a:t>
            </a:r>
          </a:p>
          <a:p>
            <a:pPr marL="742950" lvl="1" indent="-285750">
              <a:buFont typeface="Arial" panose="020B0604020202020204" pitchFamily="34" charset="0"/>
              <a:buChar char="•"/>
            </a:pPr>
            <a:r>
              <a:rPr lang="en-US" dirty="0" smtClean="0"/>
              <a:t>women forced into prostitution to survive - brothels</a:t>
            </a:r>
          </a:p>
          <a:p>
            <a:r>
              <a:rPr lang="en-US" b="1" dirty="0" smtClean="0"/>
              <a:t>Murders</a:t>
            </a:r>
            <a:endParaRPr lang="en-US" b="1" dirty="0"/>
          </a:p>
          <a:p>
            <a:r>
              <a:rPr lang="en-US" dirty="0" smtClean="0"/>
              <a:t>many attacks against women in East End – hard to know how many for certain….</a:t>
            </a:r>
          </a:p>
          <a:p>
            <a:pPr marL="742950" lvl="1" indent="-285750">
              <a:buFont typeface="Arial" panose="020B0604020202020204" pitchFamily="34" charset="0"/>
              <a:buChar char="•"/>
            </a:pPr>
            <a:r>
              <a:rPr lang="en-US" dirty="0" smtClean="0"/>
              <a:t>Eleven separate murders b/w – April 1888 and Feb 1891 – ‘</a:t>
            </a:r>
            <a:r>
              <a:rPr lang="en-US" b="1" dirty="0" smtClean="0"/>
              <a:t>Whitechapel Murders</a:t>
            </a:r>
            <a:r>
              <a:rPr lang="en-US" dirty="0" smtClean="0"/>
              <a:t>’</a:t>
            </a:r>
          </a:p>
          <a:p>
            <a:pPr marL="742950" lvl="1" indent="-285750">
              <a:buFont typeface="Arial" panose="020B0604020202020204" pitchFamily="34" charset="0"/>
              <a:buChar char="•"/>
            </a:pPr>
            <a:r>
              <a:rPr lang="en-US" b="1" dirty="0" smtClean="0"/>
              <a:t>Canonical Murders</a:t>
            </a:r>
          </a:p>
          <a:p>
            <a:pPr marL="1200150" lvl="2" indent="-285750">
              <a:buFont typeface="Arial" panose="020B0604020202020204" pitchFamily="34" charset="0"/>
              <a:buChar char="•"/>
            </a:pPr>
            <a:r>
              <a:rPr lang="en-US" dirty="0" smtClean="0"/>
              <a:t>Mary Ann Nichols</a:t>
            </a:r>
          </a:p>
          <a:p>
            <a:pPr marL="1200150" lvl="2" indent="-285750">
              <a:buFont typeface="Arial" panose="020B0604020202020204" pitchFamily="34" charset="0"/>
              <a:buChar char="•"/>
            </a:pPr>
            <a:r>
              <a:rPr lang="en-US" dirty="0" smtClean="0"/>
              <a:t>Annie Chapman</a:t>
            </a:r>
          </a:p>
          <a:p>
            <a:pPr marL="1200150" lvl="2" indent="-285750">
              <a:buFont typeface="Arial" panose="020B0604020202020204" pitchFamily="34" charset="0"/>
              <a:buChar char="•"/>
            </a:pPr>
            <a:r>
              <a:rPr lang="en-US" dirty="0" smtClean="0"/>
              <a:t>Elizabeth Stride</a:t>
            </a:r>
          </a:p>
          <a:p>
            <a:pPr marL="1200150" lvl="2" indent="-285750">
              <a:buFont typeface="Arial" panose="020B0604020202020204" pitchFamily="34" charset="0"/>
              <a:buChar char="•"/>
            </a:pPr>
            <a:r>
              <a:rPr lang="en-US" dirty="0" smtClean="0"/>
              <a:t>Catherine Eddowes </a:t>
            </a:r>
          </a:p>
          <a:p>
            <a:pPr marL="1200150" lvl="2" indent="-285750">
              <a:buFont typeface="Arial" panose="020B0604020202020204" pitchFamily="34" charset="0"/>
              <a:buChar char="•"/>
            </a:pPr>
            <a:r>
              <a:rPr lang="en-US" dirty="0" smtClean="0"/>
              <a:t>Mary Jane Kelly</a:t>
            </a:r>
          </a:p>
          <a:p>
            <a:endParaRPr lang="en-US" dirty="0" smtClean="0"/>
          </a:p>
          <a:p>
            <a:r>
              <a:rPr lang="en-US" dirty="0" smtClean="0"/>
              <a:t>Letters</a:t>
            </a:r>
          </a:p>
          <a:p>
            <a:pPr marL="285750" indent="-285750">
              <a:buFont typeface="Arial" panose="020B0604020202020204" pitchFamily="34" charset="0"/>
              <a:buChar char="•"/>
            </a:pPr>
            <a:r>
              <a:rPr lang="en-US" dirty="0" smtClean="0"/>
              <a:t>to police and newspapers</a:t>
            </a:r>
          </a:p>
          <a:p>
            <a:pPr marL="742950" lvl="1" indent="-285750">
              <a:buFont typeface="Arial" panose="020B0604020202020204" pitchFamily="34" charset="0"/>
              <a:buChar char="•"/>
            </a:pPr>
            <a:r>
              <a:rPr lang="en-US" dirty="0" smtClean="0"/>
              <a:t>………’Jack the Ripper’</a:t>
            </a:r>
          </a:p>
        </p:txBody>
      </p:sp>
      <p:pic>
        <p:nvPicPr>
          <p:cNvPr id="3" name="Picture 2"/>
          <p:cNvPicPr>
            <a:picLocks noChangeAspect="1"/>
          </p:cNvPicPr>
          <p:nvPr/>
        </p:nvPicPr>
        <p:blipFill>
          <a:blip r:embed="rId3" cstate="print"/>
          <a:stretch>
            <a:fillRect/>
          </a:stretch>
        </p:blipFill>
        <p:spPr>
          <a:xfrm>
            <a:off x="5991477" y="763680"/>
            <a:ext cx="2762779" cy="2556161"/>
          </a:xfrm>
          <a:prstGeom prst="rect">
            <a:avLst/>
          </a:prstGeom>
        </p:spPr>
      </p:pic>
      <p:sp>
        <p:nvSpPr>
          <p:cNvPr id="4" name="TextBox 3"/>
          <p:cNvSpPr txBox="1"/>
          <p:nvPr/>
        </p:nvSpPr>
        <p:spPr>
          <a:xfrm>
            <a:off x="3687581" y="4077325"/>
            <a:ext cx="545642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connection b/w the victims….</a:t>
            </a:r>
          </a:p>
          <a:p>
            <a:pPr marL="285750" indent="-285750">
              <a:buFont typeface="Arial" panose="020B0604020202020204" pitchFamily="34" charset="0"/>
              <a:buChar char="•"/>
            </a:pPr>
            <a:r>
              <a:rPr lang="en-US" dirty="0" smtClean="0"/>
              <a:t>prostitutes – thought to be drunk at time of killing</a:t>
            </a:r>
            <a:endParaRPr lang="en-US" dirty="0"/>
          </a:p>
          <a:p>
            <a:pPr marL="285750" indent="-285750">
              <a:buFont typeface="Arial" panose="020B0604020202020204" pitchFamily="34" charset="0"/>
              <a:buChar char="•"/>
            </a:pPr>
            <a:r>
              <a:rPr lang="en-US" dirty="0" smtClean="0"/>
              <a:t>strangled</a:t>
            </a:r>
          </a:p>
          <a:p>
            <a:pPr marL="285750" indent="-285750">
              <a:buFont typeface="Arial" panose="020B0604020202020204" pitchFamily="34" charset="0"/>
              <a:buChar char="•"/>
            </a:pPr>
            <a:r>
              <a:rPr lang="en-US" dirty="0" smtClean="0"/>
              <a:t>throats cut while on the ground</a:t>
            </a:r>
          </a:p>
          <a:p>
            <a:pPr marL="2571750" lvl="5" indent="-285750">
              <a:buFont typeface="Arial" panose="020B0604020202020204" pitchFamily="34" charset="0"/>
              <a:buChar char="•"/>
            </a:pPr>
            <a:r>
              <a:rPr lang="en-US" dirty="0" smtClean="0"/>
              <a:t>blood pooled beside neck…</a:t>
            </a:r>
          </a:p>
          <a:p>
            <a:pPr marL="285750" indent="-285750">
              <a:buFont typeface="Arial" panose="020B0604020202020204" pitchFamily="34" charset="0"/>
              <a:buChar char="•"/>
            </a:pPr>
            <a:r>
              <a:rPr lang="en-US" dirty="0" smtClean="0"/>
              <a:t>no evidence of rape</a:t>
            </a:r>
          </a:p>
          <a:p>
            <a:pPr marL="285750" indent="-285750">
              <a:buFont typeface="Arial" panose="020B0604020202020204" pitchFamily="34" charset="0"/>
              <a:buChar char="•"/>
            </a:pPr>
            <a:r>
              <a:rPr lang="en-US" dirty="0" smtClean="0"/>
              <a:t>body parts removed – for trophies?</a:t>
            </a:r>
          </a:p>
          <a:p>
            <a:pPr marL="285750" indent="-285750">
              <a:buFont typeface="Arial" panose="020B0604020202020204" pitchFamily="34" charset="0"/>
              <a:buChar char="•"/>
            </a:pPr>
            <a:r>
              <a:rPr lang="en-US" dirty="0" smtClean="0"/>
              <a:t>precision in which he removed organs suggested anatomical knowledge…..</a:t>
            </a:r>
          </a:p>
          <a:p>
            <a:pPr marL="2571750" lvl="5" indent="-285750">
              <a:buFont typeface="Arial" panose="020B0604020202020204" pitchFamily="34" charset="0"/>
              <a:buChar char="•"/>
            </a:pPr>
            <a:r>
              <a:rPr lang="en-US" dirty="0" smtClean="0">
                <a:hlinkClick r:id="rId4"/>
              </a:rPr>
              <a:t>Yorkshire Ripper (1970s)</a:t>
            </a:r>
            <a:endParaRPr lang="en-US" dirty="0"/>
          </a:p>
        </p:txBody>
      </p:sp>
    </p:spTree>
    <p:extLst>
      <p:ext uri="{BB962C8B-B14F-4D97-AF65-F5344CB8AC3E}">
        <p14:creationId xmlns:p14="http://schemas.microsoft.com/office/powerpoint/2010/main" val="363985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931"/>
            <a:ext cx="9144000" cy="6463308"/>
          </a:xfrm>
          <a:prstGeom prst="rect">
            <a:avLst/>
          </a:prstGeom>
          <a:noFill/>
        </p:spPr>
        <p:txBody>
          <a:bodyPr wrap="square" rtlCol="0">
            <a:spAutoFit/>
          </a:bodyPr>
          <a:lstStyle/>
          <a:p>
            <a:r>
              <a:rPr lang="en-US" b="1" dirty="0" smtClean="0"/>
              <a:t>Crime Scene Construction and Investigation Assignment</a:t>
            </a:r>
          </a:p>
          <a:p>
            <a:endParaRPr lang="en-US" b="1" dirty="0"/>
          </a:p>
          <a:p>
            <a:r>
              <a:rPr lang="en-US" b="1" dirty="0" smtClean="0"/>
              <a:t>Prep Guide – Due: Tuesday, January 19</a:t>
            </a:r>
            <a:r>
              <a:rPr lang="en-US" b="1" baseline="30000" dirty="0" smtClean="0"/>
              <a:t>th</a:t>
            </a:r>
            <a:r>
              <a:rPr lang="en-US" b="1" dirty="0" smtClean="0"/>
              <a:t> 									20 marks</a:t>
            </a:r>
            <a:endParaRPr lang="en-US" b="1" dirty="0"/>
          </a:p>
          <a:p>
            <a:endParaRPr lang="en-US" dirty="0" smtClean="0"/>
          </a:p>
          <a:p>
            <a:r>
              <a:rPr lang="en-US" dirty="0" smtClean="0"/>
              <a:t>Clarity: 				as much detail as you can provide…..</a:t>
            </a:r>
          </a:p>
          <a:p>
            <a:endParaRPr lang="en-US" dirty="0" smtClean="0"/>
          </a:p>
          <a:p>
            <a:r>
              <a:rPr lang="en-US" b="1" dirty="0" smtClean="0"/>
              <a:t>Evidence Example:</a:t>
            </a:r>
          </a:p>
          <a:p>
            <a:r>
              <a:rPr lang="en-US" dirty="0" smtClean="0"/>
              <a:t>Evidence #1: the Smoking Gun</a:t>
            </a:r>
            <a:endParaRPr lang="en-US" dirty="0"/>
          </a:p>
          <a:p>
            <a:r>
              <a:rPr lang="en-US" b="1" dirty="0" smtClean="0"/>
              <a:t>Crime, Suspect, Victim?</a:t>
            </a:r>
          </a:p>
          <a:p>
            <a:r>
              <a:rPr lang="en-US" dirty="0" smtClean="0"/>
              <a:t>Evidence will show </a:t>
            </a:r>
            <a:r>
              <a:rPr lang="en-US" b="1" dirty="0" smtClean="0"/>
              <a:t>bullet</a:t>
            </a:r>
            <a:r>
              <a:rPr lang="en-US" dirty="0" smtClean="0"/>
              <a:t> that killed victim </a:t>
            </a:r>
            <a:r>
              <a:rPr lang="en-US" dirty="0" err="1" smtClean="0"/>
              <a:t>Imade</a:t>
            </a:r>
            <a:r>
              <a:rPr lang="en-US" dirty="0" smtClean="0"/>
              <a:t> </a:t>
            </a:r>
          </a:p>
          <a:p>
            <a:r>
              <a:rPr lang="en-US" dirty="0" err="1" smtClean="0"/>
              <a:t>Upaname</a:t>
            </a:r>
            <a:r>
              <a:rPr lang="en-US" dirty="0" smtClean="0"/>
              <a:t> was from a </a:t>
            </a:r>
            <a:r>
              <a:rPr lang="en-US" b="1" dirty="0" smtClean="0"/>
              <a:t>Colt .45</a:t>
            </a:r>
            <a:r>
              <a:rPr lang="en-US" dirty="0" smtClean="0"/>
              <a:t>. A suspect was apprehended at</a:t>
            </a:r>
          </a:p>
          <a:p>
            <a:r>
              <a:rPr lang="en-US" dirty="0" smtClean="0"/>
              <a:t>his home</a:t>
            </a:r>
            <a:r>
              <a:rPr lang="en-US" dirty="0"/>
              <a:t> </a:t>
            </a:r>
            <a:r>
              <a:rPr lang="en-US" dirty="0" smtClean="0"/>
              <a:t>and search warrant was granted. A Colt .45 was found in the</a:t>
            </a:r>
          </a:p>
          <a:p>
            <a:r>
              <a:rPr lang="en-US" dirty="0"/>
              <a:t>s</a:t>
            </a:r>
            <a:r>
              <a:rPr lang="en-US" dirty="0" smtClean="0"/>
              <a:t>uspect’s bedroom closet. Taken to the lab for inspection.</a:t>
            </a:r>
          </a:p>
          <a:p>
            <a:endParaRPr lang="en-US" b="1" dirty="0"/>
          </a:p>
          <a:p>
            <a:r>
              <a:rPr lang="en-US" b="1" dirty="0" smtClean="0"/>
              <a:t>Collection and Analysis</a:t>
            </a:r>
          </a:p>
          <a:p>
            <a:r>
              <a:rPr lang="en-US" dirty="0" smtClean="0"/>
              <a:t>We will show a match from bullets at crime scene and the Colt .45. </a:t>
            </a:r>
            <a:r>
              <a:rPr lang="en-US" b="1" dirty="0" smtClean="0"/>
              <a:t>Explain ‘</a:t>
            </a:r>
            <a:r>
              <a:rPr lang="en-US" b="1" u="sng" dirty="0" smtClean="0"/>
              <a:t>rifling</a:t>
            </a:r>
            <a:r>
              <a:rPr lang="en-US" b="1" dirty="0" smtClean="0"/>
              <a:t>’ process</a:t>
            </a:r>
            <a:r>
              <a:rPr lang="en-US" dirty="0" smtClean="0"/>
              <a:t>. The grooves from the bullet, specifically, match the barrel of the Colt .45 (6 grooves, counterclockwise). We know this after having used a </a:t>
            </a:r>
            <a:r>
              <a:rPr lang="en-US" b="1" dirty="0" err="1" smtClean="0"/>
              <a:t>helixometer</a:t>
            </a:r>
            <a:r>
              <a:rPr lang="en-US" dirty="0" smtClean="0"/>
              <a:t>, that allows us to inspect the barrel of the gun. Additionally, </a:t>
            </a:r>
            <a:r>
              <a:rPr lang="en-US" b="1" dirty="0" smtClean="0"/>
              <a:t>silver nitrate </a:t>
            </a:r>
            <a:r>
              <a:rPr lang="en-US" dirty="0" smtClean="0"/>
              <a:t>(reacts with perspiration) sprayed on the Colt shows fingerprints under ultra-violet light. Fingerprints match those taken from suspect. </a:t>
            </a:r>
          </a:p>
          <a:p>
            <a:pPr algn="r"/>
            <a:endParaRPr lang="en-US" dirty="0" smtClean="0"/>
          </a:p>
          <a:p>
            <a:pPr algn="r"/>
            <a:r>
              <a:rPr lang="en-US" dirty="0" smtClean="0"/>
              <a:t>Show you have an understanding of the analysis and collection of evidence</a:t>
            </a:r>
          </a:p>
          <a:p>
            <a:pPr algn="r"/>
            <a:r>
              <a:rPr lang="en-US" dirty="0" smtClean="0"/>
              <a:t>the textbook – Hidden Evidence – has a lot of info that you can use to show….</a:t>
            </a:r>
          </a:p>
        </p:txBody>
      </p:sp>
      <p:pic>
        <p:nvPicPr>
          <p:cNvPr id="3076" name="Picture 4" descr="Replica pistol Colt 45 Goverment, USA 1911 - AFG-defense.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075" y="1031913"/>
            <a:ext cx="3162925" cy="2989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81075" y="3463347"/>
            <a:ext cx="2989029" cy="307777"/>
          </a:xfrm>
          <a:prstGeom prst="rect">
            <a:avLst/>
          </a:prstGeom>
          <a:noFill/>
        </p:spPr>
        <p:txBody>
          <a:bodyPr wrap="square" rtlCol="0">
            <a:spAutoFit/>
          </a:bodyPr>
          <a:lstStyle/>
          <a:p>
            <a:pPr algn="r"/>
            <a:r>
              <a:rPr lang="en-US" sz="1400" b="1" dirty="0" smtClean="0"/>
              <a:t>Colt 45</a:t>
            </a:r>
            <a:endParaRPr lang="en-US" sz="1400" b="1" dirty="0"/>
          </a:p>
        </p:txBody>
      </p:sp>
    </p:spTree>
    <p:extLst>
      <p:ext uri="{BB962C8B-B14F-4D97-AF65-F5344CB8AC3E}">
        <p14:creationId xmlns:p14="http://schemas.microsoft.com/office/powerpoint/2010/main" val="312741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740307"/>
          </a:xfrm>
          <a:prstGeom prst="rect">
            <a:avLst/>
          </a:prstGeom>
          <a:noFill/>
        </p:spPr>
        <p:txBody>
          <a:bodyPr wrap="square" rtlCol="0">
            <a:spAutoFit/>
          </a:bodyPr>
          <a:lstStyle/>
          <a:p>
            <a:r>
              <a:rPr lang="en-US" b="1" dirty="0" smtClean="0"/>
              <a:t>Duties of a Police Officer</a:t>
            </a:r>
          </a:p>
          <a:p>
            <a:r>
              <a:rPr lang="en-US" b="1" dirty="0" smtClean="0"/>
              <a:t>										Are we asking police forces to do too much?</a:t>
            </a:r>
          </a:p>
          <a:p>
            <a:r>
              <a:rPr lang="en-US" b="1" dirty="0" smtClean="0"/>
              <a:t>‘Common Law Duties’			</a:t>
            </a:r>
            <a:r>
              <a:rPr lang="en-US" b="1" dirty="0"/>
              <a:t> </a:t>
            </a:r>
            <a:r>
              <a:rPr lang="en-US" b="1" dirty="0" smtClean="0"/>
              <a:t>   How can we properly assess policing and police officers?</a:t>
            </a:r>
          </a:p>
          <a:p>
            <a:pPr marL="800100" lvl="1" indent="-342900">
              <a:buFont typeface="+mj-lt"/>
              <a:buAutoNum type="arabicPeriod"/>
            </a:pPr>
            <a:r>
              <a:rPr lang="en-US" dirty="0" smtClean="0"/>
              <a:t>Preserve the Peace</a:t>
            </a:r>
          </a:p>
          <a:p>
            <a:pPr marL="800100" lvl="1" indent="-342900">
              <a:buFont typeface="+mj-lt"/>
              <a:buAutoNum type="arabicPeriod"/>
            </a:pPr>
            <a:r>
              <a:rPr lang="en-US" dirty="0" smtClean="0"/>
              <a:t>Protect Life &amp; Property</a:t>
            </a:r>
          </a:p>
          <a:p>
            <a:pPr marL="800100" lvl="1" indent="-342900">
              <a:buFont typeface="+mj-lt"/>
              <a:buAutoNum type="arabicPeriod"/>
            </a:pPr>
            <a:r>
              <a:rPr lang="en-US" dirty="0" smtClean="0"/>
              <a:t>Prevent Crime</a:t>
            </a:r>
          </a:p>
          <a:p>
            <a:pPr marL="800100" lvl="1" indent="-342900">
              <a:buFont typeface="+mj-lt"/>
              <a:buAutoNum type="arabicPeriod"/>
            </a:pPr>
            <a:r>
              <a:rPr lang="en-US" dirty="0" smtClean="0"/>
              <a:t>Enforce the Law</a:t>
            </a:r>
          </a:p>
          <a:p>
            <a:pPr marL="800100" lvl="1" indent="-342900">
              <a:buFont typeface="+mj-lt"/>
              <a:buAutoNum type="arabicPeriod"/>
            </a:pPr>
            <a:r>
              <a:rPr lang="en-US" dirty="0" smtClean="0"/>
              <a:t>Apprehend Offenders</a:t>
            </a:r>
          </a:p>
          <a:p>
            <a:endParaRPr lang="en-US" dirty="0" smtClean="0"/>
          </a:p>
          <a:p>
            <a:r>
              <a:rPr lang="en-US" dirty="0" smtClean="0"/>
              <a:t>Roles and Responsibilities:</a:t>
            </a:r>
          </a:p>
          <a:p>
            <a:pPr marL="742950" lvl="1" indent="-285750">
              <a:buFont typeface="Arial" panose="020B0604020202020204" pitchFamily="34" charset="0"/>
              <a:buChar char="•"/>
            </a:pPr>
            <a:r>
              <a:rPr lang="en-US" dirty="0" smtClean="0"/>
              <a:t>Crime Prevention</a:t>
            </a:r>
          </a:p>
          <a:p>
            <a:pPr marL="742950" lvl="1" indent="-285750">
              <a:buFont typeface="Arial" panose="020B0604020202020204" pitchFamily="34" charset="0"/>
              <a:buChar char="•"/>
            </a:pPr>
            <a:r>
              <a:rPr lang="en-US" dirty="0" smtClean="0"/>
              <a:t>Investigations</a:t>
            </a:r>
          </a:p>
          <a:p>
            <a:pPr marL="742950" lvl="1" indent="-285750">
              <a:buFont typeface="Arial" panose="020B0604020202020204" pitchFamily="34" charset="0"/>
              <a:buChar char="•"/>
            </a:pPr>
            <a:r>
              <a:rPr lang="en-US" dirty="0" smtClean="0"/>
              <a:t>Emergency Response</a:t>
            </a:r>
          </a:p>
          <a:p>
            <a:endParaRPr lang="en-US" dirty="0" smtClean="0"/>
          </a:p>
          <a:p>
            <a:r>
              <a:rPr lang="en-US" dirty="0" smtClean="0"/>
              <a:t>Re-Evaluating the Role of Police			</a:t>
            </a:r>
            <a:r>
              <a:rPr lang="en-US" b="1" dirty="0" smtClean="0"/>
              <a:t>	What does ‘defund the police’ really mean?</a:t>
            </a:r>
          </a:p>
          <a:p>
            <a:pPr marL="285750" indent="-285750">
              <a:buFont typeface="Arial" panose="020B0604020202020204" pitchFamily="34" charset="0"/>
              <a:buChar char="•"/>
            </a:pPr>
            <a:r>
              <a:rPr lang="en-US" b="1" dirty="0" smtClean="0"/>
              <a:t>‘Defund the Police’							          Is it a slogan or something more?</a:t>
            </a:r>
          </a:p>
          <a:p>
            <a:pPr marL="742950" lvl="1" indent="-285750">
              <a:buFont typeface="Arial" panose="020B0604020202020204" pitchFamily="34" charset="0"/>
              <a:buChar char="•"/>
            </a:pPr>
            <a:r>
              <a:rPr lang="en-US" dirty="0" smtClean="0"/>
              <a:t>no single definition…..covers a spectrum of ideas, from redistribution of police resources ($$$) toward social services to abolishing the institution altogether.</a:t>
            </a:r>
          </a:p>
          <a:p>
            <a:pPr marL="3943350" lvl="8" indent="-285750">
              <a:buFont typeface="Arial" panose="020B0604020202020204" pitchFamily="34" charset="0"/>
              <a:buChar char="•"/>
            </a:pPr>
            <a:r>
              <a:rPr lang="en-US" dirty="0" smtClean="0"/>
              <a:t>Is ‘abolishing’ community policing really an option?</a:t>
            </a:r>
            <a:endParaRPr lang="en-US" dirty="0"/>
          </a:p>
          <a:p>
            <a:pPr marL="742950" lvl="1" indent="-285750">
              <a:buFont typeface="Arial" panose="020B0604020202020204" pitchFamily="34" charset="0"/>
              <a:buChar char="•"/>
            </a:pPr>
            <a:r>
              <a:rPr lang="en-US" dirty="0" smtClean="0"/>
              <a:t>Mental Health Crises</a:t>
            </a:r>
          </a:p>
          <a:p>
            <a:pPr marL="742950" lvl="1" indent="-285750">
              <a:buFont typeface="Arial" panose="020B0604020202020204" pitchFamily="34" charset="0"/>
              <a:buChar char="•"/>
            </a:pPr>
            <a:r>
              <a:rPr lang="en-US" dirty="0" smtClean="0"/>
              <a:t>Opioid Crises (Drug Addiction)</a:t>
            </a:r>
          </a:p>
          <a:p>
            <a:pPr marL="742950" lvl="1" indent="-285750">
              <a:buFont typeface="Arial" panose="020B0604020202020204" pitchFamily="34" charset="0"/>
              <a:buChar char="•"/>
            </a:pPr>
            <a:r>
              <a:rPr lang="en-US" dirty="0" smtClean="0"/>
              <a:t>Social Welfare Services</a:t>
            </a:r>
          </a:p>
          <a:p>
            <a:pPr lvl="1"/>
            <a:r>
              <a:rPr lang="en-US" dirty="0"/>
              <a:t>	</a:t>
            </a:r>
            <a:r>
              <a:rPr lang="en-US" dirty="0" smtClean="0"/>
              <a:t>				</a:t>
            </a:r>
          </a:p>
          <a:p>
            <a:pPr marL="2114550" lvl="4" indent="-285750">
              <a:buFont typeface="Arial" panose="020B0604020202020204" pitchFamily="34" charset="0"/>
              <a:buChar char="•"/>
            </a:pPr>
            <a:r>
              <a:rPr lang="en-US" dirty="0" smtClean="0"/>
              <a:t>more conversation needed across and involving diversity of community</a:t>
            </a:r>
          </a:p>
        </p:txBody>
      </p:sp>
      <p:pic>
        <p:nvPicPr>
          <p:cNvPr id="1026" name="Picture 2" descr="Saanich Police - We're looking for 20 new #Saanich Reserv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820" y="1154242"/>
            <a:ext cx="4516057" cy="256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23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775"/>
            <a:ext cx="9144000" cy="6278642"/>
          </a:xfrm>
          <a:prstGeom prst="rect">
            <a:avLst/>
          </a:prstGeom>
          <a:noFill/>
        </p:spPr>
        <p:txBody>
          <a:bodyPr wrap="square" rtlCol="0">
            <a:spAutoFit/>
          </a:bodyPr>
          <a:lstStyle/>
          <a:p>
            <a:r>
              <a:rPr lang="en-US" sz="2400" b="1" dirty="0" smtClean="0">
                <a:latin typeface="Cambria"/>
                <a:cs typeface="Cambria"/>
              </a:rPr>
              <a:t>The Police –</a:t>
            </a:r>
          </a:p>
          <a:p>
            <a:r>
              <a:rPr lang="en-US" dirty="0" smtClean="0">
                <a:latin typeface="Cambria"/>
                <a:cs typeface="Cambria"/>
              </a:rPr>
              <a:t>The most expensive component of the criminal justice system is policing. </a:t>
            </a:r>
          </a:p>
          <a:p>
            <a:endParaRPr lang="en-US" dirty="0">
              <a:latin typeface="Cambria"/>
              <a:cs typeface="Cambria"/>
            </a:endParaRPr>
          </a:p>
          <a:p>
            <a:r>
              <a:rPr lang="en-US" dirty="0" smtClean="0">
                <a:latin typeface="Cambria"/>
                <a:cs typeface="Cambria"/>
              </a:rPr>
              <a:t>In 2007, Canada’s police forces cost about $10 billion annually and included almost 64 000 police officers at three different levels – </a:t>
            </a:r>
            <a:r>
              <a:rPr lang="en-US" b="1" dirty="0" smtClean="0">
                <a:latin typeface="Cambria"/>
                <a:cs typeface="Cambria"/>
              </a:rPr>
              <a:t>federal, provincial/territorial and municipal.</a:t>
            </a:r>
          </a:p>
          <a:p>
            <a:endParaRPr lang="en-US" b="1" dirty="0">
              <a:latin typeface="Cambria"/>
              <a:cs typeface="Cambria"/>
            </a:endParaRPr>
          </a:p>
          <a:p>
            <a:r>
              <a:rPr lang="en-US" dirty="0" smtClean="0">
                <a:latin typeface="Cambria"/>
                <a:cs typeface="Cambria"/>
              </a:rPr>
              <a:t>Federal Police</a:t>
            </a:r>
            <a:endParaRPr lang="en-US" dirty="0">
              <a:latin typeface="Cambria"/>
              <a:cs typeface="Cambria"/>
            </a:endParaRPr>
          </a:p>
          <a:p>
            <a:r>
              <a:rPr lang="en-US" b="1" dirty="0" smtClean="0">
                <a:latin typeface="Cambria"/>
                <a:cs typeface="Cambria"/>
              </a:rPr>
              <a:t>Royal Canadian Mounted Police (RCMP)</a:t>
            </a:r>
          </a:p>
          <a:p>
            <a:pPr marL="285750" indent="-285750">
              <a:buFont typeface="Arial"/>
              <a:buChar char="•"/>
            </a:pPr>
            <a:r>
              <a:rPr lang="en-US" dirty="0" smtClean="0">
                <a:latin typeface="Cambria"/>
                <a:cs typeface="Cambria"/>
              </a:rPr>
              <a:t>Serve as provincial police in all provinces</a:t>
            </a:r>
          </a:p>
          <a:p>
            <a:r>
              <a:rPr lang="en-US" dirty="0">
                <a:latin typeface="Cambria"/>
                <a:cs typeface="Cambria"/>
              </a:rPr>
              <a:t> </a:t>
            </a:r>
            <a:r>
              <a:rPr lang="en-US" dirty="0" smtClean="0">
                <a:latin typeface="Cambria"/>
                <a:cs typeface="Cambria"/>
              </a:rPr>
              <a:t>     and territories except Ontario, Quebec, </a:t>
            </a:r>
          </a:p>
          <a:p>
            <a:r>
              <a:rPr lang="en-US" dirty="0" smtClean="0">
                <a:latin typeface="Cambria"/>
                <a:cs typeface="Cambria"/>
              </a:rPr>
              <a:t>      Newfoundland and Labrador</a:t>
            </a:r>
          </a:p>
          <a:p>
            <a:pPr marL="285750" indent="-285750">
              <a:buFont typeface="Arial"/>
              <a:buChar char="•"/>
            </a:pPr>
            <a:r>
              <a:rPr lang="en-US" dirty="0" smtClean="0">
                <a:latin typeface="Cambria"/>
                <a:cs typeface="Cambria"/>
              </a:rPr>
              <a:t>Serve as municipal police too</a:t>
            </a:r>
          </a:p>
          <a:p>
            <a:endParaRPr lang="en-US" dirty="0">
              <a:latin typeface="Cambria"/>
              <a:cs typeface="Cambria"/>
            </a:endParaRPr>
          </a:p>
          <a:p>
            <a:r>
              <a:rPr lang="en-US" dirty="0" smtClean="0">
                <a:latin typeface="Cambria"/>
                <a:cs typeface="Cambria"/>
              </a:rPr>
              <a:t>Mandate:</a:t>
            </a:r>
          </a:p>
          <a:p>
            <a:pPr marL="342900" indent="-342900">
              <a:buFont typeface="+mj-lt"/>
              <a:buAutoNum type="arabicPeriod"/>
            </a:pPr>
            <a:r>
              <a:rPr lang="en-US" dirty="0" smtClean="0">
                <a:latin typeface="Cambria"/>
                <a:cs typeface="Cambria"/>
              </a:rPr>
              <a:t>Border Integrity </a:t>
            </a:r>
          </a:p>
          <a:p>
            <a:pPr marL="742950" lvl="1" indent="-285750">
              <a:buFont typeface="Arial"/>
              <a:buChar char="•"/>
            </a:pPr>
            <a:r>
              <a:rPr lang="en-US" dirty="0" smtClean="0">
                <a:latin typeface="Cambria"/>
                <a:cs typeface="Cambria"/>
              </a:rPr>
              <a:t>Customs</a:t>
            </a:r>
          </a:p>
          <a:p>
            <a:pPr marL="742950" lvl="1" indent="-285750">
              <a:buFont typeface="Arial"/>
              <a:buChar char="•"/>
            </a:pPr>
            <a:r>
              <a:rPr lang="en-US" dirty="0" smtClean="0">
                <a:latin typeface="Cambria"/>
                <a:cs typeface="Cambria"/>
              </a:rPr>
              <a:t>Immigration and Passport Branch</a:t>
            </a:r>
          </a:p>
          <a:p>
            <a:pPr marL="742950" lvl="1" indent="-285750">
              <a:buFont typeface="Arial"/>
              <a:buChar char="•"/>
            </a:pPr>
            <a:r>
              <a:rPr lang="en-US" dirty="0" smtClean="0">
                <a:latin typeface="Cambria"/>
                <a:cs typeface="Cambria"/>
              </a:rPr>
              <a:t>Marine and Ports Branch</a:t>
            </a:r>
          </a:p>
          <a:p>
            <a:pPr lvl="1"/>
            <a:endParaRPr lang="en-US" dirty="0" smtClean="0">
              <a:latin typeface="Cambria"/>
              <a:cs typeface="Cambria"/>
            </a:endParaRPr>
          </a:p>
          <a:p>
            <a:pPr marL="342900" indent="-342900">
              <a:buFont typeface="+mj-lt"/>
              <a:buAutoNum type="arabicPeriod"/>
            </a:pPr>
            <a:r>
              <a:rPr lang="en-US" dirty="0" smtClean="0">
                <a:latin typeface="Cambria"/>
                <a:cs typeface="Cambria"/>
              </a:rPr>
              <a:t>Drugs and Organized Crime</a:t>
            </a:r>
          </a:p>
          <a:p>
            <a:pPr marL="800100" lvl="1" indent="-342900">
              <a:buFont typeface="Arial"/>
              <a:buChar char="•"/>
            </a:pPr>
            <a:r>
              <a:rPr lang="en-US" dirty="0" smtClean="0">
                <a:latin typeface="Cambria"/>
                <a:cs typeface="Cambria"/>
              </a:rPr>
              <a:t>Drug Enforcement</a:t>
            </a:r>
          </a:p>
          <a:p>
            <a:pPr marL="800100" lvl="1" indent="-342900">
              <a:buFont typeface="Arial"/>
              <a:buChar char="•"/>
            </a:pPr>
            <a:r>
              <a:rPr lang="en-US" dirty="0" smtClean="0">
                <a:latin typeface="Cambria"/>
                <a:cs typeface="Cambria"/>
              </a:rPr>
              <a:t>Organized Crime Branch</a:t>
            </a:r>
            <a:endParaRPr lang="en-US" dirty="0">
              <a:latin typeface="Cambria"/>
              <a:cs typeface="Cambria"/>
            </a:endParaRPr>
          </a:p>
        </p:txBody>
      </p:sp>
      <p:pic>
        <p:nvPicPr>
          <p:cNvPr id="5" name="Picture 4"/>
          <p:cNvPicPr>
            <a:picLocks noChangeAspect="1"/>
          </p:cNvPicPr>
          <p:nvPr/>
        </p:nvPicPr>
        <p:blipFill>
          <a:blip r:embed="rId2"/>
          <a:stretch>
            <a:fillRect/>
          </a:stretch>
        </p:blipFill>
        <p:spPr>
          <a:xfrm>
            <a:off x="4401418" y="1844038"/>
            <a:ext cx="4742582" cy="2943111"/>
          </a:xfrm>
          <a:prstGeom prst="rect">
            <a:avLst/>
          </a:prstGeom>
        </p:spPr>
      </p:pic>
      <p:sp>
        <p:nvSpPr>
          <p:cNvPr id="6" name="TextBox 5"/>
          <p:cNvSpPr txBox="1"/>
          <p:nvPr/>
        </p:nvSpPr>
        <p:spPr>
          <a:xfrm>
            <a:off x="4401418" y="4787149"/>
            <a:ext cx="4742582" cy="1477328"/>
          </a:xfrm>
          <a:prstGeom prst="rect">
            <a:avLst/>
          </a:prstGeom>
          <a:noFill/>
        </p:spPr>
        <p:txBody>
          <a:bodyPr wrap="square" rtlCol="0">
            <a:spAutoFit/>
          </a:bodyPr>
          <a:lstStyle/>
          <a:p>
            <a:pPr marL="342900" indent="-342900">
              <a:buAutoNum type="arabicPeriod" startAt="3"/>
            </a:pPr>
            <a:r>
              <a:rPr lang="en-US" dirty="0" smtClean="0">
                <a:latin typeface="Cambria"/>
                <a:cs typeface="Cambria"/>
              </a:rPr>
              <a:t>International Policing</a:t>
            </a:r>
            <a:endParaRPr lang="en-US" dirty="0">
              <a:latin typeface="Cambria"/>
              <a:cs typeface="Cambria"/>
            </a:endParaRPr>
          </a:p>
          <a:p>
            <a:pPr marL="800100" lvl="1" indent="-342900">
              <a:buFont typeface="Arial"/>
              <a:buChar char="•"/>
            </a:pPr>
            <a:r>
              <a:rPr lang="en-US" dirty="0" smtClean="0">
                <a:latin typeface="Cambria"/>
                <a:cs typeface="Cambria"/>
              </a:rPr>
              <a:t>INTERPOL</a:t>
            </a:r>
          </a:p>
          <a:p>
            <a:pPr marL="800100" lvl="1" indent="-342900">
              <a:buFont typeface="Arial"/>
              <a:buChar char="•"/>
            </a:pPr>
            <a:r>
              <a:rPr lang="en-US" dirty="0" smtClean="0">
                <a:latin typeface="Cambria"/>
                <a:cs typeface="Cambria"/>
              </a:rPr>
              <a:t>International Operations</a:t>
            </a:r>
          </a:p>
          <a:p>
            <a:pPr lvl="1"/>
            <a:endParaRPr lang="en-US" dirty="0" smtClean="0">
              <a:latin typeface="Cambria"/>
              <a:cs typeface="Cambria"/>
            </a:endParaRPr>
          </a:p>
          <a:p>
            <a:pPr marL="342900" indent="-342900">
              <a:buAutoNum type="arabicPeriod" startAt="3"/>
            </a:pPr>
            <a:r>
              <a:rPr lang="en-US" dirty="0" smtClean="0">
                <a:latin typeface="Cambria"/>
                <a:cs typeface="Cambria"/>
              </a:rPr>
              <a:t>Financial Crime</a:t>
            </a:r>
          </a:p>
        </p:txBody>
      </p:sp>
    </p:spTree>
    <p:extLst>
      <p:ext uri="{BB962C8B-B14F-4D97-AF65-F5344CB8AC3E}">
        <p14:creationId xmlns:p14="http://schemas.microsoft.com/office/powerpoint/2010/main" val="425276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487"/>
            <a:ext cx="4783333" cy="6832641"/>
          </a:xfrm>
          <a:prstGeom prst="rect">
            <a:avLst/>
          </a:prstGeom>
          <a:noFill/>
        </p:spPr>
        <p:txBody>
          <a:bodyPr wrap="square" rtlCol="0">
            <a:spAutoFit/>
          </a:bodyPr>
          <a:lstStyle/>
          <a:p>
            <a:r>
              <a:rPr lang="en-US" sz="2400" b="1" dirty="0" smtClean="0">
                <a:latin typeface="Cambria"/>
                <a:cs typeface="Cambria"/>
              </a:rPr>
              <a:t>The Police</a:t>
            </a:r>
          </a:p>
          <a:p>
            <a:r>
              <a:rPr lang="en-US" b="1" dirty="0" smtClean="0">
                <a:latin typeface="Cambria"/>
                <a:cs typeface="Cambria"/>
              </a:rPr>
              <a:t>The Provincial Police</a:t>
            </a:r>
            <a:r>
              <a:rPr lang="en-US" sz="2400" b="1" dirty="0" smtClean="0">
                <a:latin typeface="Cambria"/>
                <a:cs typeface="Cambria"/>
              </a:rPr>
              <a:t> </a:t>
            </a:r>
          </a:p>
          <a:p>
            <a:r>
              <a:rPr lang="en-US" dirty="0">
                <a:latin typeface="Cambria"/>
                <a:cs typeface="Cambria"/>
              </a:rPr>
              <a:t>T</a:t>
            </a:r>
            <a:r>
              <a:rPr lang="en-US" dirty="0" smtClean="0">
                <a:latin typeface="Cambria"/>
                <a:cs typeface="Cambria"/>
              </a:rPr>
              <a:t>he Ontario Provincial Police as an example....</a:t>
            </a:r>
          </a:p>
          <a:p>
            <a:r>
              <a:rPr lang="en-US" i="1" dirty="0" smtClean="0">
                <a:latin typeface="Cambria"/>
                <a:cs typeface="Cambria"/>
              </a:rPr>
              <a:t>Police Services Act – </a:t>
            </a:r>
          </a:p>
          <a:p>
            <a:pPr marL="285750" indent="-285750">
              <a:buFont typeface="Arial"/>
              <a:buChar char="•"/>
            </a:pPr>
            <a:r>
              <a:rPr lang="en-US" b="1" dirty="0" smtClean="0">
                <a:latin typeface="Cambria"/>
                <a:cs typeface="Cambria"/>
              </a:rPr>
              <a:t>Policing municipalities </a:t>
            </a:r>
            <a:r>
              <a:rPr lang="en-US" dirty="0" smtClean="0">
                <a:latin typeface="Cambria"/>
                <a:cs typeface="Cambria"/>
              </a:rPr>
              <a:t>that are not required by law to maintain their own police force;</a:t>
            </a:r>
          </a:p>
          <a:p>
            <a:endParaRPr lang="en-US" sz="1000" dirty="0" smtClean="0">
              <a:latin typeface="Cambria"/>
              <a:cs typeface="Cambria"/>
            </a:endParaRPr>
          </a:p>
          <a:p>
            <a:pPr marL="285750" indent="-285750">
              <a:buFont typeface="Arial"/>
              <a:buChar char="•"/>
            </a:pPr>
            <a:r>
              <a:rPr lang="en-US" b="1" dirty="0" smtClean="0">
                <a:latin typeface="Cambria"/>
                <a:cs typeface="Cambria"/>
              </a:rPr>
              <a:t>Responding to municipal police requests </a:t>
            </a:r>
            <a:r>
              <a:rPr lang="en-US" dirty="0" smtClean="0">
                <a:latin typeface="Cambria"/>
                <a:cs typeface="Cambria"/>
              </a:rPr>
              <a:t>for special assistance in emergencies; </a:t>
            </a:r>
          </a:p>
          <a:p>
            <a:endParaRPr lang="en-US" sz="1000" dirty="0" smtClean="0">
              <a:latin typeface="Cambria"/>
              <a:cs typeface="Cambria"/>
            </a:endParaRPr>
          </a:p>
          <a:p>
            <a:pPr marL="285750" indent="-285750">
              <a:buFont typeface="Arial"/>
              <a:buChar char="•"/>
            </a:pPr>
            <a:r>
              <a:rPr lang="en-US" b="1" dirty="0" smtClean="0">
                <a:latin typeface="Cambria"/>
                <a:cs typeface="Cambria"/>
              </a:rPr>
              <a:t>Providing</a:t>
            </a:r>
            <a:r>
              <a:rPr lang="en-US" dirty="0" smtClean="0">
                <a:latin typeface="Cambria"/>
                <a:cs typeface="Cambria"/>
              </a:rPr>
              <a:t> </a:t>
            </a:r>
            <a:r>
              <a:rPr lang="en-US" b="1" dirty="0" smtClean="0">
                <a:latin typeface="Cambria"/>
                <a:cs typeface="Cambria"/>
              </a:rPr>
              <a:t>traffic control </a:t>
            </a:r>
            <a:r>
              <a:rPr lang="en-US" dirty="0" smtClean="0">
                <a:latin typeface="Cambria"/>
                <a:cs typeface="Cambria"/>
              </a:rPr>
              <a:t>on all 400 series and major highways, including those sections that are within the jurisdiction of municipal police forces;</a:t>
            </a:r>
          </a:p>
          <a:p>
            <a:endParaRPr lang="en-US" sz="1000" dirty="0" smtClean="0">
              <a:latin typeface="Cambria"/>
              <a:cs typeface="Cambria"/>
            </a:endParaRPr>
          </a:p>
          <a:p>
            <a:pPr marL="285750" indent="-285750">
              <a:buFont typeface="Arial"/>
              <a:buChar char="•"/>
            </a:pPr>
            <a:r>
              <a:rPr lang="en-US" b="1" dirty="0" smtClean="0">
                <a:latin typeface="Cambria"/>
                <a:cs typeface="Cambria"/>
              </a:rPr>
              <a:t>Providing investigative services </a:t>
            </a:r>
            <a:r>
              <a:rPr lang="en-US" dirty="0" smtClean="0">
                <a:latin typeface="Cambria"/>
                <a:cs typeface="Cambria"/>
              </a:rPr>
              <a:t>on request, to the coroner’s office and to other provincial ministries; and</a:t>
            </a:r>
          </a:p>
          <a:p>
            <a:pPr marL="285750" indent="-285750">
              <a:buFont typeface="Arial"/>
              <a:buChar char="•"/>
            </a:pPr>
            <a:endParaRPr lang="en-US" sz="1000" dirty="0" smtClean="0">
              <a:latin typeface="Cambria"/>
              <a:cs typeface="Cambria"/>
            </a:endParaRPr>
          </a:p>
          <a:p>
            <a:pPr marL="285750" indent="-285750">
              <a:buFont typeface="Arial"/>
              <a:buChar char="•"/>
            </a:pPr>
            <a:r>
              <a:rPr lang="en-US" b="1" dirty="0" smtClean="0">
                <a:latin typeface="Cambria"/>
                <a:cs typeface="Cambria"/>
              </a:rPr>
              <a:t>Performing other assigned duties</a:t>
            </a:r>
            <a:r>
              <a:rPr lang="en-US" dirty="0" smtClean="0">
                <a:latin typeface="Cambria"/>
                <a:cs typeface="Cambria"/>
              </a:rPr>
              <a:t>, such as maintaining the provincial firearms registry, providing security at Queen’s Park, and protecting Ontario government officials and dignitaries </a:t>
            </a:r>
            <a:endParaRPr lang="en-US" dirty="0">
              <a:latin typeface="Cambria"/>
              <a:cs typeface="Cambria"/>
            </a:endParaRPr>
          </a:p>
        </p:txBody>
      </p:sp>
      <p:pic>
        <p:nvPicPr>
          <p:cNvPr id="3" name="Picture 2"/>
          <p:cNvPicPr>
            <a:picLocks noChangeAspect="1"/>
          </p:cNvPicPr>
          <p:nvPr/>
        </p:nvPicPr>
        <p:blipFill>
          <a:blip r:embed="rId2"/>
          <a:stretch>
            <a:fillRect/>
          </a:stretch>
        </p:blipFill>
        <p:spPr>
          <a:xfrm>
            <a:off x="4601195" y="1666043"/>
            <a:ext cx="4542805" cy="3577459"/>
          </a:xfrm>
          <a:prstGeom prst="rect">
            <a:avLst/>
          </a:prstGeom>
        </p:spPr>
      </p:pic>
    </p:spTree>
    <p:extLst>
      <p:ext uri="{BB962C8B-B14F-4D97-AF65-F5344CB8AC3E}">
        <p14:creationId xmlns:p14="http://schemas.microsoft.com/office/powerpoint/2010/main" val="259076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7200"/>
            <a:ext cx="9143999" cy="6278642"/>
          </a:xfrm>
          <a:prstGeom prst="rect">
            <a:avLst/>
          </a:prstGeom>
        </p:spPr>
        <p:txBody>
          <a:bodyPr wrap="square">
            <a:spAutoFit/>
          </a:bodyPr>
          <a:lstStyle/>
          <a:p>
            <a:r>
              <a:rPr lang="en-US" sz="2400" b="1" dirty="0" smtClean="0">
                <a:latin typeface="Cambria"/>
                <a:cs typeface="Cambria"/>
              </a:rPr>
              <a:t>The Police – </a:t>
            </a:r>
            <a:endParaRPr lang="en-US" b="1" dirty="0" smtClean="0">
              <a:latin typeface="Cambria"/>
              <a:cs typeface="Cambria"/>
            </a:endParaRPr>
          </a:p>
          <a:p>
            <a:r>
              <a:rPr lang="en-US" b="1" dirty="0" smtClean="0">
                <a:latin typeface="Cambria"/>
                <a:cs typeface="Cambria"/>
              </a:rPr>
              <a:t>Municipal </a:t>
            </a:r>
            <a:r>
              <a:rPr lang="en-US" b="1" dirty="0">
                <a:latin typeface="Cambria"/>
                <a:cs typeface="Cambria"/>
              </a:rPr>
              <a:t>Police		</a:t>
            </a:r>
            <a:endParaRPr lang="en-US" b="1" dirty="0" smtClean="0">
              <a:latin typeface="Cambria"/>
              <a:cs typeface="Cambria"/>
            </a:endParaRPr>
          </a:p>
          <a:p>
            <a:r>
              <a:rPr lang="en-US" dirty="0" smtClean="0">
                <a:latin typeface="Cambria"/>
                <a:cs typeface="Cambria"/>
              </a:rPr>
              <a:t>Each municipality funds its own police force.</a:t>
            </a:r>
          </a:p>
          <a:p>
            <a:r>
              <a:rPr lang="en-US" dirty="0" smtClean="0">
                <a:latin typeface="Cambria"/>
                <a:cs typeface="Cambria"/>
              </a:rPr>
              <a:t>Smaller communities that do not have municipal funds</a:t>
            </a:r>
          </a:p>
          <a:p>
            <a:r>
              <a:rPr lang="en-US" dirty="0" smtClean="0">
                <a:latin typeface="Cambria"/>
                <a:cs typeface="Cambria"/>
              </a:rPr>
              <a:t>for their own forces use the services of the provincial</a:t>
            </a:r>
          </a:p>
          <a:p>
            <a:r>
              <a:rPr lang="en-US" dirty="0" smtClean="0">
                <a:latin typeface="Cambria"/>
                <a:cs typeface="Cambria"/>
              </a:rPr>
              <a:t>police or the RCMP.</a:t>
            </a:r>
          </a:p>
          <a:p>
            <a:endParaRPr lang="en-US" dirty="0">
              <a:latin typeface="Cambria"/>
              <a:cs typeface="Cambria"/>
            </a:endParaRPr>
          </a:p>
          <a:p>
            <a:r>
              <a:rPr lang="en-US" dirty="0" smtClean="0">
                <a:latin typeface="Cambria"/>
                <a:cs typeface="Cambria"/>
              </a:rPr>
              <a:t>A municipal police officer’s duties may include:</a:t>
            </a:r>
          </a:p>
          <a:p>
            <a:endParaRPr lang="en-US" b="1" dirty="0">
              <a:latin typeface="Cambria"/>
              <a:cs typeface="Cambria"/>
            </a:endParaRPr>
          </a:p>
          <a:p>
            <a:pPr marL="285750" indent="-285750">
              <a:buFont typeface="Arial"/>
              <a:buChar char="•"/>
            </a:pPr>
            <a:r>
              <a:rPr lang="en-US" b="1" dirty="0">
                <a:latin typeface="Cambria"/>
                <a:cs typeface="Cambria"/>
              </a:rPr>
              <a:t>p</a:t>
            </a:r>
            <a:r>
              <a:rPr lang="en-US" b="1" dirty="0" smtClean="0">
                <a:latin typeface="Cambria"/>
                <a:cs typeface="Cambria"/>
              </a:rPr>
              <a:t>reserving the peace</a:t>
            </a:r>
          </a:p>
          <a:p>
            <a:pPr marL="285750" indent="-285750">
              <a:buFont typeface="Arial"/>
              <a:buChar char="•"/>
            </a:pPr>
            <a:r>
              <a:rPr lang="en-US" b="1" dirty="0">
                <a:latin typeface="Cambria"/>
                <a:cs typeface="Cambria"/>
              </a:rPr>
              <a:t>p</a:t>
            </a:r>
            <a:r>
              <a:rPr lang="en-US" b="1" dirty="0" smtClean="0">
                <a:latin typeface="Cambria"/>
                <a:cs typeface="Cambria"/>
              </a:rPr>
              <a:t>reventing crimes occurring</a:t>
            </a:r>
          </a:p>
          <a:p>
            <a:pPr marL="285750" indent="-285750">
              <a:buFont typeface="Arial"/>
              <a:buChar char="•"/>
            </a:pPr>
            <a:r>
              <a:rPr lang="en-US" b="1" dirty="0">
                <a:latin typeface="Cambria"/>
                <a:cs typeface="Cambria"/>
              </a:rPr>
              <a:t>a</a:t>
            </a:r>
            <a:r>
              <a:rPr lang="en-US" b="1" dirty="0" smtClean="0">
                <a:latin typeface="Cambria"/>
                <a:cs typeface="Cambria"/>
              </a:rPr>
              <a:t>ssisting victims of crime</a:t>
            </a:r>
          </a:p>
          <a:p>
            <a:pPr marL="285750" indent="-285750">
              <a:buFont typeface="Arial"/>
              <a:buChar char="•"/>
            </a:pPr>
            <a:r>
              <a:rPr lang="en-US" b="1" dirty="0">
                <a:latin typeface="Cambria"/>
                <a:cs typeface="Cambria"/>
              </a:rPr>
              <a:t>a</a:t>
            </a:r>
            <a:r>
              <a:rPr lang="en-US" b="1" dirty="0" smtClean="0">
                <a:latin typeface="Cambria"/>
                <a:cs typeface="Cambria"/>
              </a:rPr>
              <a:t>pprehending criminals</a:t>
            </a:r>
          </a:p>
          <a:p>
            <a:pPr marL="285750" indent="-285750">
              <a:buFont typeface="Arial"/>
              <a:buChar char="•"/>
            </a:pPr>
            <a:r>
              <a:rPr lang="en-US" b="1" dirty="0">
                <a:latin typeface="Cambria"/>
                <a:cs typeface="Cambria"/>
              </a:rPr>
              <a:t>l</a:t>
            </a:r>
            <a:r>
              <a:rPr lang="en-US" b="1" dirty="0" smtClean="0">
                <a:latin typeface="Cambria"/>
                <a:cs typeface="Cambria"/>
              </a:rPr>
              <a:t>aying charges and participating in prosecutions </a:t>
            </a:r>
          </a:p>
          <a:p>
            <a:pPr marL="285750" indent="-285750">
              <a:buFont typeface="Arial"/>
              <a:buChar char="•"/>
            </a:pPr>
            <a:r>
              <a:rPr lang="en-US" b="1" dirty="0">
                <a:latin typeface="Cambria"/>
                <a:cs typeface="Cambria"/>
              </a:rPr>
              <a:t>e</a:t>
            </a:r>
            <a:r>
              <a:rPr lang="en-US" b="1" dirty="0" smtClean="0">
                <a:latin typeface="Cambria"/>
                <a:cs typeface="Cambria"/>
              </a:rPr>
              <a:t>xecuting warrants</a:t>
            </a:r>
          </a:p>
          <a:p>
            <a:pPr marL="285750" indent="-285750">
              <a:buFont typeface="Arial"/>
              <a:buChar char="•"/>
            </a:pPr>
            <a:r>
              <a:rPr lang="en-US" b="1" dirty="0">
                <a:latin typeface="Cambria"/>
                <a:cs typeface="Cambria"/>
              </a:rPr>
              <a:t>e</a:t>
            </a:r>
            <a:r>
              <a:rPr lang="en-US" b="1" dirty="0" smtClean="0">
                <a:latin typeface="Cambria"/>
                <a:cs typeface="Cambria"/>
              </a:rPr>
              <a:t>nforcing municipal bylaws</a:t>
            </a:r>
          </a:p>
          <a:p>
            <a:pPr marL="285750" indent="-285750">
              <a:buFont typeface="Arial"/>
              <a:buChar char="•"/>
            </a:pPr>
            <a:endParaRPr lang="en-US" b="1" dirty="0">
              <a:latin typeface="Cambria"/>
              <a:cs typeface="Cambria"/>
            </a:endParaRPr>
          </a:p>
          <a:p>
            <a:r>
              <a:rPr lang="en-US" dirty="0" smtClean="0">
                <a:latin typeface="Cambria"/>
                <a:cs typeface="Cambria"/>
              </a:rPr>
              <a:t>In 2007, municipal police services employed 66 per cent of all police officers in Canada. </a:t>
            </a:r>
          </a:p>
          <a:p>
            <a:endParaRPr lang="en-US" dirty="0" smtClean="0">
              <a:latin typeface="Cambria"/>
              <a:cs typeface="Cambria"/>
            </a:endParaRPr>
          </a:p>
          <a:p>
            <a:r>
              <a:rPr lang="en-US" b="1" dirty="0" smtClean="0">
                <a:latin typeface="Cambria"/>
                <a:cs typeface="Cambria"/>
              </a:rPr>
              <a:t>Aboriginal Police</a:t>
            </a:r>
          </a:p>
          <a:p>
            <a:r>
              <a:rPr lang="en-US" dirty="0" smtClean="0">
                <a:latin typeface="Cambria"/>
                <a:cs typeface="Cambria"/>
              </a:rPr>
              <a:t>The goal of such police forces is to offer services that are professional and in touch with the culture and needs of the community. </a:t>
            </a:r>
          </a:p>
        </p:txBody>
      </p:sp>
      <p:pic>
        <p:nvPicPr>
          <p:cNvPr id="3" name="Picture 2"/>
          <p:cNvPicPr>
            <a:picLocks noChangeAspect="1"/>
          </p:cNvPicPr>
          <p:nvPr/>
        </p:nvPicPr>
        <p:blipFill>
          <a:blip r:embed="rId2"/>
          <a:stretch>
            <a:fillRect/>
          </a:stretch>
        </p:blipFill>
        <p:spPr>
          <a:xfrm>
            <a:off x="5665341" y="874261"/>
            <a:ext cx="3478659" cy="3865176"/>
          </a:xfrm>
          <a:prstGeom prst="rect">
            <a:avLst/>
          </a:prstGeom>
        </p:spPr>
      </p:pic>
    </p:spTree>
    <p:extLst>
      <p:ext uri="{BB962C8B-B14F-4D97-AF65-F5344CB8AC3E}">
        <p14:creationId xmlns:p14="http://schemas.microsoft.com/office/powerpoint/2010/main" val="301332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01917"/>
          </a:xfrm>
          <a:prstGeom prst="rect">
            <a:avLst/>
          </a:prstGeom>
          <a:noFill/>
        </p:spPr>
        <p:txBody>
          <a:bodyPr wrap="square" rtlCol="0">
            <a:spAutoFit/>
          </a:bodyPr>
          <a:lstStyle/>
          <a:p>
            <a:r>
              <a:rPr lang="en-US" sz="2000" b="1" dirty="0" smtClean="0">
                <a:latin typeface="Cambria" panose="02040503050406030204" pitchFamily="18" charset="0"/>
              </a:rPr>
              <a:t>For Monday, January 11th</a:t>
            </a:r>
          </a:p>
          <a:p>
            <a:endParaRPr lang="en-US" sz="800" dirty="0">
              <a:latin typeface="Cambria" panose="02040503050406030204" pitchFamily="18" charset="0"/>
            </a:endParaRPr>
          </a:p>
          <a:p>
            <a:pPr marL="342900" indent="-342900">
              <a:buAutoNum type="arabicPeriod"/>
            </a:pPr>
            <a:r>
              <a:rPr lang="en-US" dirty="0" smtClean="0">
                <a:latin typeface="Cambria" panose="02040503050406030204" pitchFamily="18" charset="0"/>
              </a:rPr>
              <a:t>Choose </a:t>
            </a:r>
            <a:r>
              <a:rPr lang="en-US" b="1" u="sng" dirty="0" smtClean="0">
                <a:latin typeface="Cambria" panose="02040503050406030204" pitchFamily="18" charset="0"/>
              </a:rPr>
              <a:t>one</a:t>
            </a:r>
            <a:r>
              <a:rPr lang="en-US" dirty="0" smtClean="0">
                <a:latin typeface="Cambria" panose="02040503050406030204" pitchFamily="18" charset="0"/>
              </a:rPr>
              <a:t> of the three ‘Arrest Detention Police Situations’ </a:t>
            </a:r>
          </a:p>
          <a:p>
            <a:pPr marL="342900" indent="-342900">
              <a:buAutoNum type="arabicPeriod"/>
            </a:pPr>
            <a:r>
              <a:rPr lang="en-US" dirty="0" smtClean="0">
                <a:latin typeface="Cambria" panose="02040503050406030204" pitchFamily="18" charset="0"/>
              </a:rPr>
              <a:t>Investigate and explain what rights and responsibilities are present for the identified parties……in Canada, the </a:t>
            </a:r>
            <a:r>
              <a:rPr lang="en-US" dirty="0" smtClean="0">
                <a:latin typeface="Cambria" panose="02040503050406030204" pitchFamily="18" charset="0"/>
                <a:hlinkClick r:id="rId2"/>
              </a:rPr>
              <a:t>Youth Criminal Justice Act </a:t>
            </a:r>
            <a:r>
              <a:rPr lang="en-US" dirty="0" smtClean="0">
                <a:latin typeface="Cambria" panose="02040503050406030204" pitchFamily="18" charset="0"/>
              </a:rPr>
              <a:t>applies to youth at least 12 but under 18 years old, who are alleged to have committed criminal offences. See ‘Judicial Measures’ and Right to Counsel, Notice to Parents, as well as ‘Sentencing’ in the act. </a:t>
            </a:r>
          </a:p>
          <a:p>
            <a:endParaRPr lang="en-US" sz="1000" dirty="0" smtClean="0">
              <a:latin typeface="Cambria" panose="02040503050406030204" pitchFamily="18" charset="0"/>
            </a:endParaRPr>
          </a:p>
          <a:p>
            <a:r>
              <a:rPr lang="en-US" dirty="0">
                <a:latin typeface="Cambria" panose="02040503050406030204" pitchFamily="18" charset="0"/>
              </a:rPr>
              <a:t>	</a:t>
            </a:r>
            <a:r>
              <a:rPr lang="en-US" dirty="0" smtClean="0">
                <a:latin typeface="Cambria" panose="02040503050406030204" pitchFamily="18" charset="0"/>
              </a:rPr>
              <a:t>Also, See ‘Legal Rights’ (sec. 7-14) of </a:t>
            </a:r>
            <a:r>
              <a:rPr lang="en-US" dirty="0" smtClean="0">
                <a:latin typeface="Cambria" panose="02040503050406030204" pitchFamily="18" charset="0"/>
                <a:hlinkClick r:id="rId3"/>
              </a:rPr>
              <a:t>Charter of Rights and Freedom</a:t>
            </a:r>
            <a:endParaRPr lang="en-US" dirty="0" smtClean="0">
              <a:latin typeface="Cambria" panose="02040503050406030204" pitchFamily="18" charset="0"/>
            </a:endParaRPr>
          </a:p>
          <a:p>
            <a:pPr marL="400050" indent="-400050">
              <a:lnSpc>
                <a:spcPct val="150000"/>
              </a:lnSpc>
              <a:buFont typeface="+mj-lt"/>
              <a:buAutoNum type="arabicPeriod"/>
            </a:pPr>
            <a:r>
              <a:rPr lang="en-US" dirty="0" smtClean="0">
                <a:latin typeface="Cambria" panose="02040503050406030204" pitchFamily="18" charset="0"/>
              </a:rPr>
              <a:t>Identify legal and moral issues present</a:t>
            </a:r>
          </a:p>
          <a:p>
            <a:pPr marL="1314450" lvl="2" indent="-400050">
              <a:buFont typeface="+mj-lt"/>
              <a:buAutoNum type="romanLcPeriod"/>
            </a:pPr>
            <a:r>
              <a:rPr lang="en-US" dirty="0" smtClean="0">
                <a:latin typeface="Cambria" panose="02040503050406030204" pitchFamily="18" charset="0"/>
              </a:rPr>
              <a:t>Specifically, what </a:t>
            </a:r>
            <a:r>
              <a:rPr lang="en-US" dirty="0" smtClean="0">
                <a:latin typeface="Cambria" panose="02040503050406030204" pitchFamily="18" charset="0"/>
                <a:hlinkClick r:id="rId4"/>
              </a:rPr>
              <a:t>criminal code </a:t>
            </a:r>
            <a:r>
              <a:rPr lang="en-US" dirty="0" smtClean="0">
                <a:latin typeface="Cambria" panose="02040503050406030204" pitchFamily="18" charset="0"/>
              </a:rPr>
              <a:t>section applies?</a:t>
            </a:r>
          </a:p>
          <a:p>
            <a:pPr marL="2228850" lvl="4" indent="-400050">
              <a:buFont typeface="+mj-lt"/>
              <a:buAutoNum type="alphaLcParenR"/>
            </a:pPr>
            <a:r>
              <a:rPr lang="en-US" dirty="0" smtClean="0">
                <a:latin typeface="Cambria" panose="02040503050406030204" pitchFamily="18" charset="0"/>
              </a:rPr>
              <a:t>Summary Conviction, Indictable Offence, </a:t>
            </a:r>
            <a:r>
              <a:rPr lang="en-US" dirty="0" err="1">
                <a:latin typeface="Cambria" panose="02040503050406030204" pitchFamily="18" charset="0"/>
              </a:rPr>
              <a:t>e</a:t>
            </a:r>
            <a:r>
              <a:rPr lang="en-US" dirty="0" err="1" smtClean="0">
                <a:latin typeface="Cambria" panose="02040503050406030204" pitchFamily="18" charset="0"/>
              </a:rPr>
              <a:t>tc</a:t>
            </a:r>
            <a:endParaRPr lang="en-US" dirty="0" smtClean="0">
              <a:latin typeface="Cambria" panose="02040503050406030204" pitchFamily="18" charset="0"/>
            </a:endParaRPr>
          </a:p>
          <a:p>
            <a:pPr marL="2228850" lvl="4" indent="-400050">
              <a:buFont typeface="+mj-lt"/>
              <a:buAutoNum type="alphaLcParenR"/>
            </a:pPr>
            <a:r>
              <a:rPr lang="en-US" dirty="0" smtClean="0">
                <a:latin typeface="Cambria" panose="02040503050406030204" pitchFamily="18" charset="0"/>
              </a:rPr>
              <a:t>Sentencing/Punishment (in accordance with YCJA?), if any…..</a:t>
            </a:r>
          </a:p>
          <a:p>
            <a:pPr marL="1314450" lvl="2" indent="-400050">
              <a:buFont typeface="+mj-lt"/>
              <a:buAutoNum type="romanLcPeriod"/>
            </a:pPr>
            <a:r>
              <a:rPr lang="en-US" dirty="0" smtClean="0">
                <a:latin typeface="Cambria" panose="02040503050406030204" pitchFamily="18" charset="0"/>
              </a:rPr>
              <a:t>Moral Issues – Ethical….beyond what the law says – what do you think?</a:t>
            </a:r>
          </a:p>
          <a:p>
            <a:pPr marL="400050" indent="-400050">
              <a:buFont typeface="+mj-lt"/>
              <a:buAutoNum type="arabicPeriod"/>
            </a:pPr>
            <a:endParaRPr lang="en-US" sz="1000" dirty="0">
              <a:latin typeface="Cambria" panose="02040503050406030204" pitchFamily="18" charset="0"/>
            </a:endParaRPr>
          </a:p>
          <a:p>
            <a:r>
              <a:rPr lang="en-US" dirty="0" smtClean="0">
                <a:latin typeface="Cambria" panose="02040503050406030204" pitchFamily="18" charset="0"/>
              </a:rPr>
              <a:t>Concluding Question:</a:t>
            </a:r>
          </a:p>
          <a:p>
            <a:pPr marL="742950" lvl="1" indent="-285750">
              <a:buFont typeface="Arial" panose="020B0604020202020204" pitchFamily="34" charset="0"/>
              <a:buChar char="•"/>
            </a:pPr>
            <a:r>
              <a:rPr lang="en-US" dirty="0" smtClean="0">
                <a:latin typeface="Cambria" panose="02040503050406030204" pitchFamily="18" charset="0"/>
              </a:rPr>
              <a:t>To what extent are police required to use discretion in fulfilling their legal duty? Do you value this (discretion, I mean) or do you see it as problematic? Explain.</a:t>
            </a:r>
          </a:p>
          <a:p>
            <a:endParaRPr lang="en-US" sz="1000" dirty="0">
              <a:latin typeface="Cambria" panose="02040503050406030204" pitchFamily="18" charset="0"/>
            </a:endParaRPr>
          </a:p>
          <a:p>
            <a:r>
              <a:rPr lang="en-US" dirty="0" smtClean="0">
                <a:latin typeface="Cambria" panose="02040503050406030204" pitchFamily="18" charset="0"/>
              </a:rPr>
              <a:t>Structure and Assessment:											/15			</a:t>
            </a:r>
          </a:p>
          <a:p>
            <a:pPr marL="742950" lvl="1" indent="-285750">
              <a:buFont typeface="Arial" panose="020B0604020202020204" pitchFamily="34" charset="0"/>
              <a:buChar char="•"/>
            </a:pPr>
            <a:r>
              <a:rPr lang="en-US" dirty="0" smtClean="0">
                <a:latin typeface="Cambria" panose="02040503050406030204" pitchFamily="18" charset="0"/>
              </a:rPr>
              <a:t>Identify Situation</a:t>
            </a:r>
          </a:p>
          <a:p>
            <a:pPr marL="742950" lvl="1" indent="-285750">
              <a:buFont typeface="Arial" panose="020B0604020202020204" pitchFamily="34" charset="0"/>
              <a:buChar char="•"/>
            </a:pPr>
            <a:r>
              <a:rPr lang="en-US" dirty="0" smtClean="0">
                <a:latin typeface="Cambria" panose="02040503050406030204" pitchFamily="18" charset="0"/>
              </a:rPr>
              <a:t>Identify ‘Parties’											/3</a:t>
            </a:r>
          </a:p>
          <a:p>
            <a:pPr marL="742950" lvl="1" indent="-285750">
              <a:buFont typeface="Arial" panose="020B0604020202020204" pitchFamily="34" charset="0"/>
              <a:buChar char="•"/>
            </a:pPr>
            <a:r>
              <a:rPr lang="en-US" dirty="0" smtClean="0">
                <a:latin typeface="Cambria" panose="02040503050406030204" pitchFamily="18" charset="0"/>
              </a:rPr>
              <a:t>Rights and Responsibilities of Parties Involved (Charter Rights?)	/2</a:t>
            </a:r>
          </a:p>
          <a:p>
            <a:pPr marL="742950" lvl="1" indent="-285750">
              <a:buFont typeface="Arial" panose="020B0604020202020204" pitchFamily="34" charset="0"/>
              <a:buChar char="•"/>
            </a:pPr>
            <a:r>
              <a:rPr lang="en-US" dirty="0" smtClean="0">
                <a:latin typeface="Cambria" panose="02040503050406030204" pitchFamily="18" charset="0"/>
              </a:rPr>
              <a:t>Legal Issues – (Criminal Code Section Applicable?)				/3	</a:t>
            </a:r>
          </a:p>
          <a:p>
            <a:pPr marL="742950" lvl="1" indent="-285750">
              <a:buFont typeface="Arial" panose="020B0604020202020204" pitchFamily="34" charset="0"/>
              <a:buChar char="•"/>
            </a:pPr>
            <a:r>
              <a:rPr lang="en-US" dirty="0" smtClean="0">
                <a:latin typeface="Cambria" panose="02040503050406030204" pitchFamily="18" charset="0"/>
              </a:rPr>
              <a:t>Moral Issues – Ethics?										/2</a:t>
            </a:r>
          </a:p>
          <a:p>
            <a:pPr marL="742950" lvl="1" indent="-285750">
              <a:buFont typeface="Arial" panose="020B0604020202020204" pitchFamily="34" charset="0"/>
              <a:buChar char="•"/>
            </a:pPr>
            <a:r>
              <a:rPr lang="en-US" dirty="0" smtClean="0">
                <a:latin typeface="Cambria" panose="02040503050406030204" pitchFamily="18" charset="0"/>
              </a:rPr>
              <a:t>Concluding Question										/5</a:t>
            </a:r>
          </a:p>
        </p:txBody>
      </p:sp>
    </p:spTree>
    <p:extLst>
      <p:ext uri="{BB962C8B-B14F-4D97-AF65-F5344CB8AC3E}">
        <p14:creationId xmlns:p14="http://schemas.microsoft.com/office/powerpoint/2010/main" val="298950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fontAlgn="auto">
              <a:spcBef>
                <a:spcPts val="0"/>
              </a:spcBef>
              <a:spcAft>
                <a:spcPts val="0"/>
              </a:spcAft>
              <a:defRPr/>
            </a:pPr>
            <a:r>
              <a:rPr lang="en-US" sz="2400" b="1" dirty="0" smtClean="0">
                <a:latin typeface="Cambria"/>
                <a:cs typeface="Cambria"/>
              </a:rPr>
              <a:t>Arrest</a:t>
            </a:r>
          </a:p>
          <a:p>
            <a:pPr marL="285750" indent="-285750" fontAlgn="auto">
              <a:spcBef>
                <a:spcPts val="0"/>
              </a:spcBef>
              <a:spcAft>
                <a:spcPts val="0"/>
              </a:spcAft>
              <a:buFont typeface="Arial" pitchFamily="34" charset="0"/>
              <a:buChar char="•"/>
              <a:defRPr/>
            </a:pPr>
            <a:r>
              <a:rPr lang="en-US" dirty="0" smtClean="0">
                <a:latin typeface="Cambria"/>
                <a:cs typeface="Cambria"/>
              </a:rPr>
              <a:t>Must </a:t>
            </a:r>
            <a:r>
              <a:rPr lang="en-US" dirty="0">
                <a:latin typeface="Cambria"/>
                <a:cs typeface="Cambria"/>
              </a:rPr>
              <a:t>go beyond suspicion</a:t>
            </a:r>
          </a:p>
          <a:p>
            <a:pPr marL="285750" indent="-285750" fontAlgn="auto">
              <a:spcBef>
                <a:spcPts val="0"/>
              </a:spcBef>
              <a:spcAft>
                <a:spcPts val="0"/>
              </a:spcAft>
              <a:buFont typeface="Arial" pitchFamily="34" charset="0"/>
              <a:buChar char="•"/>
              <a:defRPr/>
            </a:pPr>
            <a:endParaRPr lang="en-US" dirty="0">
              <a:latin typeface="Cambria"/>
              <a:cs typeface="Cambria"/>
            </a:endParaRPr>
          </a:p>
          <a:p>
            <a:pPr marL="285750" indent="-285750" fontAlgn="auto">
              <a:spcBef>
                <a:spcPts val="0"/>
              </a:spcBef>
              <a:spcAft>
                <a:spcPts val="0"/>
              </a:spcAft>
              <a:buFont typeface="Arial" pitchFamily="34" charset="0"/>
              <a:buChar char="•"/>
              <a:defRPr/>
            </a:pPr>
            <a:r>
              <a:rPr lang="en-US" dirty="0">
                <a:latin typeface="Cambria"/>
                <a:cs typeface="Cambria"/>
              </a:rPr>
              <a:t>Must establish: (</a:t>
            </a:r>
            <a:r>
              <a:rPr lang="en-US" dirty="0" err="1">
                <a:latin typeface="Cambria"/>
                <a:cs typeface="Cambria"/>
              </a:rPr>
              <a:t>mens</a:t>
            </a:r>
            <a:r>
              <a:rPr lang="en-US" dirty="0">
                <a:latin typeface="Cambria"/>
                <a:cs typeface="Cambria"/>
              </a:rPr>
              <a:t> </a:t>
            </a:r>
            <a:r>
              <a:rPr lang="en-US" dirty="0" err="1">
                <a:latin typeface="Cambria"/>
                <a:cs typeface="Cambria"/>
              </a:rPr>
              <a:t>rea</a:t>
            </a:r>
            <a:r>
              <a:rPr lang="en-US" dirty="0">
                <a:latin typeface="Cambria"/>
                <a:cs typeface="Cambria"/>
              </a:rPr>
              <a:t> or </a:t>
            </a:r>
            <a:r>
              <a:rPr lang="en-US" dirty="0" err="1">
                <a:latin typeface="Cambria"/>
                <a:cs typeface="Cambria"/>
              </a:rPr>
              <a:t>actus</a:t>
            </a:r>
            <a:r>
              <a:rPr lang="en-US" dirty="0">
                <a:latin typeface="Cambria"/>
                <a:cs typeface="Cambria"/>
              </a:rPr>
              <a:t> </a:t>
            </a:r>
            <a:r>
              <a:rPr lang="en-US" dirty="0" err="1">
                <a:latin typeface="Cambria"/>
                <a:cs typeface="Cambria"/>
              </a:rPr>
              <a:t>reus</a:t>
            </a:r>
            <a:r>
              <a:rPr lang="en-US" dirty="0">
                <a:latin typeface="Cambria"/>
                <a:cs typeface="Cambria"/>
              </a:rPr>
              <a:t>?)</a:t>
            </a:r>
          </a:p>
          <a:p>
            <a:pPr marL="742950" lvl="1" indent="-285750" fontAlgn="auto">
              <a:spcBef>
                <a:spcPts val="0"/>
              </a:spcBef>
              <a:spcAft>
                <a:spcPts val="0"/>
              </a:spcAft>
              <a:buFont typeface="Arial" pitchFamily="34" charset="0"/>
              <a:buChar char="•"/>
              <a:defRPr/>
            </a:pPr>
            <a:r>
              <a:rPr lang="en-US" dirty="0">
                <a:latin typeface="Cambria"/>
                <a:cs typeface="Cambria"/>
              </a:rPr>
              <a:t>An offense has been committed</a:t>
            </a:r>
          </a:p>
          <a:p>
            <a:pPr marL="742950" lvl="1" indent="-285750" fontAlgn="auto">
              <a:spcBef>
                <a:spcPts val="0"/>
              </a:spcBef>
              <a:spcAft>
                <a:spcPts val="0"/>
              </a:spcAft>
              <a:buFont typeface="Arial" pitchFamily="34" charset="0"/>
              <a:buChar char="•"/>
              <a:defRPr/>
            </a:pPr>
            <a:r>
              <a:rPr lang="en-US" i="1" dirty="0">
                <a:latin typeface="Cambria"/>
                <a:cs typeface="Cambria"/>
              </a:rPr>
              <a:t>Reasonable</a:t>
            </a:r>
            <a:r>
              <a:rPr lang="en-US" dirty="0">
                <a:latin typeface="Cambria"/>
                <a:cs typeface="Cambria"/>
              </a:rPr>
              <a:t> grounds that the suspect committed the offense</a:t>
            </a:r>
            <a:endParaRPr lang="en-CA" dirty="0">
              <a:latin typeface="Cambria"/>
              <a:cs typeface="Cambria"/>
            </a:endParaRPr>
          </a:p>
          <a:p>
            <a:pPr fontAlgn="auto">
              <a:spcBef>
                <a:spcPts val="0"/>
              </a:spcBef>
              <a:spcAft>
                <a:spcPts val="0"/>
              </a:spcAft>
              <a:defRPr/>
            </a:pPr>
            <a:endParaRPr lang="en-US" dirty="0">
              <a:latin typeface="Cambria"/>
              <a:cs typeface="Cambria"/>
            </a:endParaRPr>
          </a:p>
          <a:p>
            <a:pPr marL="285750" indent="-285750" fontAlgn="auto">
              <a:spcBef>
                <a:spcPts val="0"/>
              </a:spcBef>
              <a:spcAft>
                <a:spcPts val="0"/>
              </a:spcAft>
              <a:buFont typeface="Arial" pitchFamily="34" charset="0"/>
              <a:buChar char="•"/>
              <a:defRPr/>
            </a:pPr>
            <a:r>
              <a:rPr lang="en-US" dirty="0">
                <a:latin typeface="Cambria"/>
                <a:cs typeface="Cambria"/>
              </a:rPr>
              <a:t>Action options</a:t>
            </a:r>
          </a:p>
          <a:p>
            <a:pPr marL="800100" lvl="1" indent="-342900">
              <a:buFont typeface="+mj-lt"/>
              <a:buAutoNum type="arabicPeriod"/>
              <a:defRPr/>
            </a:pPr>
            <a:r>
              <a:rPr lang="en-US" dirty="0">
                <a:latin typeface="Cambria"/>
                <a:cs typeface="Cambria"/>
              </a:rPr>
              <a:t>Appearance </a:t>
            </a:r>
            <a:r>
              <a:rPr lang="en-US" dirty="0" smtClean="0">
                <a:latin typeface="Cambria"/>
                <a:cs typeface="Cambria"/>
              </a:rPr>
              <a:t>notice: legal document stating criminal charge &amp; court date (no threat) </a:t>
            </a:r>
            <a:endParaRPr lang="en-US" dirty="0">
              <a:latin typeface="Cambria"/>
              <a:cs typeface="Cambria"/>
            </a:endParaRPr>
          </a:p>
          <a:p>
            <a:pPr marL="1257300" lvl="2" indent="-342900" fontAlgn="auto">
              <a:spcBef>
                <a:spcPts val="0"/>
              </a:spcBef>
              <a:spcAft>
                <a:spcPts val="0"/>
              </a:spcAft>
              <a:buFont typeface="Arial"/>
              <a:buChar char="•"/>
              <a:defRPr/>
            </a:pPr>
            <a:r>
              <a:rPr lang="en-US" dirty="0">
                <a:latin typeface="Cambria"/>
                <a:cs typeface="Cambria"/>
              </a:rPr>
              <a:t>Summary conviction, hybrid, less serious </a:t>
            </a:r>
            <a:r>
              <a:rPr lang="en-US" dirty="0" smtClean="0">
                <a:latin typeface="Cambria"/>
                <a:cs typeface="Cambria"/>
              </a:rPr>
              <a:t>indictable offence</a:t>
            </a:r>
            <a:endParaRPr lang="en-US" dirty="0">
              <a:latin typeface="Cambria"/>
              <a:cs typeface="Cambria"/>
            </a:endParaRPr>
          </a:p>
          <a:p>
            <a:pPr marL="1257300" lvl="2" indent="-342900" fontAlgn="auto">
              <a:spcBef>
                <a:spcPts val="0"/>
              </a:spcBef>
              <a:spcAft>
                <a:spcPts val="0"/>
              </a:spcAft>
              <a:buFont typeface="Arial"/>
              <a:buChar char="•"/>
              <a:defRPr/>
            </a:pPr>
            <a:r>
              <a:rPr lang="en-US" dirty="0">
                <a:latin typeface="Cambria"/>
                <a:cs typeface="Cambria"/>
              </a:rPr>
              <a:t>Names offense, time/place/location of </a:t>
            </a:r>
            <a:r>
              <a:rPr lang="en-US" dirty="0" smtClean="0">
                <a:latin typeface="Cambria"/>
                <a:cs typeface="Cambria"/>
              </a:rPr>
              <a:t>appearance</a:t>
            </a:r>
            <a:endParaRPr lang="en-US" dirty="0">
              <a:latin typeface="Cambria"/>
              <a:cs typeface="Cambria"/>
            </a:endParaRPr>
          </a:p>
          <a:p>
            <a:pPr marL="1257300" lvl="2" indent="-342900" fontAlgn="auto">
              <a:spcBef>
                <a:spcPts val="0"/>
              </a:spcBef>
              <a:spcAft>
                <a:spcPts val="0"/>
              </a:spcAft>
              <a:buFont typeface="Arial"/>
              <a:buChar char="•"/>
              <a:defRPr/>
            </a:pPr>
            <a:r>
              <a:rPr lang="en-US" dirty="0">
                <a:latin typeface="Cambria"/>
                <a:cs typeface="Cambria"/>
              </a:rPr>
              <a:t>Accused must receive a copy and </a:t>
            </a:r>
            <a:r>
              <a:rPr lang="en-US" dirty="0" smtClean="0">
                <a:latin typeface="Cambria"/>
                <a:cs typeface="Cambria"/>
              </a:rPr>
              <a:t>sign</a:t>
            </a:r>
          </a:p>
          <a:p>
            <a:pPr lvl="2" fontAlgn="auto">
              <a:spcBef>
                <a:spcPts val="0"/>
              </a:spcBef>
              <a:spcAft>
                <a:spcPts val="0"/>
              </a:spcAft>
              <a:defRPr/>
            </a:pPr>
            <a:endParaRPr lang="en-US" dirty="0">
              <a:latin typeface="Cambria"/>
              <a:cs typeface="Cambria"/>
            </a:endParaRPr>
          </a:p>
          <a:p>
            <a:pPr marL="800100" lvl="1" indent="-342900" fontAlgn="auto">
              <a:spcBef>
                <a:spcPts val="0"/>
              </a:spcBef>
              <a:spcAft>
                <a:spcPts val="0"/>
              </a:spcAft>
              <a:buFont typeface="+mj-lt"/>
              <a:buAutoNum type="arabicPeriod"/>
              <a:defRPr/>
            </a:pPr>
            <a:r>
              <a:rPr lang="en-US" dirty="0">
                <a:latin typeface="Cambria"/>
                <a:cs typeface="Cambria"/>
              </a:rPr>
              <a:t>Warrant for </a:t>
            </a:r>
            <a:r>
              <a:rPr lang="en-US" dirty="0" smtClean="0">
                <a:latin typeface="Cambria"/>
                <a:cs typeface="Cambria"/>
              </a:rPr>
              <a:t>arrest: an order by a judge to arrest</a:t>
            </a:r>
            <a:endParaRPr lang="en-US" dirty="0">
              <a:latin typeface="Cambria"/>
              <a:cs typeface="Cambria"/>
            </a:endParaRPr>
          </a:p>
          <a:p>
            <a:pPr marL="1257300" lvl="2" indent="-342900" fontAlgn="auto">
              <a:spcBef>
                <a:spcPts val="0"/>
              </a:spcBef>
              <a:spcAft>
                <a:spcPts val="0"/>
              </a:spcAft>
              <a:buFont typeface="Arial"/>
              <a:buChar char="•"/>
              <a:defRPr/>
            </a:pPr>
            <a:r>
              <a:rPr lang="en-US" dirty="0">
                <a:latin typeface="Cambria"/>
                <a:cs typeface="Cambria"/>
              </a:rPr>
              <a:t>If arrest is impossible at the scene</a:t>
            </a:r>
          </a:p>
          <a:p>
            <a:pPr marL="1257300" lvl="2" indent="-342900" fontAlgn="auto">
              <a:spcBef>
                <a:spcPts val="0"/>
              </a:spcBef>
              <a:spcAft>
                <a:spcPts val="0"/>
              </a:spcAft>
              <a:buFont typeface="Arial"/>
              <a:buChar char="•"/>
              <a:defRPr/>
            </a:pPr>
            <a:r>
              <a:rPr lang="en-US" b="1" dirty="0">
                <a:latin typeface="Cambria"/>
                <a:cs typeface="Cambria"/>
              </a:rPr>
              <a:t>Summons</a:t>
            </a:r>
            <a:r>
              <a:rPr lang="en-US" dirty="0">
                <a:latin typeface="Cambria"/>
                <a:cs typeface="Cambria"/>
              </a:rPr>
              <a:t> issued to appear, delivered by representative of </a:t>
            </a:r>
            <a:r>
              <a:rPr lang="en-US" dirty="0" smtClean="0">
                <a:latin typeface="Cambria"/>
                <a:cs typeface="Cambria"/>
              </a:rPr>
              <a:t>court</a:t>
            </a:r>
          </a:p>
          <a:p>
            <a:pPr lvl="2" fontAlgn="auto">
              <a:spcBef>
                <a:spcPts val="0"/>
              </a:spcBef>
              <a:spcAft>
                <a:spcPts val="0"/>
              </a:spcAft>
              <a:defRPr/>
            </a:pPr>
            <a:endParaRPr lang="en-US" dirty="0">
              <a:latin typeface="Cambria"/>
              <a:cs typeface="Cambria"/>
            </a:endParaRPr>
          </a:p>
          <a:p>
            <a:pPr marL="800100" lvl="1" indent="-342900" fontAlgn="auto">
              <a:spcBef>
                <a:spcPts val="0"/>
              </a:spcBef>
              <a:spcAft>
                <a:spcPts val="0"/>
              </a:spcAft>
              <a:buFont typeface="+mj-lt"/>
              <a:buAutoNum type="arabicPeriod"/>
              <a:defRPr/>
            </a:pPr>
            <a:r>
              <a:rPr lang="en-US" dirty="0" smtClean="0">
                <a:latin typeface="Cambria"/>
                <a:cs typeface="Cambria"/>
              </a:rPr>
              <a:t>Arrest</a:t>
            </a:r>
          </a:p>
          <a:p>
            <a:pPr marL="1200150" lvl="2" indent="-285750">
              <a:buFont typeface="Arial" panose="020B0604020202020204" pitchFamily="34" charset="0"/>
              <a:buChar char="•"/>
              <a:defRPr/>
            </a:pPr>
            <a:r>
              <a:rPr lang="en-US" dirty="0" smtClean="0">
                <a:latin typeface="Cambria"/>
                <a:cs typeface="Cambria"/>
              </a:rPr>
              <a:t>Notice of Arrest</a:t>
            </a:r>
          </a:p>
          <a:p>
            <a:pPr marL="1200150" lvl="2" indent="-285750">
              <a:buFont typeface="Arial" panose="020B0604020202020204" pitchFamily="34" charset="0"/>
              <a:buChar char="•"/>
              <a:defRPr/>
            </a:pPr>
            <a:r>
              <a:rPr lang="en-US" dirty="0" smtClean="0">
                <a:latin typeface="Cambria"/>
                <a:cs typeface="Cambria"/>
              </a:rPr>
              <a:t>Advising the Accused</a:t>
            </a:r>
          </a:p>
          <a:p>
            <a:pPr marL="1200150" lvl="2" indent="-285750">
              <a:buFont typeface="Arial" panose="020B0604020202020204" pitchFamily="34" charset="0"/>
              <a:buChar char="•"/>
              <a:defRPr/>
            </a:pPr>
            <a:r>
              <a:rPr lang="en-US" dirty="0" smtClean="0">
                <a:latin typeface="Cambria"/>
                <a:cs typeface="Cambria"/>
              </a:rPr>
              <a:t>Right to Counsel</a:t>
            </a:r>
          </a:p>
          <a:p>
            <a:pPr marL="1200150" lvl="2" indent="-285750">
              <a:buFont typeface="Arial" panose="020B0604020202020204" pitchFamily="34" charset="0"/>
              <a:buChar char="•"/>
              <a:defRPr/>
            </a:pPr>
            <a:r>
              <a:rPr lang="en-US" dirty="0" smtClean="0">
                <a:latin typeface="Cambria"/>
                <a:cs typeface="Cambria"/>
              </a:rPr>
              <a:t>Right to Remain Silent</a:t>
            </a:r>
          </a:p>
          <a:p>
            <a:pPr marL="1200150" lvl="2" indent="-285750">
              <a:buFont typeface="Arial" panose="020B0604020202020204" pitchFamily="34" charset="0"/>
              <a:buChar char="•"/>
              <a:defRPr/>
            </a:pPr>
            <a:r>
              <a:rPr lang="en-US" dirty="0" smtClean="0">
                <a:latin typeface="Cambria"/>
                <a:cs typeface="Cambria"/>
              </a:rPr>
              <a:t>Physically touching the accused to signify custody </a:t>
            </a:r>
            <a:endParaRPr lang="en-US" dirty="0">
              <a:latin typeface="Cambria"/>
              <a:cs typeface="Cambria"/>
            </a:endParaRPr>
          </a:p>
        </p:txBody>
      </p:sp>
    </p:spTree>
    <p:extLst>
      <p:ext uri="{BB962C8B-B14F-4D97-AF65-F5344CB8AC3E}">
        <p14:creationId xmlns:p14="http://schemas.microsoft.com/office/powerpoint/2010/main" val="158901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fontAlgn="auto">
              <a:spcBef>
                <a:spcPts val="0"/>
              </a:spcBef>
              <a:spcAft>
                <a:spcPts val="0"/>
              </a:spcAft>
              <a:defRPr/>
            </a:pPr>
            <a:r>
              <a:rPr lang="en-US" sz="2400" b="1" dirty="0" smtClean="0">
                <a:latin typeface="Cambria" panose="02040503050406030204" pitchFamily="18" charset="0"/>
              </a:rPr>
              <a:t>Arrest</a:t>
            </a:r>
          </a:p>
          <a:p>
            <a:pPr marL="285750" indent="-285750" fontAlgn="auto">
              <a:spcBef>
                <a:spcPts val="0"/>
              </a:spcBef>
              <a:spcAft>
                <a:spcPts val="0"/>
              </a:spcAft>
              <a:buFont typeface="Arial" panose="020B0604020202020204" pitchFamily="34" charset="0"/>
              <a:buChar char="•"/>
              <a:defRPr/>
            </a:pPr>
            <a:r>
              <a:rPr lang="en-US" dirty="0" smtClean="0">
                <a:latin typeface="Cambria" panose="02040503050406030204" pitchFamily="18" charset="0"/>
              </a:rPr>
              <a:t>Action </a:t>
            </a:r>
            <a:r>
              <a:rPr lang="en-US" dirty="0">
                <a:latin typeface="Cambria" panose="02040503050406030204" pitchFamily="18" charset="0"/>
              </a:rPr>
              <a:t>options</a:t>
            </a:r>
          </a:p>
          <a:p>
            <a:pPr marL="742950" lvl="1" indent="-285750" fontAlgn="auto">
              <a:spcBef>
                <a:spcPts val="0"/>
              </a:spcBef>
              <a:spcAft>
                <a:spcPts val="0"/>
              </a:spcAft>
              <a:buFont typeface="Arial" pitchFamily="34" charset="0"/>
              <a:buChar char="•"/>
              <a:defRPr/>
            </a:pPr>
            <a:r>
              <a:rPr lang="en-US" dirty="0">
                <a:latin typeface="Cambria" panose="02040503050406030204" pitchFamily="18" charset="0"/>
              </a:rPr>
              <a:t>Arrest</a:t>
            </a:r>
          </a:p>
          <a:p>
            <a:pPr marL="1200150" lvl="2" indent="-285750" fontAlgn="auto">
              <a:spcBef>
                <a:spcPts val="0"/>
              </a:spcBef>
              <a:spcAft>
                <a:spcPts val="0"/>
              </a:spcAft>
              <a:buFont typeface="Arial" pitchFamily="34" charset="0"/>
              <a:buChar char="•"/>
              <a:defRPr/>
            </a:pPr>
            <a:r>
              <a:rPr lang="en-US" b="1" dirty="0">
                <a:latin typeface="Cambria" panose="02040503050406030204" pitchFamily="18" charset="0"/>
              </a:rPr>
              <a:t>Purpose</a:t>
            </a:r>
            <a:r>
              <a:rPr lang="en-US" dirty="0">
                <a:latin typeface="Cambria" panose="02040503050406030204" pitchFamily="18" charset="0"/>
              </a:rPr>
              <a:t>: lay charges, preserve evidence, preventative</a:t>
            </a:r>
          </a:p>
          <a:p>
            <a:pPr marL="1200150" lvl="2" indent="-285750" fontAlgn="auto">
              <a:spcBef>
                <a:spcPts val="0"/>
              </a:spcBef>
              <a:spcAft>
                <a:spcPts val="0"/>
              </a:spcAft>
              <a:buFont typeface="Arial" pitchFamily="34" charset="0"/>
              <a:buChar char="•"/>
              <a:defRPr/>
            </a:pPr>
            <a:r>
              <a:rPr lang="en-US" dirty="0">
                <a:latin typeface="Cambria" panose="02040503050406030204" pitchFamily="18" charset="0"/>
              </a:rPr>
              <a:t>Can be done without warrant if sufficient evidence exists that an offense has, is or will occur.</a:t>
            </a:r>
          </a:p>
          <a:p>
            <a:pPr marL="1200150" lvl="2" indent="-285750" fontAlgn="auto">
              <a:spcBef>
                <a:spcPts val="0"/>
              </a:spcBef>
              <a:spcAft>
                <a:spcPts val="0"/>
              </a:spcAft>
              <a:buFont typeface="Arial" pitchFamily="34" charset="0"/>
              <a:buChar char="•"/>
              <a:defRPr/>
            </a:pPr>
            <a:r>
              <a:rPr lang="en-US" b="1" dirty="0">
                <a:latin typeface="Cambria" panose="02040503050406030204" pitchFamily="18" charset="0"/>
              </a:rPr>
              <a:t>Musts</a:t>
            </a:r>
            <a:r>
              <a:rPr lang="en-US" dirty="0">
                <a:latin typeface="Cambria" panose="02040503050406030204" pitchFamily="18" charset="0"/>
              </a:rPr>
              <a:t>:</a:t>
            </a:r>
          </a:p>
          <a:p>
            <a:pPr marL="1657350" lvl="3" indent="-285750" fontAlgn="auto">
              <a:spcBef>
                <a:spcPts val="0"/>
              </a:spcBef>
              <a:spcAft>
                <a:spcPts val="0"/>
              </a:spcAft>
              <a:buFont typeface="Arial" pitchFamily="34" charset="0"/>
              <a:buChar char="•"/>
              <a:defRPr/>
            </a:pPr>
            <a:r>
              <a:rPr lang="en-US" dirty="0">
                <a:latin typeface="Cambria" panose="02040503050406030204" pitchFamily="18" charset="0"/>
              </a:rPr>
              <a:t>Identification by police officers</a:t>
            </a:r>
          </a:p>
          <a:p>
            <a:pPr marL="1657350" lvl="3" indent="-285750" fontAlgn="auto">
              <a:spcBef>
                <a:spcPts val="0"/>
              </a:spcBef>
              <a:spcAft>
                <a:spcPts val="0"/>
              </a:spcAft>
              <a:buFont typeface="Arial" pitchFamily="34" charset="0"/>
              <a:buChar char="•"/>
              <a:defRPr/>
            </a:pPr>
            <a:r>
              <a:rPr lang="en-US" dirty="0">
                <a:latin typeface="Cambria" panose="02040503050406030204" pitchFamily="18" charset="0"/>
              </a:rPr>
              <a:t>Advise of arrest</a:t>
            </a:r>
          </a:p>
          <a:p>
            <a:pPr marL="1657350" lvl="3" indent="-285750" fontAlgn="auto">
              <a:spcBef>
                <a:spcPts val="0"/>
              </a:spcBef>
              <a:spcAft>
                <a:spcPts val="0"/>
              </a:spcAft>
              <a:buFont typeface="Arial" pitchFamily="34" charset="0"/>
              <a:buChar char="•"/>
              <a:defRPr/>
            </a:pPr>
            <a:r>
              <a:rPr lang="en-US" dirty="0">
                <a:latin typeface="Cambria" panose="02040503050406030204" pitchFamily="18" charset="0"/>
              </a:rPr>
              <a:t>Inform of charges (section 10 (a) of Canadian Charter of Rights and Freedoms)</a:t>
            </a:r>
          </a:p>
          <a:p>
            <a:pPr marL="1657350" lvl="3" indent="-285750" fontAlgn="auto">
              <a:spcBef>
                <a:spcPts val="0"/>
              </a:spcBef>
              <a:spcAft>
                <a:spcPts val="0"/>
              </a:spcAft>
              <a:buFont typeface="Arial" pitchFamily="34" charset="0"/>
              <a:buChar char="•"/>
              <a:defRPr/>
            </a:pPr>
            <a:r>
              <a:rPr lang="en-US" dirty="0">
                <a:latin typeface="Cambria" panose="02040503050406030204" pitchFamily="18" charset="0"/>
              </a:rPr>
              <a:t>Inform of rights (section 10 (b) of Canadian Charter of Rights and Freedoms)</a:t>
            </a:r>
          </a:p>
          <a:p>
            <a:pPr marL="1200150" lvl="2" indent="-285750" fontAlgn="auto">
              <a:spcBef>
                <a:spcPts val="0"/>
              </a:spcBef>
              <a:spcAft>
                <a:spcPts val="0"/>
              </a:spcAft>
              <a:buFont typeface="Arial" pitchFamily="34" charset="0"/>
              <a:buChar char="•"/>
              <a:defRPr/>
            </a:pPr>
            <a:r>
              <a:rPr lang="en-US" b="1" dirty="0" smtClean="0">
                <a:latin typeface="Cambria" panose="02040503050406030204" pitchFamily="18" charset="0"/>
              </a:rPr>
              <a:t>Mays (Legal Duty?):</a:t>
            </a:r>
            <a:endParaRPr lang="en-US" b="1" dirty="0">
              <a:latin typeface="Cambria" panose="02040503050406030204" pitchFamily="18" charset="0"/>
            </a:endParaRPr>
          </a:p>
          <a:p>
            <a:pPr marL="2114550" lvl="4" indent="-285750" fontAlgn="auto">
              <a:spcBef>
                <a:spcPts val="0"/>
              </a:spcBef>
              <a:spcAft>
                <a:spcPts val="0"/>
              </a:spcAft>
              <a:buFont typeface="Arial" pitchFamily="34" charset="0"/>
              <a:buChar char="•"/>
              <a:defRPr/>
            </a:pPr>
            <a:r>
              <a:rPr lang="en-US" dirty="0">
                <a:latin typeface="Cambria" panose="02040503050406030204" pitchFamily="18" charset="0"/>
              </a:rPr>
              <a:t>Use as much force as is necessary to prevent escape</a:t>
            </a:r>
          </a:p>
          <a:p>
            <a:pPr marL="2114550" lvl="4" indent="-285750" fontAlgn="auto">
              <a:spcBef>
                <a:spcPts val="0"/>
              </a:spcBef>
              <a:spcAft>
                <a:spcPts val="0"/>
              </a:spcAft>
              <a:buFont typeface="Arial" pitchFamily="34" charset="0"/>
              <a:buChar char="•"/>
              <a:defRPr/>
            </a:pPr>
            <a:r>
              <a:rPr lang="en-US" dirty="0">
                <a:latin typeface="Cambria" panose="02040503050406030204" pitchFamily="18" charset="0"/>
              </a:rPr>
              <a:t>Use deadly force if: harm/death to others, flees to escape arrest, no alternative means of preventing escape</a:t>
            </a:r>
          </a:p>
        </p:txBody>
      </p:sp>
      <p:sp>
        <p:nvSpPr>
          <p:cNvPr id="3" name="Left Brace 2"/>
          <p:cNvSpPr/>
          <p:nvPr/>
        </p:nvSpPr>
        <p:spPr>
          <a:xfrm>
            <a:off x="851985" y="3525222"/>
            <a:ext cx="287337" cy="13684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 name="Rectangle 3"/>
          <p:cNvSpPr/>
          <p:nvPr/>
        </p:nvSpPr>
        <p:spPr>
          <a:xfrm>
            <a:off x="0" y="3747769"/>
            <a:ext cx="995653" cy="923330"/>
          </a:xfrm>
          <a:prstGeom prst="rect">
            <a:avLst/>
          </a:prstGeom>
        </p:spPr>
        <p:txBody>
          <a:bodyPr wrap="square">
            <a:spAutoFit/>
          </a:bodyPr>
          <a:lstStyle/>
          <a:p>
            <a:r>
              <a:rPr lang="en-US" altLang="en-US" i="1" dirty="0">
                <a:hlinkClick r:id="rId2"/>
              </a:rPr>
              <a:t>Criminal </a:t>
            </a:r>
          </a:p>
          <a:p>
            <a:r>
              <a:rPr lang="en-US" altLang="en-US" i="1" dirty="0">
                <a:hlinkClick r:id="rId2"/>
              </a:rPr>
              <a:t>Liability</a:t>
            </a:r>
          </a:p>
          <a:p>
            <a:r>
              <a:rPr lang="en-US" altLang="en-US" i="1" dirty="0">
                <a:hlinkClick r:id="rId2"/>
              </a:rPr>
              <a:t>Exists</a:t>
            </a:r>
            <a:endParaRPr lang="en-CA" altLang="en-US" i="1" dirty="0"/>
          </a:p>
        </p:txBody>
      </p:sp>
    </p:spTree>
    <p:extLst>
      <p:ext uri="{BB962C8B-B14F-4D97-AF65-F5344CB8AC3E}">
        <p14:creationId xmlns:p14="http://schemas.microsoft.com/office/powerpoint/2010/main" val="1563976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22644</TotalTime>
  <Words>3104</Words>
  <Application>Microsoft Office PowerPoint</Application>
  <PresentationFormat>On-screen Show (4:3)</PresentationFormat>
  <Paragraphs>427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ＭＳ Ｐゴシック</vt:lpstr>
      <vt:lpstr>Arial</vt:lpstr>
      <vt:lpstr>Calibri</vt:lpstr>
      <vt:lpstr>Cambria</vt:lpstr>
      <vt:lpstr>Rod</vt:lpstr>
      <vt:lpstr>Times New Roman</vt:lpstr>
      <vt:lpstr>Wingdings</vt:lpstr>
      <vt:lpstr>Office Theme</vt:lpstr>
      <vt:lpstr>PowerPoint Presentation</vt:lpstr>
      <vt:lpstr>What is the role of police in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Scott Campbell</cp:lastModifiedBy>
  <cp:revision>56</cp:revision>
  <dcterms:created xsi:type="dcterms:W3CDTF">2015-03-30T03:49:46Z</dcterms:created>
  <dcterms:modified xsi:type="dcterms:W3CDTF">2021-01-27T20:06:21Z</dcterms:modified>
</cp:coreProperties>
</file>