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9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1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1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2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1A772-8BE0-4838-BEC3-58B5B85F2B4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933A-7D38-448C-B674-D1D22DF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7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hyperlink" Target="https://www.youtube.com/watch?v=GTdYvsV-LM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200"/>
            <a:ext cx="7010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Political Parties &amp; Party Systems Intro </a:t>
            </a:r>
          </a:p>
          <a:p>
            <a:endParaRPr lang="en-US" dirty="0"/>
          </a:p>
          <a:p>
            <a:r>
              <a:rPr lang="en-US" b="1" dirty="0" smtClean="0"/>
              <a:t>Mass Parties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hallenge elite domination of political life?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organized to gain support of the masses….’big tent’ parties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ranslate a movement into a political party?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Define ‘political party’….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Assumptions?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istinct, consistent, coherent ideological agendas?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ut, do party’s follow strict adherence to ideology?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federal parties in Canada compatible with provincial parties?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Ex. BC Liberals v. Trudeau Liberals?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BC NDP v. Alberta NDP 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policy differences, if any?</a:t>
            </a:r>
          </a:p>
          <a:p>
            <a:endParaRPr lang="en-US" dirty="0" smtClean="0"/>
          </a:p>
          <a:p>
            <a:r>
              <a:rPr lang="en-US" u="sng" dirty="0" smtClean="0"/>
              <a:t>Federal Parties in Canadian Parliament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Liberal Party of 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Conservative Party of 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Democratic Party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 Party of 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Bloc </a:t>
            </a:r>
            <a:r>
              <a:rPr lang="en-US" dirty="0" err="1" smtClean="0"/>
              <a:t>Quebecios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People’s Party of Canada (2018)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31" descr="https://encrypted-tbn3.gstatic.com/images?q=tbn:ANd9GcQPMqlcSzbv4QKks0a6jh19I6w1nCzRVzHGdfxR0qa9uiUcQN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22" y="203200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Jagmeet Sin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81" y="2886040"/>
            <a:ext cx="3267075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07556" y="5546197"/>
            <a:ext cx="288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 smtClean="0"/>
              <a:t>Annamie</a:t>
            </a:r>
            <a:r>
              <a:rPr lang="en-US" altLang="en-US" dirty="0" smtClean="0"/>
              <a:t> Paul – </a:t>
            </a:r>
            <a:r>
              <a:rPr lang="en-US" altLang="en-US" b="1" dirty="0" smtClean="0"/>
              <a:t>Green Party </a:t>
            </a:r>
            <a:endParaRPr lang="en-US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2175" y="4979997"/>
            <a:ext cx="389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Jagmeet</a:t>
            </a:r>
            <a:r>
              <a:rPr lang="en-US" dirty="0" smtClean="0"/>
              <a:t> Singh – </a:t>
            </a:r>
            <a:r>
              <a:rPr lang="en-US" b="1" dirty="0" smtClean="0"/>
              <a:t>New Democratic Party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9059536" y="2237595"/>
            <a:ext cx="2958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/>
              <a:t>Justin Trudeau – </a:t>
            </a:r>
            <a:r>
              <a:rPr lang="en-US" altLang="en-US" b="1" dirty="0" smtClean="0"/>
              <a:t>Liberal Party</a:t>
            </a:r>
            <a:endParaRPr lang="en-US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17067" y="203200"/>
            <a:ext cx="201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Erin O’Toole – </a:t>
            </a:r>
            <a:r>
              <a:rPr lang="en-US" b="1" dirty="0" smtClean="0"/>
              <a:t>Conservative Party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06913" y="5951870"/>
            <a:ext cx="768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kind of party system best describes Canada?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Consider: What parties have dominated Canadian politics historically?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many?    </a:t>
            </a:r>
            <a:endParaRPr lang="en-US" dirty="0"/>
          </a:p>
        </p:txBody>
      </p:sp>
      <p:pic>
        <p:nvPicPr>
          <p:cNvPr id="2" name="Picture 2" descr="Image result for Erin O'Too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43" y="49095"/>
            <a:ext cx="1619943" cy="223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Annamie Pau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099" y="2643268"/>
            <a:ext cx="2110901" cy="29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33" y="169334"/>
            <a:ext cx="119041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Liberal Party of Canada				</a:t>
            </a:r>
            <a:r>
              <a:rPr lang="en-US" dirty="0" smtClean="0"/>
              <a:t>…..the natural governing party of Canada?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dirty="0" smtClean="0"/>
              <a:t>Brokerage Theory?</a:t>
            </a:r>
          </a:p>
          <a:p>
            <a:pPr marL="910806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party with </a:t>
            </a:r>
            <a:r>
              <a:rPr lang="en-US" u="sng" dirty="0" smtClean="0"/>
              <a:t>few</a:t>
            </a:r>
            <a:r>
              <a:rPr lang="en-US" dirty="0" smtClean="0"/>
              <a:t> </a:t>
            </a:r>
            <a:r>
              <a:rPr lang="en-US" dirty="0"/>
              <a:t>coherent ideological </a:t>
            </a:r>
            <a:r>
              <a:rPr lang="en-US" dirty="0" smtClean="0"/>
              <a:t>interests?</a:t>
            </a:r>
            <a:endParaRPr lang="en-US" dirty="0"/>
          </a:p>
          <a:p>
            <a:pPr marL="910806" indent="-285750">
              <a:buFont typeface="Arial" panose="020B0604020202020204" pitchFamily="34" charset="0"/>
              <a:buChar char="•"/>
            </a:pPr>
            <a:r>
              <a:rPr lang="en-US" dirty="0" smtClean="0"/>
              <a:t>essentially </a:t>
            </a:r>
            <a:r>
              <a:rPr lang="en-US" u="sng" dirty="0"/>
              <a:t>pragmatic</a:t>
            </a:r>
            <a:r>
              <a:rPr lang="en-US" dirty="0"/>
              <a:t> and </a:t>
            </a:r>
            <a:r>
              <a:rPr lang="en-US" u="sng" dirty="0" smtClean="0"/>
              <a:t>opportunistic</a:t>
            </a:r>
            <a:r>
              <a:rPr lang="en-US" dirty="0" smtClean="0"/>
              <a:t>…..can campaign from left or right….sway of electorate?</a:t>
            </a:r>
          </a:p>
          <a:p>
            <a:pPr marL="625056"/>
            <a:endParaRPr lang="en-US" dirty="0"/>
          </a:p>
          <a:p>
            <a:r>
              <a:rPr lang="en-US" u="sng" dirty="0" smtClean="0"/>
              <a:t>Notable Eras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Mackenzie King (1921-26; 1926-30; 1935-48)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ongest serving prime minister (22 years!)	…….</a:t>
            </a:r>
            <a:r>
              <a:rPr lang="en-US" dirty="0" err="1" smtClean="0"/>
              <a:t>séanced</a:t>
            </a:r>
            <a:r>
              <a:rPr lang="en-US" dirty="0" smtClean="0"/>
              <a:t> with the dead too!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‘Conscription if necessary, but not necessarily Conscription’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Lester Pearson (1963-68) &amp; Pierre Trudeau (1968-1984)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eform </a:t>
            </a:r>
            <a:r>
              <a:rPr lang="en-US" dirty="0"/>
              <a:t>l</a:t>
            </a:r>
            <a:r>
              <a:rPr lang="en-US" dirty="0" smtClean="0"/>
              <a:t>iberalism and emergence of a ‘welfare state?’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ilingualism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multiculturalism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Charter of Rights and Freedoms, 1982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Jean Chretien (1993-2002)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eficit reduction and rightward shift…..following Mulroney (Conservative) years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North America Free Trade Agreement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Return of ‘</a:t>
            </a:r>
            <a:r>
              <a:rPr lang="en-US" dirty="0" err="1" smtClean="0"/>
              <a:t>Trudeaumania</a:t>
            </a:r>
            <a:r>
              <a:rPr lang="en-US" dirty="0" smtClean="0"/>
              <a:t>’?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Election 2015 – From 3</a:t>
            </a:r>
            <a:r>
              <a:rPr lang="en-US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party status to majority government……</a:t>
            </a:r>
          </a:p>
        </p:txBody>
      </p:sp>
      <p:pic>
        <p:nvPicPr>
          <p:cNvPr id="1028" name="Picture 4" descr="Image result for Wilfrid Lau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911" y="150723"/>
            <a:ext cx="2133600" cy="26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ackenzie 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453" y="1600495"/>
            <a:ext cx="2095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erre Elliot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66" y="3009371"/>
            <a:ext cx="1595145" cy="25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ean chret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41" y="3979333"/>
            <a:ext cx="1546324" cy="26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1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4505" y="134977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Conservative Part(</a:t>
            </a:r>
            <a:r>
              <a:rPr lang="en-US" b="1" dirty="0" err="1" smtClean="0"/>
              <a:t>ies</a:t>
            </a:r>
            <a:r>
              <a:rPr lang="en-US" b="1" dirty="0" smtClean="0"/>
              <a:t>)y of Canada			</a:t>
            </a:r>
            <a:r>
              <a:rPr lang="en-US" dirty="0" smtClean="0"/>
              <a:t>….Canada’s National Business Party?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Canada’s first organized political party……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‘cadre party’- elites provide prestige, financial support at election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 smtClean="0"/>
              <a:t>Notable Eras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John A. Macdonald (1867- 1873; 1878-1891)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onfederation, </a:t>
            </a:r>
            <a:r>
              <a:rPr lang="en-US" dirty="0" err="1" smtClean="0"/>
              <a:t>yo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ation building…..railroad, tariffs, ‘taming’ the west (RCMP)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John Diefenbaker (1957-1963)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opulist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ationalist 			           ……relations with USA sour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Bill of Rights (1960)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Brian Mulroney (1984-1992) – ‘Progressive Conservatives’ (PC’s)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US-CAN Free Trade Agreement (NAFTA)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Constitutional Debate – </a:t>
            </a:r>
            <a:r>
              <a:rPr lang="en-US" dirty="0" err="1" smtClean="0"/>
              <a:t>Meech</a:t>
            </a:r>
            <a:r>
              <a:rPr lang="en-US" dirty="0" smtClean="0"/>
              <a:t> Lake &amp; Charlottetown Accords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female prime minister – Kim Campbell (1992-93)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Regional split – Reform Party (West), PC’s (Maritimes), Bloc Quebecois?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Stephen Harper (2006 – 2015)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government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ower taxes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 supports </a:t>
            </a:r>
            <a:r>
              <a:rPr lang="en-US" dirty="0" err="1" smtClean="0"/>
              <a:t>trad</a:t>
            </a:r>
            <a:r>
              <a:rPr lang="en-US" dirty="0" smtClean="0"/>
              <a:t>. Social values</a:t>
            </a:r>
          </a:p>
        </p:txBody>
      </p:sp>
      <p:pic>
        <p:nvPicPr>
          <p:cNvPr id="2050" name="Picture 2" descr="Image result for john a macdon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308" y="186267"/>
            <a:ext cx="2095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ohn Diefenb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508" y="1057275"/>
            <a:ext cx="2095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rian Mulron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620" y="2682901"/>
            <a:ext cx="24288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tephen Har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508" y="3589867"/>
            <a:ext cx="2186018" cy="32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0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7067"/>
            <a:ext cx="1207346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Democratic Party of Canada			</a:t>
            </a:r>
            <a:r>
              <a:rPr lang="en-US" dirty="0" smtClean="0"/>
              <a:t>….the social conscience of the nation?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formed in 1961					       </a:t>
            </a:r>
            <a:r>
              <a:rPr lang="en-US" b="1" dirty="0" smtClean="0"/>
              <a:t>Tommy Douglas</a:t>
            </a:r>
            <a:r>
              <a:rPr lang="en-US" dirty="0" smtClean="0"/>
              <a:t>: the Greatest Canadian</a:t>
            </a:r>
            <a:r>
              <a:rPr lang="en-US" dirty="0"/>
              <a:t>?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Cooperative Commonwealth Federation (CCF)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Canadian </a:t>
            </a:r>
            <a:r>
              <a:rPr lang="en-US" dirty="0" err="1" smtClean="0"/>
              <a:t>Labour</a:t>
            </a:r>
            <a:r>
              <a:rPr lang="en-US" dirty="0" smtClean="0"/>
              <a:t> Congress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imited electoral success federally (better provincially….)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but, its policies and platforms have been implemented by Liberal gov’ts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medicare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ld age pensions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umerous social reforms and social programs….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Election 2011 – ‘</a:t>
            </a:r>
            <a:r>
              <a:rPr lang="en-US" b="1" dirty="0" smtClean="0"/>
              <a:t>Orange Wave</a:t>
            </a:r>
            <a:r>
              <a:rPr lang="en-US" dirty="0" smtClean="0"/>
              <a:t>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Jack Layton (makes significant gains in Quebec….58 seats alone…103 total)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Official Opposition status (not just a 3</a:t>
            </a:r>
            <a:r>
              <a:rPr lang="en-US" baseline="30000" dirty="0" smtClean="0"/>
              <a:t>rd</a:t>
            </a:r>
            <a:r>
              <a:rPr lang="en-US" dirty="0" smtClean="0"/>
              <a:t> party?)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Layton died of cancer in 2011….shortly after the campaign!</a:t>
            </a:r>
          </a:p>
          <a:p>
            <a:endParaRPr lang="en-US" dirty="0"/>
          </a:p>
          <a:p>
            <a:r>
              <a:rPr lang="en-US" dirty="0" smtClean="0"/>
              <a:t>Election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Tom </a:t>
            </a:r>
            <a:r>
              <a:rPr lang="en-US" dirty="0" err="1" smtClean="0"/>
              <a:t>Mulcair</a:t>
            </a:r>
            <a:r>
              <a:rPr lang="en-US" dirty="0" smtClean="0"/>
              <a:t> – great opposition leader in the House of Commons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Mulcair</a:t>
            </a:r>
            <a:r>
              <a:rPr lang="en-US" dirty="0" smtClean="0"/>
              <a:t> was outfoxed by the charismatic Trudeau…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NDP relegated to 3</a:t>
            </a:r>
            <a:r>
              <a:rPr lang="en-US" baseline="30000" dirty="0" smtClean="0"/>
              <a:t>rd</a:t>
            </a:r>
            <a:r>
              <a:rPr lang="en-US" dirty="0" smtClean="0"/>
              <a:t> party status once again…..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Mulcair</a:t>
            </a:r>
            <a:r>
              <a:rPr lang="en-US" dirty="0" smtClean="0"/>
              <a:t> loses leadership vote in 2016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NDP consider the </a:t>
            </a:r>
            <a:r>
              <a:rPr lang="en-US" b="1" dirty="0" smtClean="0">
                <a:hlinkClick r:id="rId2"/>
              </a:rPr>
              <a:t>Leap Manifesto</a:t>
            </a:r>
            <a:endParaRPr lang="en-US" b="1" dirty="0" smtClean="0"/>
          </a:p>
        </p:txBody>
      </p:sp>
      <p:pic>
        <p:nvPicPr>
          <p:cNvPr id="1026" name="Picture 2" descr="Image result for tommy dougl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1763" y="0"/>
            <a:ext cx="2131666" cy="306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d Broadbent N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69" y="1055055"/>
            <a:ext cx="2530560" cy="33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ack lay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2729338"/>
            <a:ext cx="3554942" cy="229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om Mulca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27" y="4483100"/>
            <a:ext cx="2407708" cy="24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Jagmeet Sing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63" y="4809117"/>
            <a:ext cx="2633509" cy="17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1600" y="2946400"/>
            <a:ext cx="392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9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623</Words>
  <Application>Microsoft Office PowerPoint</Application>
  <PresentationFormat>Widescreen</PresentationFormat>
  <Paragraphs>99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GVSD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Scott</dc:creator>
  <cp:lastModifiedBy>Scott Campbell</cp:lastModifiedBy>
  <cp:revision>20</cp:revision>
  <dcterms:created xsi:type="dcterms:W3CDTF">2018-10-03T18:11:55Z</dcterms:created>
  <dcterms:modified xsi:type="dcterms:W3CDTF">2021-02-04T18:32:41Z</dcterms:modified>
</cp:coreProperties>
</file>