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74F7-F5DE-41CB-A3E2-6D028AE20B5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5E81B-A3F4-40FB-9343-DC1315398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Since</a:t>
            </a:r>
            <a:r>
              <a:rPr lang="en-CA" baseline="0" dirty="0" smtClean="0"/>
              <a:t> 94 elections, never had less than 62% vote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54A50-2B98-4944-98AF-CDECA163BA7C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39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Conservative</a:t>
            </a:r>
            <a:r>
              <a:rPr lang="en-CA" baseline="0" dirty="0" smtClean="0"/>
              <a:t> Likud</a:t>
            </a:r>
            <a:r>
              <a:rPr lang="en-CA" dirty="0" smtClean="0"/>
              <a:t> government coalition</a:t>
            </a:r>
            <a:r>
              <a:rPr lang="en-CA" baseline="0" dirty="0" smtClean="0"/>
              <a:t> sits at 61 to Zionist Unions 59.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A54A50-2B98-4944-98AF-CDECA163BA7C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64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A4E0-7F6D-4CF7-8805-796A412E0E95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231E-E77F-4C2A-9666-E95B00D4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Conservative_Party_(UK)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jazeera.com/programmes/talktojazeera/inthefield/2016/07/life-line-venezuela-crisis-160715173158110.html" TargetMode="External"/><Relationship Id="rId4" Type="http://schemas.openxmlformats.org/officeDocument/2006/relationships/hyperlink" Target="https://www.youtube.com/watch?v=KPdvYW4iwj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iS-0Az7dgRY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K-fr3OPCff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6267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ambria" panose="02040503050406030204" pitchFamily="18" charset="0"/>
              </a:rPr>
              <a:t>Political </a:t>
            </a:r>
            <a:r>
              <a:rPr lang="en-US" sz="3200" dirty="0" err="1" smtClean="0">
                <a:latin typeface="Cambria" panose="02040503050406030204" pitchFamily="18" charset="0"/>
              </a:rPr>
              <a:t>PartiesJuli</a:t>
            </a:r>
            <a:endParaRPr lang="en-US" sz="3200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What do citizenries find lamentable about political parties?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political parties are corrupt, self-interested, elitist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olitical parties do not stand for anything; no difference among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political parties waste time on petty grievances, not constructive or cooperative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political parties become active only at election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en-US" dirty="0" smtClean="0">
                <a:latin typeface="Cambria" panose="02040503050406030204" pitchFamily="18" charset="0"/>
              </a:rPr>
              <a:t>olitical parties are ill prepared to govern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pPr algn="r"/>
            <a:r>
              <a:rPr lang="en-US" b="1" dirty="0" smtClean="0">
                <a:latin typeface="Cambria" panose="02040503050406030204" pitchFamily="18" charset="0"/>
              </a:rPr>
              <a:t>Are political parties by nature ‘divisive’ for society?</a:t>
            </a:r>
          </a:p>
          <a:p>
            <a:pPr algn="r"/>
            <a:endParaRPr lang="en-US" b="1" dirty="0">
              <a:latin typeface="Cambria" panose="02040503050406030204" pitchFamily="18" charset="0"/>
            </a:endParaRPr>
          </a:p>
          <a:p>
            <a:r>
              <a:rPr lang="en-US" i="1" dirty="0" smtClean="0">
                <a:latin typeface="Cambria" panose="02040503050406030204" pitchFamily="18" charset="0"/>
              </a:rPr>
              <a:t>‘To  try and import the idea of a parliamentary opposition into Africa may very likely lead to violence – because the opposition parties will tend to be regarded as traitors by the majority of our people, or at best, it will lead to the trivial </a:t>
            </a:r>
            <a:r>
              <a:rPr lang="en-US" i="1" dirty="0" err="1" smtClean="0">
                <a:latin typeface="Cambria" panose="02040503050406030204" pitchFamily="18" charset="0"/>
              </a:rPr>
              <a:t>manoeuvrings</a:t>
            </a:r>
            <a:r>
              <a:rPr lang="en-US" i="1" dirty="0" smtClean="0">
                <a:latin typeface="Cambria" panose="02040503050406030204" pitchFamily="18" charset="0"/>
              </a:rPr>
              <a:t> of ‘opposing’ groups whose time is spent in the inflation of artificial differences into some semblance of reality.’</a:t>
            </a:r>
          </a:p>
          <a:p>
            <a:pPr algn="r"/>
            <a:endParaRPr lang="en-US" i="1" dirty="0" smtClean="0">
              <a:latin typeface="Cambria" panose="02040503050406030204" pitchFamily="18" charset="0"/>
            </a:endParaRPr>
          </a:p>
          <a:p>
            <a:pPr algn="r"/>
            <a:r>
              <a:rPr lang="en-US" i="1" dirty="0" err="1" smtClean="0">
                <a:latin typeface="Cambria" panose="02040503050406030204" pitchFamily="18" charset="0"/>
              </a:rPr>
              <a:t>Juluis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i="1" dirty="0" err="1" smtClean="0">
                <a:latin typeface="Cambria" panose="02040503050406030204" pitchFamily="18" charset="0"/>
              </a:rPr>
              <a:t>Nyerere</a:t>
            </a:r>
            <a:r>
              <a:rPr lang="en-US" i="1" dirty="0" smtClean="0">
                <a:latin typeface="Cambria" panose="02040503050406030204" pitchFamily="18" charset="0"/>
              </a:rPr>
              <a:t>, Tanzanian Prime Minister, on British-style </a:t>
            </a:r>
            <a:r>
              <a:rPr lang="en-US" i="1" dirty="0">
                <a:latin typeface="Cambria" panose="02040503050406030204" pitchFamily="18" charset="0"/>
              </a:rPr>
              <a:t>p</a:t>
            </a:r>
            <a:r>
              <a:rPr lang="en-US" i="1" dirty="0" smtClean="0">
                <a:latin typeface="Cambria" panose="02040503050406030204" pitchFamily="18" charset="0"/>
              </a:rPr>
              <a:t>arliamentary system, 1963</a:t>
            </a:r>
          </a:p>
          <a:p>
            <a:pPr algn="r"/>
            <a:endParaRPr lang="en-US" i="1" dirty="0">
              <a:latin typeface="Cambria" panose="02040503050406030204" pitchFamily="18" charset="0"/>
            </a:endParaRPr>
          </a:p>
          <a:p>
            <a:pPr algn="r"/>
            <a:r>
              <a:rPr lang="en-US" b="1" dirty="0" smtClean="0">
                <a:latin typeface="Cambria" panose="02040503050406030204" pitchFamily="18" charset="0"/>
              </a:rPr>
              <a:t>Or….Are political parties vital in modern political systems?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http://www.usnews.com/dims4/USNEWS/4a9393f/2147483647/thumbnail/970x647/quality/85/?url=%2Fcmsmedia%2F03%2Ff2%2F8298dde04574bacfdfbc780246ff%2F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186267"/>
            <a:ext cx="3479800" cy="23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9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0"/>
            <a:ext cx="8456613" cy="160020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UK General Election - 2015 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35803" y="1789906"/>
            <a:ext cx="3932237" cy="3811588"/>
          </a:xfrm>
        </p:spPr>
        <p:txBody>
          <a:bodyPr>
            <a:noAutofit/>
          </a:bodyPr>
          <a:lstStyle/>
          <a:p>
            <a:endParaRPr lang="en-CA" sz="1800" dirty="0">
              <a:latin typeface="Cambria" panose="02040503050406030204" pitchFamily="18" charset="0"/>
              <a:hlinkClick r:id="rId2" tooltip="w:Conservative Party (UK)"/>
            </a:endParaRPr>
          </a:p>
          <a:p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Conservative Party </a:t>
            </a:r>
          </a:p>
          <a:p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Total Seats: 330</a:t>
            </a:r>
          </a:p>
          <a:p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% of total vote: 36.9% </a:t>
            </a:r>
          </a:p>
          <a:p>
            <a:endParaRPr lang="en-CA" sz="1800" dirty="0">
              <a:latin typeface="Cambria" panose="02040503050406030204" pitchFamily="18" charset="0"/>
            </a:endParaRPr>
          </a:p>
          <a:p>
            <a:r>
              <a:rPr lang="en-CA" sz="1800" dirty="0">
                <a:solidFill>
                  <a:srgbClr val="FF0000"/>
                </a:solidFill>
                <a:latin typeface="Cambria" panose="02040503050406030204" pitchFamily="18" charset="0"/>
              </a:rPr>
              <a:t>Labour Party </a:t>
            </a:r>
          </a:p>
          <a:p>
            <a:r>
              <a:rPr lang="en-CA" sz="1800" dirty="0">
                <a:solidFill>
                  <a:srgbClr val="FF0000"/>
                </a:solidFill>
                <a:latin typeface="Cambria" panose="02040503050406030204" pitchFamily="18" charset="0"/>
              </a:rPr>
              <a:t>Total Seats: 232 </a:t>
            </a:r>
          </a:p>
          <a:p>
            <a:r>
              <a:rPr lang="en-CA" sz="1800" dirty="0">
                <a:solidFill>
                  <a:srgbClr val="FF0000"/>
                </a:solidFill>
                <a:latin typeface="Cambria" panose="02040503050406030204" pitchFamily="18" charset="0"/>
              </a:rPr>
              <a:t>% of total vote: 30.4% </a:t>
            </a:r>
          </a:p>
          <a:p>
            <a:endParaRPr lang="en-CA" sz="1800" dirty="0">
              <a:latin typeface="Cambria" panose="02040503050406030204" pitchFamily="18" charset="0"/>
            </a:endParaRPr>
          </a:p>
          <a:p>
            <a:r>
              <a:rPr lang="en-CA" sz="1800" dirty="0">
                <a:solidFill>
                  <a:srgbClr val="E3DE00"/>
                </a:solidFill>
                <a:latin typeface="Cambria" panose="02040503050406030204" pitchFamily="18" charset="0"/>
              </a:rPr>
              <a:t>Scottish National Party</a:t>
            </a:r>
          </a:p>
          <a:p>
            <a:r>
              <a:rPr lang="en-CA" sz="1800" dirty="0">
                <a:solidFill>
                  <a:srgbClr val="E3DE00"/>
                </a:solidFill>
                <a:latin typeface="Cambria" panose="02040503050406030204" pitchFamily="18" charset="0"/>
              </a:rPr>
              <a:t>Total Seats: 56</a:t>
            </a:r>
          </a:p>
          <a:p>
            <a:r>
              <a:rPr lang="en-CA" sz="1800" dirty="0">
                <a:solidFill>
                  <a:srgbClr val="E3DE00"/>
                </a:solidFill>
                <a:latin typeface="Cambria" panose="02040503050406030204" pitchFamily="18" charset="0"/>
              </a:rPr>
              <a:t>% of total vote: 4.7%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77F17-BCAF-4BA1-B4C6-B90D720A4169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40" y="1143000"/>
            <a:ext cx="4720448" cy="5105400"/>
          </a:xfrm>
        </p:spPr>
      </p:pic>
    </p:spTree>
    <p:extLst>
      <p:ext uri="{BB962C8B-B14F-4D97-AF65-F5344CB8AC3E}">
        <p14:creationId xmlns:p14="http://schemas.microsoft.com/office/powerpoint/2010/main" val="30886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32146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5400" b="1" dirty="0">
                <a:latin typeface="Cambria" panose="02040503050406030204" pitchFamily="18" charset="0"/>
              </a:rPr>
              <a:t>Multi-Party System: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 vert="horz" lIns="64291" tIns="32146" rIns="64291" bIns="32146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500" dirty="0">
                <a:latin typeface="Cambria" panose="02040503050406030204" pitchFamily="18" charset="0"/>
              </a:rPr>
              <a:t>No dominant party</a:t>
            </a:r>
          </a:p>
          <a:p>
            <a:pPr>
              <a:lnSpc>
                <a:spcPct val="90000"/>
              </a:lnSpc>
            </a:pPr>
            <a:r>
              <a:rPr lang="en-CA" sz="2500" dirty="0">
                <a:latin typeface="Cambria" panose="02040503050406030204" pitchFamily="18" charset="0"/>
              </a:rPr>
              <a:t>3 or 4 parties must come together to form governing majority </a:t>
            </a:r>
          </a:p>
          <a:p>
            <a:pPr lvl="1">
              <a:lnSpc>
                <a:spcPct val="90000"/>
              </a:lnSpc>
            </a:pPr>
            <a:r>
              <a:rPr lang="en-CA" sz="2300" dirty="0">
                <a:latin typeface="Cambria" panose="02040503050406030204" pitchFamily="18" charset="0"/>
              </a:rPr>
              <a:t>Examples: </a:t>
            </a:r>
          </a:p>
          <a:p>
            <a:pPr lvl="2">
              <a:lnSpc>
                <a:spcPct val="90000"/>
              </a:lnSpc>
            </a:pPr>
            <a:r>
              <a:rPr lang="en-CA" dirty="0">
                <a:latin typeface="Cambria" panose="02040503050406030204" pitchFamily="18" charset="0"/>
              </a:rPr>
              <a:t>Israel</a:t>
            </a:r>
          </a:p>
          <a:p>
            <a:pPr lvl="2">
              <a:lnSpc>
                <a:spcPct val="90000"/>
              </a:lnSpc>
            </a:pPr>
            <a:r>
              <a:rPr lang="en-CA" dirty="0">
                <a:latin typeface="Cambria" panose="02040503050406030204" pitchFamily="18" charset="0"/>
              </a:rPr>
              <a:t>Denmark </a:t>
            </a:r>
          </a:p>
          <a:p>
            <a:pPr lvl="2">
              <a:lnSpc>
                <a:spcPct val="90000"/>
              </a:lnSpc>
            </a:pPr>
            <a:r>
              <a:rPr lang="en-CA" dirty="0">
                <a:latin typeface="Cambria" panose="02040503050406030204" pitchFamily="18" charset="0"/>
              </a:rPr>
              <a:t>France </a:t>
            </a:r>
          </a:p>
          <a:p>
            <a:pPr lvl="2">
              <a:lnSpc>
                <a:spcPct val="90000"/>
              </a:lnSpc>
            </a:pPr>
            <a:r>
              <a:rPr lang="en-CA" dirty="0">
                <a:latin typeface="Cambria" panose="02040503050406030204" pitchFamily="18" charset="0"/>
              </a:rPr>
              <a:t>New Zealand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172201" y="1828800"/>
            <a:ext cx="5181599" cy="65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Cambria" panose="02040503050406030204" pitchFamily="18" charset="0"/>
              </a:rPr>
              <a:t>Israel 2015 Election Results</a:t>
            </a:r>
            <a:endParaRPr lang="en-CA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62200"/>
            <a:ext cx="3362325" cy="2937552"/>
          </a:xfrm>
        </p:spPr>
      </p:pic>
    </p:spTree>
    <p:extLst>
      <p:ext uri="{BB962C8B-B14F-4D97-AF65-F5344CB8AC3E}">
        <p14:creationId xmlns:p14="http://schemas.microsoft.com/office/powerpoint/2010/main" val="304229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491064" cy="1143000"/>
          </a:xfrm>
          <a:ln/>
        </p:spPr>
        <p:txBody>
          <a:bodyPr vert="horz" lIns="91440" tIns="32146" rIns="91440" bIns="45720" rtlCol="0" anchor="ctr">
            <a:normAutofit fontScale="90000"/>
          </a:bodyPr>
          <a:lstStyle/>
          <a:p>
            <a:pPr algn="ctr"/>
            <a:r>
              <a:rPr lang="en-US" sz="4700" dirty="0"/>
              <a:t/>
            </a:r>
            <a:br>
              <a:rPr lang="en-US" sz="4700" dirty="0"/>
            </a:br>
            <a:r>
              <a:rPr lang="en-US" sz="4700" dirty="0"/>
              <a:t> </a:t>
            </a:r>
            <a:r>
              <a:rPr lang="en-US" sz="4700" dirty="0">
                <a:latin typeface="Cambria" panose="02040503050406030204" pitchFamily="18" charset="0"/>
              </a:rPr>
              <a:t>Conservative Party: Canada’s national business party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4291" tIns="32146" rIns="64291" bIns="32146" rtlCol="0">
            <a:noAutofit/>
          </a:bodyPr>
          <a:lstStyle/>
          <a:p>
            <a:pPr marL="265113" indent="-265113">
              <a:tabLst>
                <a:tab pos="0" algn="l"/>
              </a:tabLst>
            </a:pPr>
            <a:r>
              <a:rPr lang="en-CA" sz="2000" dirty="0">
                <a:latin typeface="Cambria" panose="02040503050406030204" pitchFamily="18" charset="0"/>
              </a:rPr>
              <a:t>Canada’s first organized political party </a:t>
            </a:r>
          </a:p>
          <a:p>
            <a:pPr marL="630873" lvl="1" indent="-265113">
              <a:tabLst>
                <a:tab pos="0" algn="l"/>
              </a:tabLst>
            </a:pPr>
            <a:r>
              <a:rPr lang="en-CA" sz="1800" dirty="0">
                <a:latin typeface="Cambria" panose="02040503050406030204" pitchFamily="18" charset="0"/>
              </a:rPr>
              <a:t>originated as a elite cadre party with strong business ties</a:t>
            </a:r>
          </a:p>
          <a:p>
            <a:pPr marL="539433" lvl="2" indent="-265113">
              <a:tabLst>
                <a:tab pos="0" algn="l"/>
              </a:tabLst>
            </a:pPr>
            <a:r>
              <a:rPr lang="en-US" dirty="0">
                <a:latin typeface="Cambria" panose="02040503050406030204" pitchFamily="18" charset="0"/>
              </a:rPr>
              <a:t>1867: First PM -  John A Macdonald unites Canada in Confederation. </a:t>
            </a:r>
          </a:p>
          <a:p>
            <a:pPr marL="539433" lvl="2" indent="-265113">
              <a:tabLst>
                <a:tab pos="0" algn="l"/>
              </a:tabLst>
            </a:pPr>
            <a:r>
              <a:rPr lang="en-US" dirty="0">
                <a:latin typeface="Cambria" panose="02040503050406030204" pitchFamily="18" charset="0"/>
              </a:rPr>
              <a:t>1980’s: PC’s introduce Free Trade Agreement and NAFTTA</a:t>
            </a:r>
          </a:p>
          <a:p>
            <a:pPr marL="539433" lvl="2" indent="-265113">
              <a:tabLst>
                <a:tab pos="0" algn="l"/>
              </a:tabLst>
            </a:pPr>
            <a:r>
              <a:rPr lang="en-US" dirty="0">
                <a:latin typeface="Cambria" panose="02040503050406030204" pitchFamily="18" charset="0"/>
              </a:rPr>
              <a:t>1990:  Regional splits divide and destroy Progressive Conservatives</a:t>
            </a:r>
          </a:p>
          <a:p>
            <a:pPr marL="539433" lvl="2" indent="-265113">
              <a:tabLst>
                <a:tab pos="0" algn="l"/>
              </a:tabLst>
            </a:pPr>
            <a:r>
              <a:rPr lang="en-US" dirty="0">
                <a:latin typeface="Cambria" panose="02040503050406030204" pitchFamily="18" charset="0"/>
              </a:rPr>
              <a:t>2003: Conservative Party created </a:t>
            </a:r>
          </a:p>
          <a:p>
            <a:pPr lvl="1">
              <a:tabLst>
                <a:tab pos="0" algn="l"/>
              </a:tabLst>
            </a:pPr>
            <a:r>
              <a:rPr lang="en-CA" sz="2000" dirty="0">
                <a:latin typeface="Cambria" panose="02040503050406030204" pitchFamily="18" charset="0"/>
              </a:rPr>
              <a:t> A neo-liberal / New Right brokerage party that favours </a:t>
            </a:r>
          </a:p>
          <a:p>
            <a:pPr lvl="2">
              <a:tabLst>
                <a:tab pos="0" algn="l"/>
              </a:tabLst>
            </a:pPr>
            <a:r>
              <a:rPr lang="en-CA" dirty="0">
                <a:latin typeface="Cambria" panose="02040503050406030204" pitchFamily="18" charset="0"/>
              </a:rPr>
              <a:t>smaller government</a:t>
            </a:r>
          </a:p>
          <a:p>
            <a:pPr lvl="2">
              <a:tabLst>
                <a:tab pos="0" algn="l"/>
              </a:tabLst>
            </a:pPr>
            <a:r>
              <a:rPr lang="en-CA" dirty="0">
                <a:latin typeface="Cambria" panose="02040503050406030204" pitchFamily="18" charset="0"/>
              </a:rPr>
              <a:t>lower taxes </a:t>
            </a:r>
          </a:p>
          <a:p>
            <a:pPr lvl="2">
              <a:tabLst>
                <a:tab pos="0" algn="l"/>
              </a:tabLst>
            </a:pPr>
            <a:r>
              <a:rPr lang="en-CA" dirty="0">
                <a:latin typeface="Cambria" panose="02040503050406030204" pitchFamily="18" charset="0"/>
              </a:rPr>
              <a:t>Base supports traditional social values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2011: Leader Stephen Harper win majority gov.  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lead minority governments in 2006 &amp; 2008 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2016: lost election, but maintained raw vote #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058" y="188640"/>
            <a:ext cx="20009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299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704088"/>
            <a:ext cx="5122912" cy="1143000"/>
          </a:xfrm>
          <a:ln/>
        </p:spPr>
        <p:txBody>
          <a:bodyPr vert="horz" lIns="91440" tIns="32146" rIns="91440" bIns="45720" rtlCol="0" anchor="ctr">
            <a:no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The Liberal Party  - Pragmatism and Power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64291" tIns="32146" rIns="64291" bIns="32146" rtlCol="0">
            <a:normAutofit lnSpcReduction="10000"/>
          </a:bodyPr>
          <a:lstStyle/>
          <a:p>
            <a:pPr lvl="1"/>
            <a:r>
              <a:rPr lang="en-US" dirty="0" smtClean="0">
                <a:latin typeface="Cambria" panose="02040503050406030204" pitchFamily="18" charset="0"/>
              </a:rPr>
              <a:t>Classic brokerage party: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Liberals take ideas from left and right following sway of electorate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1921 - 1948: Mackenzie King - longest serving PM - “Conscription if necessary, but not necessarily conscription.”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1960s -1970s: Introduce Welfare State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1970 - 1980s:  Promote bilingualism, multiculturalism, and the Constitution and Charter of Rights and Freedoms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1990’s: Deficit reduction begins rightward shift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2000’s: Declined from natural governing party of Canada to 3</a:t>
            </a:r>
            <a:r>
              <a:rPr lang="en-US" sz="2400" baseline="30000" dirty="0">
                <a:latin typeface="Cambria" panose="02040503050406030204" pitchFamily="18" charset="0"/>
              </a:rPr>
              <a:t>rd</a:t>
            </a:r>
            <a:r>
              <a:rPr lang="en-US" sz="2400" dirty="0">
                <a:latin typeface="Cambria" panose="02040503050406030204" pitchFamily="18" charset="0"/>
              </a:rPr>
              <a:t> party status in 2011 elections</a:t>
            </a:r>
          </a:p>
          <a:p>
            <a:pPr marL="625056"/>
            <a:r>
              <a:rPr lang="en-US" sz="2400" dirty="0">
                <a:latin typeface="Cambria" panose="02040503050406030204" pitchFamily="18" charset="0"/>
              </a:rPr>
              <a:t>2016: Justin Trudeau returns party to surprise majority election victory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1" y="692696"/>
            <a:ext cx="32099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7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13466" y="682625"/>
            <a:ext cx="5410944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sz="4000" dirty="0">
                <a:latin typeface="Cambria" panose="02040503050406030204" pitchFamily="18" charset="0"/>
              </a:rPr>
              <a:t>New Democratic Party: Social Democratic Conscious of Canada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Formed in 1961 when the Cooperative Commonwealth Federation (CCF) joined w/ Canadian Labour Congress</a:t>
            </a:r>
          </a:p>
          <a:p>
            <a:pPr marL="625056"/>
            <a:r>
              <a:rPr lang="en-US" dirty="0" smtClean="0">
                <a:latin typeface="Cambria" panose="02040503050406030204" pitchFamily="18" charset="0"/>
              </a:rPr>
              <a:t>Played influential role as “social conscience of the nation”.    </a:t>
            </a:r>
          </a:p>
          <a:p>
            <a:pPr marL="990816" lvl="1"/>
            <a:r>
              <a:rPr lang="en-US" dirty="0" smtClean="0">
                <a:latin typeface="Cambria" panose="02040503050406030204" pitchFamily="18" charset="0"/>
              </a:rPr>
              <a:t>Introduced Medicare, Old Age Pensions, and numerous social reforms in Canada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mbria" panose="02040503050406030204" pitchFamily="18" charset="0"/>
              </a:rPr>
              <a:t>Electoral success limited to provinces 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latin typeface="Cambria" panose="02040503050406030204" pitchFamily="18" charset="0"/>
              </a:rPr>
              <a:t>2011 – NDP made surprising gains in Quebec (+58 seats) to rise to Official Opposition status w/ 103 seats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</a:rPr>
              <a:t>Popular Party Leader, Jack Layton, dies of cancer 2011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latin typeface="Cambria" panose="02040503050406030204" pitchFamily="18" charset="0"/>
              </a:rPr>
              <a:t>2015: Despite early poll lead, NDP falls to 3</a:t>
            </a:r>
            <a:r>
              <a:rPr lang="en-US" sz="2300" baseline="30000" dirty="0">
                <a:latin typeface="Cambria" panose="02040503050406030204" pitchFamily="18" charset="0"/>
              </a:rPr>
              <a:t>rd</a:t>
            </a:r>
            <a:r>
              <a:rPr lang="en-US" sz="2300" dirty="0">
                <a:latin typeface="Cambria" panose="02040503050406030204" pitchFamily="18" charset="0"/>
              </a:rPr>
              <a:t> place showing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</a:rPr>
              <a:t>2106 - Thomas Mulcair loses leadership vote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</a:rPr>
              <a:t>Party considers Leap Manifesto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330" y="980729"/>
            <a:ext cx="3080670" cy="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3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4724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dirty="0" smtClean="0">
                <a:latin typeface="Cambria" panose="02040503050406030204" pitchFamily="18" charset="0"/>
              </a:rPr>
              <a:t>The Green Party:</a:t>
            </a:r>
            <a:br>
              <a:rPr lang="en-CA" dirty="0" smtClean="0">
                <a:latin typeface="Cambria" panose="02040503050406030204" pitchFamily="18" charset="0"/>
              </a:rPr>
            </a:br>
            <a:r>
              <a:rPr lang="en-CA" dirty="0" smtClean="0">
                <a:latin typeface="Cambria" panose="02040503050406030204" pitchFamily="18" charset="0"/>
              </a:rPr>
              <a:t>Programmatic (?) politics in Canada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1983: Founded as part of global environmental movement.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1997 -  2011: broadened platform beyond ecological activism to include:</a:t>
            </a:r>
          </a:p>
          <a:p>
            <a:pPr lvl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 human rights, poverty, health care, and  anti-globalization.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2000 – 2008: electoral support grew from less than 1 percent to about 7 percent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2011 – Elects first MP</a:t>
            </a:r>
            <a:r>
              <a:rPr lang="en-CA" dirty="0">
                <a:latin typeface="Cambria" panose="02040503050406030204" pitchFamily="18" charset="0"/>
              </a:rPr>
              <a:t>, Leader Elizabeth May </a:t>
            </a:r>
          </a:p>
          <a:p>
            <a:pPr lvl="1"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Support down to 4%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2015: Support drops to 3.4, but May re-elected</a:t>
            </a:r>
          </a:p>
          <a:p>
            <a:pPr>
              <a:lnSpc>
                <a:spcPct val="90000"/>
              </a:lnSpc>
            </a:pPr>
            <a:r>
              <a:rPr lang="en-CA" dirty="0" smtClean="0">
                <a:latin typeface="Cambria" panose="02040503050406030204" pitchFamily="18" charset="0"/>
              </a:rPr>
              <a:t>Tends to draw support away from NDP, but not exclusively.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908720"/>
            <a:ext cx="32038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2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638800" cy="16184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dirty="0" smtClean="0">
                <a:latin typeface="Cambria" panose="02040503050406030204" pitchFamily="18" charset="0"/>
              </a:rPr>
              <a:t>The Bloc Quebecois:</a:t>
            </a:r>
            <a:br>
              <a:rPr lang="en-CA" dirty="0" smtClean="0">
                <a:latin typeface="Cambria" panose="02040503050406030204" pitchFamily="18" charset="0"/>
              </a:rPr>
            </a:br>
            <a:r>
              <a:rPr lang="en-CA" dirty="0">
                <a:latin typeface="Cambria" panose="02040503050406030204" pitchFamily="18" charset="0"/>
              </a:rPr>
              <a:t>Brokering Independence?</a:t>
            </a:r>
            <a:endParaRPr lang="en-CA" dirty="0" smtClean="0">
              <a:latin typeface="Cambria" panose="02040503050406030204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ambria" panose="02040503050406030204" pitchFamily="18" charset="0"/>
              </a:rPr>
              <a:t>A brokerage party from Quebec that draws from a wide ideological base </a:t>
            </a:r>
          </a:p>
          <a:p>
            <a:pPr eaLnBrk="1" hangingPunct="1"/>
            <a:r>
              <a:rPr lang="en-CA" dirty="0" smtClean="0">
                <a:latin typeface="Cambria" panose="02040503050406030204" pitchFamily="18" charset="0"/>
              </a:rPr>
              <a:t>Established to achieve an independent Quebec</a:t>
            </a:r>
          </a:p>
          <a:p>
            <a:pPr eaLnBrk="1" hangingPunct="1"/>
            <a:r>
              <a:rPr lang="en-CA" dirty="0" smtClean="0">
                <a:latin typeface="Cambria" panose="02040503050406030204" pitchFamily="18" charset="0"/>
              </a:rPr>
              <a:t>A significant political force in Quebec 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diverts support from federalist parties</a:t>
            </a:r>
          </a:p>
          <a:p>
            <a:pPr eaLnBrk="1" hangingPunct="1"/>
            <a:r>
              <a:rPr lang="en-CA" dirty="0" smtClean="0">
                <a:latin typeface="Cambria" panose="02040503050406030204" pitchFamily="18" charset="0"/>
              </a:rPr>
              <a:t>2011 – Suffered serious set back </a:t>
            </a:r>
          </a:p>
          <a:p>
            <a:pPr lvl="1"/>
            <a:r>
              <a:rPr lang="en-CA" dirty="0" smtClean="0">
                <a:latin typeface="Cambria" panose="02040503050406030204" pitchFamily="18" charset="0"/>
              </a:rPr>
              <a:t>from 47 – 4 seats in HOC</a:t>
            </a:r>
          </a:p>
          <a:p>
            <a:pPr eaLnBrk="1" hangingPunct="1"/>
            <a:r>
              <a:rPr lang="en-CA" dirty="0" smtClean="0">
                <a:latin typeface="Cambria" panose="02040503050406030204" pitchFamily="18" charset="0"/>
              </a:rPr>
              <a:t>2016 – Party struggles to 10 seats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764704"/>
            <a:ext cx="2592288" cy="9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1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8812"/>
            <a:ext cx="10668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Unit Quiz (General) Comments &amp; Feedback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Good Overall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good understanding of concepts - definitions stronger than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Good use of examples and tie-ins from the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Students linked together different sections of the theories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Sometimes offered their own examples too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For future tests, aim for a page or so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Some students did not offer enough information to give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Repetition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 some ways unavoidable, but points for as many varied points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Vague answers/claims/not specific enough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Most significant problem across class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If EU is challenging sovereignty of the UK, explain how/why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If talking about different types of liberalism (classic or welfare/reform) or liberal ideas (rule of law, individual freedoms), explain them, explain them, in addition to listing them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Some responses on power especially vague and don’t reflect discussions, readings in class (i.e. – types of power, positive/negative power, institutional power or social forces)</a:t>
            </a:r>
          </a:p>
        </p:txBody>
      </p:sp>
    </p:spTree>
    <p:extLst>
      <p:ext uri="{BB962C8B-B14F-4D97-AF65-F5344CB8AC3E}">
        <p14:creationId xmlns:p14="http://schemas.microsoft.com/office/powerpoint/2010/main" val="343102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Typologies of Political Parties</a:t>
            </a:r>
          </a:p>
          <a:p>
            <a:endParaRPr lang="en-US" b="1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Liberal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equality, legal and political rights, free trade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Conservative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traditional forms of social relations, nationalism, neo-liberal &amp; free-market econ.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Christian Democrats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Catholic influenced, btw liberalism and conservatism, </a:t>
            </a:r>
            <a:r>
              <a:rPr lang="en-US" dirty="0" err="1">
                <a:latin typeface="Cambria"/>
                <a:cs typeface="Cambria"/>
              </a:rPr>
              <a:t>trad</a:t>
            </a:r>
            <a:r>
              <a:rPr lang="en-US" dirty="0">
                <a:latin typeface="Cambria"/>
                <a:cs typeface="Cambria"/>
              </a:rPr>
              <a:t>. authority relations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Socialist/Social Democratic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worker’s rights and trade unions, control means of production, welfare systems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Communist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democratic centralism, party discipline, command economy, no private ownership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Regional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establishment of own state, popular in Europe, see </a:t>
            </a:r>
            <a:r>
              <a:rPr lang="en-US" dirty="0" err="1">
                <a:latin typeface="Cambria"/>
                <a:cs typeface="Cambria"/>
              </a:rPr>
              <a:t>Lega</a:t>
            </a:r>
            <a:r>
              <a:rPr lang="en-US" dirty="0">
                <a:latin typeface="Cambria"/>
                <a:cs typeface="Cambria"/>
              </a:rPr>
              <a:t> Nord (northern Italy)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Environmental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skeptics of free-market, advocate consensus-based decision-making, social justice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Nationalist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‘national values,’ former colonies, Eastern Europe w/ fall of communism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mbria"/>
                <a:cs typeface="Cambria"/>
              </a:rPr>
              <a:t>Islamic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like nationalist parties – seek to speak for whole nation, banned in secular regimes</a:t>
            </a:r>
          </a:p>
        </p:txBody>
      </p:sp>
    </p:spTree>
    <p:extLst>
      <p:ext uri="{BB962C8B-B14F-4D97-AF65-F5344CB8AC3E}">
        <p14:creationId xmlns:p14="http://schemas.microsoft.com/office/powerpoint/2010/main" val="243745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675249"/>
            <a:ext cx="48955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‘Political Class</a:t>
            </a:r>
            <a:r>
              <a:rPr lang="en-US" dirty="0">
                <a:latin typeface="Cambria" panose="02040503050406030204" pitchFamily="18" charset="0"/>
              </a:rPr>
              <a:t>’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Self-interested, self-aware and dependent on the state for its moral and economic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OECD Democracies (the West, basically)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>
                <a:latin typeface="Cambria" panose="02040503050406030204" pitchFamily="18" charset="0"/>
              </a:rPr>
              <a:t>mergence of political professionals skilled in the art of winning elections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>
                <a:latin typeface="Cambria" panose="02040503050406030204" pitchFamily="18" charset="0"/>
              </a:rPr>
              <a:t>andidates and advisers who have never held any other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Japan &amp; Ireland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</a:t>
            </a:r>
            <a:r>
              <a:rPr lang="en-US" dirty="0">
                <a:latin typeface="Cambria" panose="02040503050406030204" pitchFamily="18" charset="0"/>
              </a:rPr>
              <a:t>igh proportion of members of national legislator are children of former legislators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How to reverse this phenomenon?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30" name="Picture 6" descr="http://i.dailymail.co.uk/i/pix/2007/05_02/clintonAD2505_468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9" y="1212868"/>
            <a:ext cx="3807976" cy="36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C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Emerging Canadian Political Parties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>
                <a:latin typeface="Cambria" panose="02040503050406030204" pitchFamily="18" charset="0"/>
              </a:rPr>
              <a:t>Cadre Parties: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Pre and post-confederation (1867)  franchise (right to vote) 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was exclusive, inconsistent, &amp; piecemeal </a:t>
            </a:r>
          </a:p>
          <a:p>
            <a:pPr marL="457200" lvl="1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Sought local elites  to provide: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Prestige &amp; financial support during elections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Short term organization</a:t>
            </a:r>
          </a:p>
          <a:p>
            <a:pPr lvl="3"/>
            <a:r>
              <a:rPr lang="en-US" dirty="0" smtClean="0">
                <a:latin typeface="Cambria" panose="02040503050406030204" pitchFamily="18" charset="0"/>
              </a:rPr>
              <a:t>election to election</a:t>
            </a:r>
          </a:p>
        </p:txBody>
      </p:sp>
      <p:pic>
        <p:nvPicPr>
          <p:cNvPr id="7" name="Content Placeholder 6" descr="QuebecConvention18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1" y="2537305"/>
            <a:ext cx="4211053" cy="3200400"/>
          </a:xfrm>
        </p:spPr>
      </p:pic>
    </p:spTree>
    <p:extLst>
      <p:ext uri="{BB962C8B-B14F-4D97-AF65-F5344CB8AC3E}">
        <p14:creationId xmlns:p14="http://schemas.microsoft.com/office/powerpoint/2010/main" val="28197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6680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Case Study: Uganda as a Non-Party State</a:t>
            </a:r>
          </a:p>
          <a:p>
            <a:r>
              <a:rPr lang="en-US" dirty="0">
                <a:latin typeface="Cambria"/>
                <a:cs typeface="Cambria"/>
              </a:rPr>
              <a:t>1962 – Independence from Britain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Colony of former tribal kingdoms &amp; principalities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No tradition of democracy, even after 70 years of British rule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Parties formed, elections held – 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1963 - Milton </a:t>
            </a:r>
            <a:r>
              <a:rPr lang="en-US" dirty="0" err="1">
                <a:latin typeface="Cambria"/>
                <a:cs typeface="Cambria"/>
              </a:rPr>
              <a:t>Obote</a:t>
            </a:r>
            <a:r>
              <a:rPr lang="en-US" dirty="0">
                <a:latin typeface="Cambria"/>
                <a:cs typeface="Cambria"/>
              </a:rPr>
              <a:t> (PM)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One-Party State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1971 – General Idi Amin overthrows </a:t>
            </a:r>
            <a:r>
              <a:rPr lang="en-US" dirty="0" err="1">
                <a:latin typeface="Cambria"/>
                <a:cs typeface="Cambria"/>
              </a:rPr>
              <a:t>Obote</a:t>
            </a:r>
            <a:endParaRPr lang="en-US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‘President for Life’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tyranny, chaos, violence and economic collapse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1979 – Amin overthrown; exiled – </a:t>
            </a:r>
            <a:r>
              <a:rPr lang="en-US" dirty="0" err="1">
                <a:latin typeface="Cambria"/>
                <a:cs typeface="Cambria"/>
              </a:rPr>
              <a:t>Obote</a:t>
            </a:r>
            <a:r>
              <a:rPr lang="en-US" dirty="0">
                <a:latin typeface="Cambria"/>
                <a:cs typeface="Cambria"/>
              </a:rPr>
              <a:t> returns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Est. of multiparty political system fails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1971-1986 – 1 million Ugandans killed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1986 – </a:t>
            </a:r>
            <a:r>
              <a:rPr lang="en-US" dirty="0" err="1">
                <a:latin typeface="Cambria"/>
                <a:cs typeface="Cambria"/>
              </a:rPr>
              <a:t>Yoweri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Museveni</a:t>
            </a:r>
            <a:r>
              <a:rPr lang="en-US" dirty="0">
                <a:latin typeface="Cambria"/>
                <a:cs typeface="Cambria"/>
              </a:rPr>
              <a:t> of National Resistance Movement sworn in as President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to prevent further violence, he announces political parties will not contest elections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Est. a system of local councils in keeping with local traditions and tribal consultation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2005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Referendum held; return to multiparty democracy         -          </a:t>
            </a:r>
            <a:r>
              <a:rPr lang="en-US" dirty="0" err="1">
                <a:latin typeface="Cambria"/>
                <a:cs typeface="Cambria"/>
              </a:rPr>
              <a:t>Museveni</a:t>
            </a:r>
            <a:r>
              <a:rPr lang="en-US" dirty="0">
                <a:latin typeface="Cambria"/>
                <a:cs typeface="Cambria"/>
              </a:rPr>
              <a:t> remains </a:t>
            </a:r>
            <a:r>
              <a:rPr lang="en-US" dirty="0" err="1">
                <a:latin typeface="Cambria"/>
                <a:cs typeface="Cambria"/>
              </a:rPr>
              <a:t>Pres</a:t>
            </a:r>
            <a:r>
              <a:rPr lang="en-US" dirty="0">
                <a:latin typeface="Cambria"/>
                <a:cs typeface="Cambria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864" y="1195069"/>
            <a:ext cx="3553137" cy="37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643"/>
            <a:ext cx="620794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Problems Facing Parties</a:t>
            </a:r>
          </a:p>
          <a:p>
            <a:endParaRPr lang="en-US" b="1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party memberships on the decline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but not in China – why?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Why lack of enthusiasm for party activism?</a:t>
            </a:r>
          </a:p>
          <a:p>
            <a:pPr marL="285750" indent="-285750" algn="r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A responsive electoral system?</a:t>
            </a:r>
          </a:p>
          <a:p>
            <a:pPr marL="285750" indent="-285750" algn="r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Minimum voting age lowered to 16 years?</a:t>
            </a:r>
          </a:p>
          <a:p>
            <a:pPr marL="285750" indent="-285750" algn="r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State funding for parties?</a:t>
            </a:r>
          </a:p>
          <a:p>
            <a:pPr algn="r"/>
            <a:r>
              <a:rPr lang="en-US" b="1" i="1" dirty="0">
                <a:latin typeface="Cambria"/>
                <a:cs typeface="Cambria"/>
              </a:rPr>
              <a:t>Power Inquiry (UK), 2006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40" y="190500"/>
            <a:ext cx="4460060" cy="256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79966"/>
            <a:ext cx="1066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In USA –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2004 Presidential Election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$880 million spent b/w Democratic and Republican candidates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2008 Presidential Election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$1.6 Billion (McCain, Obama &amp; other candidates running….)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party professionals v. party membership?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Role of party professional class reflects declining party membership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Ex. Democratic and Republican Parties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Critics argue parties have reduced their presence in society, become part of the state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Within politics, parties are either all governing or waiting to govern</a:t>
            </a:r>
          </a:p>
        </p:txBody>
      </p:sp>
    </p:spTree>
    <p:extLst>
      <p:ext uri="{BB962C8B-B14F-4D97-AF65-F5344CB8AC3E}">
        <p14:creationId xmlns:p14="http://schemas.microsoft.com/office/powerpoint/2010/main" val="378419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123489"/>
            <a:ext cx="688917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Venezuela and the Downfall of Liberal Democracy</a:t>
            </a:r>
          </a:p>
          <a:p>
            <a:endParaRPr lang="en-US" b="1" dirty="0">
              <a:latin typeface="Cambria"/>
              <a:cs typeface="Cambria"/>
            </a:endParaRPr>
          </a:p>
          <a:p>
            <a:pPr marL="285750" indent="-285750" algn="r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Liberal Democracy or Popular Democracy?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1958 –Perez Jimenez overthrown in military coup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Democracy re-established – ‘</a:t>
            </a:r>
            <a:r>
              <a:rPr lang="en-US" dirty="0" err="1">
                <a:latin typeface="Cambria"/>
                <a:cs typeface="Cambria"/>
              </a:rPr>
              <a:t>pacted</a:t>
            </a:r>
            <a:r>
              <a:rPr lang="en-US" dirty="0">
                <a:latin typeface="Cambria"/>
                <a:cs typeface="Cambria"/>
              </a:rPr>
              <a:t> democracy’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Cambria"/>
                <a:cs typeface="Cambria"/>
              </a:rPr>
              <a:t>Accion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Democratica</a:t>
            </a:r>
            <a:r>
              <a:rPr lang="en-US" dirty="0">
                <a:latin typeface="Cambria"/>
                <a:cs typeface="Cambria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Cambria"/>
                <a:cs typeface="Cambria"/>
              </a:rPr>
              <a:t>Comitida</a:t>
            </a:r>
            <a:r>
              <a:rPr lang="en-US" dirty="0">
                <a:latin typeface="Cambria"/>
                <a:cs typeface="Cambria"/>
              </a:rPr>
              <a:t> de </a:t>
            </a:r>
            <a:r>
              <a:rPr lang="en-US" dirty="0" err="1">
                <a:latin typeface="Cambria"/>
                <a:cs typeface="Cambria"/>
              </a:rPr>
              <a:t>Organizacion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Politica</a:t>
            </a:r>
            <a:r>
              <a:rPr lang="en-US" dirty="0">
                <a:latin typeface="Cambria"/>
                <a:cs typeface="Cambria"/>
              </a:rPr>
              <a:t> Electoral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Parties extended reach into many organizations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professional associations, peasant federations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40" y="123488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40" y="3167364"/>
            <a:ext cx="32893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49825"/>
            <a:ext cx="7227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Oil wealth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1970s – stagnating economy, price of oil falls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corruption and waste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popular dissatisfaction, parties became isolated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1998 – Lt. Colonel Hugo Chavez elected President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‘Bolivarian’ revolution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Attacks ‘</a:t>
            </a:r>
            <a:r>
              <a:rPr lang="en-US" dirty="0" err="1">
                <a:latin typeface="Cambria"/>
                <a:cs typeface="Cambria"/>
              </a:rPr>
              <a:t>partocracy</a:t>
            </a:r>
            <a:r>
              <a:rPr lang="en-US" dirty="0">
                <a:latin typeface="Cambria"/>
                <a:cs typeface="Cambria"/>
              </a:rPr>
              <a:t>’ of two party system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populist regime that promoted social polarization rather than consensus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new constitution that removed checks on presidential powers……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Old party system fragmented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57907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https://www.youtube.com/watch?v=KPdvYW4iwjc</a:t>
            </a:r>
            <a:endParaRPr lang="en-US" dirty="0"/>
          </a:p>
          <a:p>
            <a:r>
              <a:rPr lang="en-US" dirty="0">
                <a:hlinkClick r:id="rId5"/>
              </a:rPr>
              <a:t>http://www.aljazeera.com/programmes/talktojazeera/inthefield/2016/07/life-line-venezuela-crisis-160715173158110.html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7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C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Mass Parties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dirty="0">
                <a:latin typeface="Cambria" panose="02040503050406030204" pitchFamily="18" charset="0"/>
              </a:rPr>
              <a:t>Mass Parties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Late 1800’s – franchise expands to mostly European male citizens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1910 – 1920’s: franchise expands to most European women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Mass parties challenge elite domination of political life 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Organize to gain support of masses</a:t>
            </a:r>
          </a:p>
          <a:p>
            <a:pPr lvl="2"/>
            <a:r>
              <a:rPr lang="en-US" sz="2100" dirty="0">
                <a:latin typeface="Cambria" panose="02040503050406030204" pitchFamily="18" charset="0"/>
              </a:rPr>
              <a:t>Organized to translate a movement into a successful political party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z="1000" dirty="0"/>
              <a:t>#4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38400"/>
            <a:ext cx="4089400" cy="3733800"/>
          </a:xfrm>
        </p:spPr>
      </p:pic>
    </p:spTree>
    <p:extLst>
      <p:ext uri="{BB962C8B-B14F-4D97-AF65-F5344CB8AC3E}">
        <p14:creationId xmlns:p14="http://schemas.microsoft.com/office/powerpoint/2010/main" val="21399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Contemporary Political Parties  </a:t>
            </a:r>
            <a:r>
              <a:rPr lang="en-CA" b="1" dirty="0" smtClean="0">
                <a:latin typeface="Cambria" panose="02040503050406030204" pitchFamily="18" charset="0"/>
              </a:rPr>
              <a:t>Programmatic Parties</a:t>
            </a:r>
            <a:endParaRPr lang="en-CA" dirty="0" smtClean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CA" dirty="0" smtClean="0">
                <a:latin typeface="Cambria" panose="02040503050406030204" pitchFamily="18" charset="0"/>
              </a:rPr>
              <a:t>Key Assumptions:</a:t>
            </a:r>
          </a:p>
          <a:p>
            <a:pPr>
              <a:defRPr/>
            </a:pPr>
            <a:r>
              <a:rPr lang="en-CA" dirty="0" smtClean="0">
                <a:latin typeface="Cambria" panose="02040503050406030204" pitchFamily="18" charset="0"/>
              </a:rPr>
              <a:t>Parties articulate distinct, consistent, and coherent ideological agendas</a:t>
            </a:r>
          </a:p>
          <a:p>
            <a:pPr>
              <a:defRPr/>
            </a:pPr>
            <a:r>
              <a:rPr lang="en-CA" dirty="0" smtClean="0">
                <a:latin typeface="Cambria" panose="02040503050406030204" pitchFamily="18" charset="0"/>
              </a:rPr>
              <a:t>Policies &amp; promises follow strict ideological standard.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dirty="0" smtClean="0">
                <a:latin typeface="Cambria" panose="02040503050406030204" pitchFamily="18" charset="0"/>
                <a:hlinkClick r:id="rId2"/>
              </a:rPr>
              <a:t>Splitter</a:t>
            </a:r>
            <a:r>
              <a:rPr lang="en-CA" dirty="0" smtClean="0">
                <a:latin typeface="Cambria" panose="02040503050406030204" pitchFamily="18" charset="0"/>
              </a:rPr>
              <a:t>!</a:t>
            </a:r>
          </a:p>
          <a:p>
            <a:pPr>
              <a:defRPr/>
            </a:pPr>
            <a:r>
              <a:rPr lang="en-CA" dirty="0" smtClean="0">
                <a:latin typeface="Cambria" panose="02040503050406030204" pitchFamily="18" charset="0"/>
              </a:rPr>
              <a:t>Example: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dirty="0" smtClean="0">
                <a:latin typeface="Cambria" panose="02040503050406030204" pitchFamily="18" charset="0"/>
              </a:rPr>
              <a:t>US Green Party</a:t>
            </a:r>
          </a:p>
          <a:p>
            <a:pPr lvl="1">
              <a:buNone/>
              <a:defRPr/>
            </a:pPr>
            <a:endParaRPr lang="en-CA" dirty="0"/>
          </a:p>
        </p:txBody>
      </p:sp>
      <p:pic>
        <p:nvPicPr>
          <p:cNvPr id="8" name="Content Placeholder 7" descr="US Green Presidential Candidate - 2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687653"/>
            <a:ext cx="4038600" cy="2900332"/>
          </a:xfrm>
        </p:spPr>
      </p:pic>
    </p:spTree>
    <p:extLst>
      <p:ext uri="{BB962C8B-B14F-4D97-AF65-F5344CB8AC3E}">
        <p14:creationId xmlns:p14="http://schemas.microsoft.com/office/powerpoint/2010/main" val="10926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32146" rIns="91440" bIns="45720" rtlCol="0" anchor="ctr">
            <a:normAutofit/>
          </a:bodyPr>
          <a:lstStyle/>
          <a:p>
            <a:pPr algn="ctr"/>
            <a:r>
              <a:rPr lang="en-C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Contemporary Political Parties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483519"/>
            <a:ext cx="5157787" cy="82391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Brokerage Theory: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168903" y="1483519"/>
            <a:ext cx="5183188" cy="823912"/>
          </a:xfrm>
        </p:spPr>
        <p:txBody>
          <a:bodyPr/>
          <a:lstStyle/>
          <a:p>
            <a:r>
              <a:rPr lang="en-CA" dirty="0" smtClean="0">
                <a:latin typeface="Cambria" panose="02040503050406030204" pitchFamily="18" charset="0"/>
              </a:rPr>
              <a:t>Chocolate Bar Theory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839788" y="2307431"/>
            <a:ext cx="5157787" cy="3684588"/>
          </a:xfrm>
          <a:ln/>
        </p:spPr>
        <p:txBody>
          <a:bodyPr vert="horz" lIns="64291" tIns="32146" rIns="64291" bIns="32146" rtlCol="0">
            <a:normAutofit fontScale="92500" lnSpcReduction="20000"/>
          </a:bodyPr>
          <a:lstStyle/>
          <a:p>
            <a:pPr marL="625056"/>
            <a:r>
              <a:rPr lang="en-US" sz="2500" dirty="0">
                <a:latin typeface="Cambria" panose="02040503050406030204" pitchFamily="18" charset="0"/>
              </a:rPr>
              <a:t>Parties have </a:t>
            </a:r>
            <a:r>
              <a:rPr lang="en-US" sz="2500" u="sng" dirty="0">
                <a:latin typeface="Cambria" panose="02040503050406030204" pitchFamily="18" charset="0"/>
              </a:rPr>
              <a:t>few</a:t>
            </a:r>
            <a:r>
              <a:rPr lang="en-US" sz="2500" dirty="0">
                <a:latin typeface="Cambria" panose="02040503050406030204" pitchFamily="18" charset="0"/>
              </a:rPr>
              <a:t> coherent ideological interests</a:t>
            </a:r>
          </a:p>
          <a:p>
            <a:pPr marL="625056"/>
            <a:r>
              <a:rPr lang="en-US" sz="2500" dirty="0">
                <a:latin typeface="Cambria" panose="02040503050406030204" pitchFamily="18" charset="0"/>
              </a:rPr>
              <a:t>Instead parties select ideas w/ </a:t>
            </a:r>
          </a:p>
          <a:p>
            <a:pPr marL="990816" lvl="1"/>
            <a:r>
              <a:rPr lang="en-US" sz="2300" dirty="0">
                <a:latin typeface="Cambria" panose="02040503050406030204" pitchFamily="18" charset="0"/>
              </a:rPr>
              <a:t>widest appeal amongst targeted voters  </a:t>
            </a:r>
          </a:p>
          <a:p>
            <a:pPr marL="625056"/>
            <a:r>
              <a:rPr lang="en-US" sz="2500" dirty="0">
                <a:latin typeface="Cambria" panose="02040503050406030204" pitchFamily="18" charset="0"/>
              </a:rPr>
              <a:t>Parties essentially pragmatic and opportunistic look to attract widest  electoral universe.</a:t>
            </a:r>
          </a:p>
          <a:p>
            <a:pPr marL="625056"/>
            <a:r>
              <a:rPr lang="en-CA" sz="2400" dirty="0">
                <a:latin typeface="Cambria" panose="02040503050406030204" pitchFamily="18" charset="0"/>
              </a:rPr>
              <a:t>Parties </a:t>
            </a:r>
            <a:r>
              <a:rPr lang="en-CA" sz="2400" u="sng" dirty="0">
                <a:latin typeface="Cambria" panose="02040503050406030204" pitchFamily="18" charset="0"/>
              </a:rPr>
              <a:t>do not </a:t>
            </a:r>
            <a:r>
              <a:rPr lang="en-CA" sz="2400" dirty="0">
                <a:latin typeface="Cambria" panose="02040503050406030204" pitchFamily="18" charset="0"/>
              </a:rPr>
              <a:t>have ideological coherent programs</a:t>
            </a:r>
          </a:p>
          <a:p>
            <a:pPr marL="625056"/>
            <a:r>
              <a:rPr lang="en-CA" sz="2400" dirty="0">
                <a:latin typeface="Cambria" panose="02040503050406030204" pitchFamily="18" charset="0"/>
              </a:rPr>
              <a:t>Examples: </a:t>
            </a:r>
          </a:p>
          <a:p>
            <a:pPr marL="990816" lvl="1"/>
            <a:r>
              <a:rPr lang="en-CA" sz="2200" dirty="0">
                <a:latin typeface="Cambria" panose="02040503050406030204" pitchFamily="18" charset="0"/>
              </a:rPr>
              <a:t>Federal Liberals </a:t>
            </a:r>
            <a:endParaRPr lang="en-US" sz="23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1" y="2307431"/>
            <a:ext cx="4041775" cy="38457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Most party systems feature </a:t>
            </a:r>
            <a:r>
              <a:rPr lang="en-US" i="1" dirty="0" smtClean="0">
                <a:latin typeface="Cambria" panose="02040503050406030204" pitchFamily="18" charset="0"/>
              </a:rPr>
              <a:t>some</a:t>
            </a:r>
            <a:r>
              <a:rPr lang="en-US" dirty="0" smtClean="0">
                <a:latin typeface="Cambria" panose="02040503050406030204" pitchFamily="18" charset="0"/>
              </a:rPr>
              <a:t> degree of ideological competition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Canadian parties tend to have:</a:t>
            </a:r>
          </a:p>
          <a:p>
            <a:pPr lvl="2"/>
            <a:r>
              <a:rPr lang="en-US" sz="1900" dirty="0">
                <a:latin typeface="Cambria" panose="02040503050406030204" pitchFamily="18" charset="0"/>
              </a:rPr>
              <a:t>Soft, </a:t>
            </a:r>
            <a:r>
              <a:rPr lang="en-US" dirty="0" smtClean="0">
                <a:latin typeface="Cambria" panose="02040503050406030204" pitchFamily="18" charset="0"/>
              </a:rPr>
              <a:t>sticky, wide appealing </a:t>
            </a:r>
            <a:r>
              <a:rPr lang="en-US" sz="1900" dirty="0">
                <a:latin typeface="Cambria" panose="02040503050406030204" pitchFamily="18" charset="0"/>
              </a:rPr>
              <a:t>exterior 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C</a:t>
            </a:r>
            <a:r>
              <a:rPr lang="en-US" sz="1900" dirty="0">
                <a:latin typeface="Cambria" panose="02040503050406030204" pitchFamily="18" charset="0"/>
              </a:rPr>
              <a:t>hewy, crunchy ideological core</a:t>
            </a:r>
          </a:p>
          <a:p>
            <a:endParaRPr lang="en-CA" dirty="0"/>
          </a:p>
        </p:txBody>
      </p:sp>
      <p:pic>
        <p:nvPicPr>
          <p:cNvPr id="17410" name="Picture 2" descr="https://encrypted-tbn0.gstatic.com/images?q=tbn:ANd9GcR-xUXo9s2FQ4RJWe-9aPGepMxnCFosSqKOGSKd-vHGilYrnaT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8807" y="5760245"/>
            <a:ext cx="3845169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7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C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Party Systems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12192000" cy="4297363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Cambria" panose="02040503050406030204" pitchFamily="18" charset="0"/>
              </a:rPr>
              <a:t>basic </a:t>
            </a:r>
            <a:r>
              <a:rPr lang="en-US" sz="3200" u="sng" dirty="0">
                <a:latin typeface="Cambria" panose="02040503050406030204" pitchFamily="18" charset="0"/>
              </a:rPr>
              <a:t>pattern</a:t>
            </a:r>
            <a:r>
              <a:rPr lang="en-US" sz="3200" dirty="0">
                <a:latin typeface="Cambria" panose="02040503050406030204" pitchFamily="18" charset="0"/>
              </a:rPr>
              <a:t> of relationships among political parties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Pattern established over several elections – </a:t>
            </a:r>
          </a:p>
          <a:p>
            <a:pPr lvl="2"/>
            <a:r>
              <a:rPr lang="en-US" sz="2900" dirty="0">
                <a:latin typeface="Cambria" panose="02040503050406030204" pitchFamily="18" charset="0"/>
              </a:rPr>
              <a:t>subject to transformation over time </a:t>
            </a:r>
          </a:p>
          <a:p>
            <a:pPr marL="1524432" lvl="3"/>
            <a:endParaRPr lang="en-US" dirty="0" smtClean="0"/>
          </a:p>
          <a:p>
            <a:pPr algn="r" eaLnBrk="1" hangingPunct="1"/>
            <a:r>
              <a:rPr lang="en-US" sz="2400" b="1" dirty="0" smtClean="0">
                <a:latin typeface="Cambria" panose="02040503050406030204" pitchFamily="18" charset="0"/>
              </a:rPr>
              <a:t>How many political parties should we have?</a:t>
            </a:r>
            <a:endParaRPr lang="en-US" sz="2400" b="1" dirty="0">
              <a:latin typeface="Cambria" panose="02040503050406030204" pitchFamily="18" charset="0"/>
            </a:endParaRPr>
          </a:p>
          <a:p>
            <a:pPr lvl="1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8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latin typeface="Cambria" panose="02040503050406030204" pitchFamily="18" charset="0"/>
              </a:rPr>
              <a:t>1 Party Dominant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40267" y="1905000"/>
            <a:ext cx="5122333" cy="4434840"/>
          </a:xfrm>
        </p:spPr>
        <p:txBody>
          <a:bodyPr>
            <a:normAutofit/>
          </a:bodyPr>
          <a:lstStyle/>
          <a:p>
            <a:pPr marL="625056"/>
            <a:r>
              <a:rPr lang="en-US" dirty="0" smtClean="0">
                <a:latin typeface="Cambria" panose="02040503050406030204" pitchFamily="18" charset="0"/>
              </a:rPr>
              <a:t>An </a:t>
            </a:r>
            <a:r>
              <a:rPr lang="en-US" b="1" i="1" dirty="0" smtClean="0">
                <a:latin typeface="Cambria" panose="02040503050406030204" pitchFamily="18" charset="0"/>
              </a:rPr>
              <a:t>elected</a:t>
            </a:r>
            <a:r>
              <a:rPr lang="en-US" dirty="0" smtClean="0">
                <a:latin typeface="Cambria" panose="02040503050406030204" pitchFamily="18" charset="0"/>
              </a:rPr>
              <a:t> government normally dominated by one party </a:t>
            </a:r>
          </a:p>
          <a:p>
            <a:pPr marL="990816" lvl="1"/>
            <a:r>
              <a:rPr lang="en-US" dirty="0" smtClean="0">
                <a:latin typeface="Cambria" panose="02040503050406030204" pitchFamily="18" charset="0"/>
              </a:rPr>
              <a:t>highly unlikely to change:</a:t>
            </a:r>
          </a:p>
          <a:p>
            <a:pPr marL="990816" lvl="1"/>
            <a:r>
              <a:rPr lang="en-CA" dirty="0" smtClean="0">
                <a:latin typeface="Cambria" panose="02040503050406030204" pitchFamily="18" charset="0"/>
              </a:rPr>
              <a:t>African National Congress (ANC) - South Africa</a:t>
            </a:r>
          </a:p>
          <a:p>
            <a:pPr marL="990816" lvl="1"/>
            <a:r>
              <a:rPr lang="en-CA" dirty="0" smtClean="0">
                <a:latin typeface="Cambria" panose="02040503050406030204" pitchFamily="18" charset="0"/>
              </a:rPr>
              <a:t>Indian National Congress – India (1947 – 1988)</a:t>
            </a:r>
          </a:p>
          <a:p>
            <a:pPr marL="990816" lvl="1"/>
            <a:r>
              <a:rPr lang="en-US" dirty="0" smtClean="0">
                <a:latin typeface="Cambria" panose="02040503050406030204" pitchFamily="18" charset="0"/>
              </a:rPr>
              <a:t>Progressive Conservatives – Alberta (1971 –2015)</a:t>
            </a:r>
          </a:p>
          <a:p>
            <a:pPr marL="990816" lvl="1"/>
            <a:r>
              <a:rPr lang="en-US" dirty="0" smtClean="0">
                <a:latin typeface="Cambria" panose="02040503050406030204" pitchFamily="18" charset="0"/>
              </a:rPr>
              <a:t>LDP – Japan (1955 - 2000’s)</a:t>
            </a:r>
          </a:p>
          <a:p>
            <a:pPr marL="1524432" lvl="3"/>
            <a:endParaRPr lang="en-US" dirty="0" smtClean="0"/>
          </a:p>
          <a:p>
            <a:pPr eaLnBrk="1" hangingPunct="1"/>
            <a:endParaRPr lang="en-US" sz="2400" dirty="0"/>
          </a:p>
          <a:p>
            <a:pPr lvl="1">
              <a:buNone/>
            </a:pP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z="1000" dirty="0"/>
              <a:t>#10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4953000" cy="3886200"/>
          </a:xfrm>
        </p:spPr>
      </p:pic>
      <p:pic>
        <p:nvPicPr>
          <p:cNvPr id="11" name="Content Placeholder 6" descr="AN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52401"/>
            <a:ext cx="1981200" cy="2326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50813"/>
            <a:ext cx="475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</a:t>
            </a:r>
            <a:r>
              <a:rPr lang="en-US" smtClean="0">
                <a:hlinkClick r:id="rId5"/>
              </a:rPr>
              <a:t>://www.youtube.com/watch?v=K-fr3OPCffg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19912"/>
          </a:xfrm>
        </p:spPr>
        <p:txBody>
          <a:bodyPr/>
          <a:lstStyle/>
          <a:p>
            <a:pPr algn="ctr"/>
            <a:r>
              <a:rPr lang="en-CA" sz="4800" b="1" dirty="0">
                <a:latin typeface="Cambria" panose="02040503050406030204" pitchFamily="18" charset="0"/>
              </a:rPr>
              <a:t>Two-Party System: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981200" y="1855248"/>
            <a:ext cx="8534400" cy="811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500" b="0" dirty="0">
                <a:latin typeface="Cambria" panose="02040503050406030204" pitchFamily="18" charset="0"/>
              </a:rPr>
              <a:t>2 main parties compete, although other parties are present</a:t>
            </a:r>
          </a:p>
          <a:p>
            <a:pPr lvl="2" algn="ctr">
              <a:lnSpc>
                <a:spcPct val="90000"/>
              </a:lnSpc>
            </a:pPr>
            <a:r>
              <a:rPr lang="en-US" dirty="0" smtClean="0">
                <a:latin typeface="Cambria" panose="02040503050406030204" pitchFamily="18" charset="0"/>
              </a:rPr>
              <a:t>USA  (Republican vs. Democrats) </a:t>
            </a:r>
          </a:p>
          <a:p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 flipV="1">
            <a:off x="3733800" y="6360320"/>
            <a:ext cx="2287588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15" name="Content Placeholder 14" descr="US Electoral College 201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667000"/>
            <a:ext cx="7924800" cy="386242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5E5F-1A5F-4DF9-A710-E1BBA430D66A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8686800" y="6086189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CA" sz="1600" b="1" dirty="0">
                <a:solidFill>
                  <a:srgbClr val="04617B"/>
                </a:solidFill>
                <a:latin typeface="Constantia"/>
              </a:rPr>
              <a:t>2012 US Presidential Election</a:t>
            </a:r>
          </a:p>
        </p:txBody>
      </p:sp>
    </p:spTree>
    <p:extLst>
      <p:ext uri="{BB962C8B-B14F-4D97-AF65-F5344CB8AC3E}">
        <p14:creationId xmlns:p14="http://schemas.microsoft.com/office/powerpoint/2010/main" val="33778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>
                <a:latin typeface="Cambria" panose="02040503050406030204" pitchFamily="18" charset="0"/>
              </a:rPr>
              <a:t>Two-And-A-Half Party System: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480"/>
            <a:ext cx="8219256" cy="23576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700" dirty="0">
                <a:latin typeface="Cambria" panose="02040503050406030204" pitchFamily="18" charset="0"/>
              </a:rPr>
              <a:t>Pattern of electoral competition where: </a:t>
            </a:r>
          </a:p>
          <a:p>
            <a:pPr lvl="1">
              <a:lnSpc>
                <a:spcPct val="90000"/>
              </a:lnSpc>
            </a:pPr>
            <a:r>
              <a:rPr lang="en-CA" sz="2500" dirty="0">
                <a:latin typeface="Cambria" panose="02040503050406030204" pitchFamily="18" charset="0"/>
              </a:rPr>
              <a:t>2 major parties win at least 2/3 of vote</a:t>
            </a:r>
          </a:p>
          <a:p>
            <a:pPr lvl="1">
              <a:lnSpc>
                <a:spcPct val="90000"/>
              </a:lnSpc>
            </a:pPr>
            <a:r>
              <a:rPr lang="en-CA" sz="2500" dirty="0">
                <a:latin typeface="Cambria" panose="02040503050406030204" pitchFamily="18" charset="0"/>
              </a:rPr>
              <a:t>But a third party receives a smaller, but significant, share of votes</a:t>
            </a:r>
          </a:p>
          <a:p>
            <a:pPr lvl="3">
              <a:lnSpc>
                <a:spcPct val="90000"/>
              </a:lnSpc>
            </a:pPr>
            <a:r>
              <a:rPr lang="en-CA" sz="2500" dirty="0">
                <a:latin typeface="Cambria" panose="02040503050406030204" pitchFamily="18" charset="0"/>
              </a:rPr>
              <a:t>The Scottish National Party served exactly this role in UK’s 2015 election. </a:t>
            </a:r>
            <a:endParaRPr lang="en-CA" dirty="0" smtClean="0">
              <a:latin typeface="Cambria" panose="020405030504060302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6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1822</Words>
  <Application>Microsoft Office PowerPoint</Application>
  <PresentationFormat>Widescreen</PresentationFormat>
  <Paragraphs>277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Constantia</vt:lpstr>
      <vt:lpstr>Office Theme</vt:lpstr>
      <vt:lpstr>PowerPoint Presentation</vt:lpstr>
      <vt:lpstr>Emerging Canadian Political Parties</vt:lpstr>
      <vt:lpstr>Mass Parties</vt:lpstr>
      <vt:lpstr>Contemporary Political Parties  Programmatic Parties</vt:lpstr>
      <vt:lpstr>Contemporary Political Parties</vt:lpstr>
      <vt:lpstr>Party Systems</vt:lpstr>
      <vt:lpstr>1 Party Dominant</vt:lpstr>
      <vt:lpstr>Two-Party System:</vt:lpstr>
      <vt:lpstr>Two-And-A-Half Party System:</vt:lpstr>
      <vt:lpstr>UK General Election - 2015 </vt:lpstr>
      <vt:lpstr>Multi-Party System:</vt:lpstr>
      <vt:lpstr>  Conservative Party: Canada’s national business party </vt:lpstr>
      <vt:lpstr>The Liberal Party  - Pragmatism and Power </vt:lpstr>
      <vt:lpstr>New Democratic Party: Social Democratic Conscious of Canada</vt:lpstr>
      <vt:lpstr>The Green Party: Programmatic (?) politics in Canada</vt:lpstr>
      <vt:lpstr>The Bloc Quebecois: Brokering Independence?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Scott</dc:creator>
  <cp:lastModifiedBy>Campbell, Scott</cp:lastModifiedBy>
  <cp:revision>11</cp:revision>
  <dcterms:created xsi:type="dcterms:W3CDTF">2016-10-25T15:42:03Z</dcterms:created>
  <dcterms:modified xsi:type="dcterms:W3CDTF">2016-10-28T18:48:30Z</dcterms:modified>
</cp:coreProperties>
</file>