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5FF66B-9476-4BB3-85E9-E01854F07F90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1E52B4A-BA08-4841-AB08-A0D822ABC34D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dirty="0" smtClean="0"/>
              <a:t>Click to edit Master text styles</a:t>
            </a:r>
          </a:p>
          <a:p>
            <a:pPr lvl="1" eaLnBrk="1" latinLnBrk="0" hangingPunct="1"/>
            <a:r>
              <a:rPr kumimoji="0" lang="en-CA" dirty="0" smtClean="0"/>
              <a:t>Second level</a:t>
            </a:r>
          </a:p>
          <a:p>
            <a:pPr lvl="2" eaLnBrk="1" latinLnBrk="0" hangingPunct="1"/>
            <a:r>
              <a:rPr kumimoji="0" lang="en-CA" dirty="0" smtClean="0"/>
              <a:t>Third level</a:t>
            </a:r>
          </a:p>
          <a:p>
            <a:pPr lvl="3" eaLnBrk="1" latinLnBrk="0" hangingPunct="1"/>
            <a:r>
              <a:rPr kumimoji="0" lang="en-CA" dirty="0" smtClean="0"/>
              <a:t>Fourth level</a:t>
            </a:r>
          </a:p>
          <a:p>
            <a:pPr lvl="4" eaLnBrk="1" latinLnBrk="0" hangingPunct="1"/>
            <a:r>
              <a:rPr kumimoji="0" lang="en-CA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9297"/>
            <a:ext cx="6400800" cy="1752600"/>
          </a:xfrm>
        </p:spPr>
        <p:txBody>
          <a:bodyPr/>
          <a:lstStyle/>
          <a:p>
            <a:r>
              <a:rPr lang="en-US" dirty="0" smtClean="0"/>
              <a:t>Because they want to.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385" y="461347"/>
            <a:ext cx="7543800" cy="1220778"/>
          </a:xfrm>
        </p:spPr>
        <p:txBody>
          <a:bodyPr/>
          <a:lstStyle/>
          <a:p>
            <a:r>
              <a:rPr lang="en-US" dirty="0" smtClean="0"/>
              <a:t>Rational Choice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8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don’t rational deterrents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635587" cy="4572000"/>
          </a:xfrm>
        </p:spPr>
        <p:txBody>
          <a:bodyPr/>
          <a:lstStyle/>
          <a:p>
            <a:r>
              <a:rPr lang="en-US" dirty="0" smtClean="0"/>
              <a:t>The threat of punishment must be certain and come at a reasonable speed.</a:t>
            </a:r>
          </a:p>
          <a:p>
            <a:pPr lvl="1"/>
            <a:r>
              <a:rPr lang="en-US" dirty="0" smtClean="0"/>
              <a:t>Canada’s legal system is not very effective.</a:t>
            </a:r>
          </a:p>
          <a:p>
            <a:pPr lvl="2"/>
            <a:r>
              <a:rPr lang="en-US" dirty="0" smtClean="0"/>
              <a:t>Only 40% of crimes are reported.</a:t>
            </a:r>
          </a:p>
          <a:p>
            <a:pPr lvl="2"/>
            <a:r>
              <a:rPr lang="en-US" dirty="0" smtClean="0"/>
              <a:t>Police only make arrests in 20% of those crimes.</a:t>
            </a:r>
          </a:p>
          <a:p>
            <a:pPr lvl="2"/>
            <a:r>
              <a:rPr lang="en-US" dirty="0" smtClean="0"/>
              <a:t>1000 crimes, </a:t>
            </a:r>
            <a:r>
              <a:rPr lang="en-US" dirty="0" smtClean="0"/>
              <a:t>400 </a:t>
            </a:r>
            <a:r>
              <a:rPr lang="en-US" dirty="0" smtClean="0"/>
              <a:t>reported, 80 arrests made.</a:t>
            </a:r>
          </a:p>
          <a:p>
            <a:pPr lvl="1"/>
            <a:r>
              <a:rPr lang="en-US" dirty="0" smtClean="0"/>
              <a:t>Police may also chose to warn rather than arrest.</a:t>
            </a:r>
          </a:p>
          <a:p>
            <a:pPr lvl="1"/>
            <a:r>
              <a:rPr lang="en-US" dirty="0" smtClean="0"/>
              <a:t>Many criminals have little respect for the laws ability to punish.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5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Clearance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Murder and manslaughter		61.2%</a:t>
            </a:r>
          </a:p>
          <a:p>
            <a:r>
              <a:rPr lang="en-US" dirty="0" smtClean="0"/>
              <a:t>Aggravated Assault			54.1%</a:t>
            </a:r>
          </a:p>
          <a:p>
            <a:r>
              <a:rPr lang="en-US" dirty="0" smtClean="0"/>
              <a:t>Rape					40.0%</a:t>
            </a:r>
          </a:p>
          <a:p>
            <a:r>
              <a:rPr lang="en-US" dirty="0" smtClean="0"/>
              <a:t>Robbery					25.9%</a:t>
            </a:r>
          </a:p>
          <a:p>
            <a:r>
              <a:rPr lang="en-US" dirty="0" smtClean="0"/>
              <a:t>Larceny-theft				18.6%</a:t>
            </a:r>
          </a:p>
          <a:p>
            <a:r>
              <a:rPr lang="en-US" dirty="0" smtClean="0"/>
              <a:t>Motor Vehicle theft			12.6%</a:t>
            </a:r>
          </a:p>
          <a:p>
            <a:r>
              <a:rPr lang="en-US" dirty="0" smtClean="0"/>
              <a:t>Burglary					12.4%</a:t>
            </a:r>
          </a:p>
        </p:txBody>
      </p:sp>
    </p:spTree>
    <p:extLst>
      <p:ext uri="{BB962C8B-B14F-4D97-AF65-F5344CB8AC3E}">
        <p14:creationId xmlns:p14="http://schemas.microsoft.com/office/powerpoint/2010/main" xmlns="" val="3569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the Rewards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rewards are reduced, reasonable adults are less likely to commit crime.</a:t>
            </a:r>
          </a:p>
          <a:p>
            <a:pPr lvl="1"/>
            <a:r>
              <a:rPr lang="en-US" dirty="0" smtClean="0"/>
              <a:t>Theft prevention strategies</a:t>
            </a:r>
          </a:p>
          <a:p>
            <a:pPr lvl="1"/>
            <a:r>
              <a:rPr lang="en-US" dirty="0" smtClean="0"/>
              <a:t>Alarms systems</a:t>
            </a:r>
          </a:p>
          <a:p>
            <a:pPr lvl="1"/>
            <a:r>
              <a:rPr lang="en-US" dirty="0" smtClean="0"/>
              <a:t>Security guards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04119" y="1894030"/>
            <a:ext cx="3066159" cy="420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12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Rational Choice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everyone is rational:</a:t>
            </a:r>
          </a:p>
          <a:p>
            <a:pPr lvl="1"/>
            <a:r>
              <a:rPr lang="en-US" dirty="0" smtClean="0"/>
              <a:t>Drugs, alcohol, mental illness, extreme emotional distress.</a:t>
            </a:r>
          </a:p>
          <a:p>
            <a:r>
              <a:rPr lang="en-US" dirty="0" smtClean="0"/>
              <a:t>Crime may pay</a:t>
            </a:r>
          </a:p>
          <a:p>
            <a:pPr lvl="1"/>
            <a:r>
              <a:rPr lang="en-US" dirty="0" smtClean="0"/>
              <a:t>If it does, a rational (immoral) person may very well choose a life of crime</a:t>
            </a:r>
          </a:p>
          <a:p>
            <a:r>
              <a:rPr lang="en-US" dirty="0" smtClean="0"/>
              <a:t>Some people value being a criminal</a:t>
            </a:r>
          </a:p>
        </p:txBody>
      </p:sp>
    </p:spTree>
    <p:extLst>
      <p:ext uri="{BB962C8B-B14F-4D97-AF65-F5344CB8AC3E}">
        <p14:creationId xmlns:p14="http://schemas.microsoft.com/office/powerpoint/2010/main" xmlns="" val="7554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Choice theory is the underling belief that dictates much of our deterrent strategy.</a:t>
            </a:r>
          </a:p>
          <a:p>
            <a:pPr lvl="1"/>
            <a:r>
              <a:rPr lang="en-US" sz="2800" dirty="0" smtClean="0"/>
              <a:t>Criminal weighs potential benefits against potential consequences. </a:t>
            </a:r>
          </a:p>
          <a:p>
            <a:pPr lvl="1"/>
            <a:r>
              <a:rPr lang="en-US" sz="2800" dirty="0" smtClean="0"/>
              <a:t>If punishments are severe enough, people will choose NOT to commit crime.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4788" y="4049799"/>
            <a:ext cx="2940884" cy="195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7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215557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great are my personal needs?</a:t>
            </a:r>
          </a:p>
          <a:p>
            <a:r>
              <a:rPr lang="en-US" sz="2800" dirty="0" smtClean="0"/>
              <a:t>How well is the target </a:t>
            </a:r>
            <a:r>
              <a:rPr lang="en-US" sz="2800" dirty="0" smtClean="0"/>
              <a:t>protected?</a:t>
            </a:r>
            <a:endParaRPr lang="en-US" sz="2800" dirty="0" smtClean="0"/>
          </a:p>
          <a:p>
            <a:r>
              <a:rPr lang="en-US" sz="2800" dirty="0" smtClean="0"/>
              <a:t>How efficient is law enforcement?</a:t>
            </a:r>
          </a:p>
          <a:p>
            <a:pPr lvl="1"/>
            <a:r>
              <a:rPr lang="en-US" sz="2800" dirty="0" smtClean="0"/>
              <a:t>Risk of apprehension</a:t>
            </a:r>
          </a:p>
          <a:p>
            <a:pPr lvl="1"/>
            <a:r>
              <a:rPr lang="en-US" dirty="0" smtClean="0"/>
              <a:t>Seriousness of expected punishment</a:t>
            </a:r>
          </a:p>
          <a:p>
            <a:r>
              <a:rPr lang="en-US" dirty="0" smtClean="0"/>
              <a:t>What is the potential gain of this crime?</a:t>
            </a:r>
            <a:endParaRPr lang="en-US" dirty="0"/>
          </a:p>
        </p:txBody>
      </p:sp>
      <p:pic>
        <p:nvPicPr>
          <p:cNvPr id="4" name="Picture 3" descr="dumb_cop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53353" y="1955197"/>
            <a:ext cx="198120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78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Choices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424854" cy="4572000"/>
          </a:xfrm>
        </p:spPr>
        <p:txBody>
          <a:bodyPr/>
          <a:lstStyle/>
          <a:p>
            <a:r>
              <a:rPr lang="en-US" dirty="0" smtClean="0"/>
              <a:t>Choosing the place</a:t>
            </a:r>
          </a:p>
          <a:p>
            <a:pPr lvl="1"/>
            <a:r>
              <a:rPr lang="en-US" dirty="0" smtClean="0"/>
              <a:t>Drug dealers work in the middle of long blocks so they can see both directions</a:t>
            </a:r>
          </a:p>
          <a:p>
            <a:r>
              <a:rPr lang="en-US" dirty="0" smtClean="0"/>
              <a:t>Choosing the target</a:t>
            </a:r>
          </a:p>
          <a:p>
            <a:pPr lvl="1"/>
            <a:r>
              <a:rPr lang="en-US" dirty="0" smtClean="0"/>
              <a:t>Burglars know the affluence of targets, when they will be home, their routines, if they have a dog, etc.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6606" y="230505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990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words of a criminal…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“I feel more safer doing a robbery because doing a burglary, I got a fear of breaking into somebody’s house not knowing who might be up in there… On robbery I can select my victims, I can select my place of business.  I can watch and see who all work in there or I can rob a person and pull them around in the alley or push them up in a doorway and rob them</a:t>
            </a:r>
            <a:r>
              <a:rPr lang="en-CA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6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personality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 characteristics influence the decision to commit crime.</a:t>
            </a:r>
          </a:p>
          <a:p>
            <a:pPr lvl="1"/>
            <a:r>
              <a:rPr lang="en-US" dirty="0" smtClean="0"/>
              <a:t>Those with a reduced ability to delay gratification are far more likely to commit crime.</a:t>
            </a:r>
          </a:p>
          <a:p>
            <a:r>
              <a:rPr lang="en-US" dirty="0" smtClean="0"/>
              <a:t>Some people have greater skills, which provide them with a better chance of successfully committing a crime.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70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the offender’s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benefit one hopes to receive, determines the type of crime they chose, and how they commit it.</a:t>
            </a:r>
          </a:p>
          <a:p>
            <a:r>
              <a:rPr lang="en-US" dirty="0" smtClean="0"/>
              <a:t>Generally, people who commit property crime don’t commit violent crime.</a:t>
            </a:r>
          </a:p>
          <a:p>
            <a:pPr lvl="1"/>
            <a:r>
              <a:rPr lang="en-US" dirty="0" smtClean="0"/>
              <a:t>Violent crime is a much greater risk, with much harsher punishments.</a:t>
            </a:r>
          </a:p>
          <a:p>
            <a:pPr lvl="1"/>
            <a:r>
              <a:rPr lang="en-US" dirty="0" smtClean="0"/>
              <a:t>Property criminal can choose to rob a jewelry store at gun point, or break in at night.</a:t>
            </a:r>
          </a:p>
        </p:txBody>
      </p:sp>
    </p:spTree>
    <p:extLst>
      <p:ext uri="{BB962C8B-B14F-4D97-AF65-F5344CB8AC3E}">
        <p14:creationId xmlns:p14="http://schemas.microsoft.com/office/powerpoint/2010/main" xmlns="" val="19125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Rational Deterrents to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431203" cy="4572000"/>
          </a:xfrm>
        </p:spPr>
        <p:txBody>
          <a:bodyPr/>
          <a:lstStyle/>
          <a:p>
            <a:r>
              <a:rPr lang="en-US" dirty="0" smtClean="0"/>
              <a:t>Creating a high risk of apprehension and punishing convicted criminals severely.</a:t>
            </a:r>
          </a:p>
          <a:p>
            <a:r>
              <a:rPr lang="en-US" dirty="0" smtClean="0"/>
              <a:t>The disapproval of family and peers.</a:t>
            </a:r>
          </a:p>
          <a:p>
            <a:r>
              <a:rPr lang="en-US" dirty="0" smtClean="0"/>
              <a:t>Moral and religious objections.</a:t>
            </a:r>
          </a:p>
          <a:p>
            <a:r>
              <a:rPr lang="en-US" dirty="0" smtClean="0"/>
              <a:t>Recognition that, in the long run, crime doesn’t pay.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561981" y="2182991"/>
            <a:ext cx="2154368" cy="32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79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don’t rational deterrents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Criminals may be desperate and believe no reasonable alternative exists.</a:t>
            </a:r>
          </a:p>
          <a:p>
            <a:r>
              <a:rPr lang="en-US" dirty="0" smtClean="0"/>
              <a:t>Some suffer from mental disorders that impair judgment or makes them incapable of making rational decisions.</a:t>
            </a:r>
          </a:p>
          <a:p>
            <a:r>
              <a:rPr lang="en-US" dirty="0" smtClean="0"/>
              <a:t>Psychologists suggest chronic offenders may be incapable of fearing punishment.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863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144</TotalTime>
  <Words>577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Rational Choice Theory</vt:lpstr>
      <vt:lpstr>Introduction</vt:lpstr>
      <vt:lpstr>Criminal Choices</vt:lpstr>
      <vt:lpstr>Criminal Choices cont.</vt:lpstr>
      <vt:lpstr>In the words of a criminal…</vt:lpstr>
      <vt:lpstr>Considering personality and skills</vt:lpstr>
      <vt:lpstr>Meeting the offender’s needs</vt:lpstr>
      <vt:lpstr> Rational Deterrents to Crime</vt:lpstr>
      <vt:lpstr>Why don’t rational deterrents work?</vt:lpstr>
      <vt:lpstr>Why don’t rational deterrents work?</vt:lpstr>
      <vt:lpstr>American Clearance Stats</vt:lpstr>
      <vt:lpstr>Preventing the Rewards</vt:lpstr>
      <vt:lpstr>Limits of Rational Choice Theory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Rational Choice Theory</dc:title>
  <dc:creator>Sean Wallace</dc:creator>
  <cp:lastModifiedBy>localuser</cp:lastModifiedBy>
  <cp:revision>11</cp:revision>
  <dcterms:created xsi:type="dcterms:W3CDTF">2012-05-14T04:21:29Z</dcterms:created>
  <dcterms:modified xsi:type="dcterms:W3CDTF">2012-05-14T16:18:46Z</dcterms:modified>
</cp:coreProperties>
</file>