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8" r:id="rId14"/>
    <p:sldId id="269" r:id="rId15"/>
    <p:sldId id="272" r:id="rId16"/>
    <p:sldId id="278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6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EBFE-83D1-4421-B7E8-AADD6FD52A9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F783-D70F-4AA1-BA97-66EC8D0F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zi9GNZFMU" TargetMode="External"/><Relationship Id="rId2" Type="http://schemas.openxmlformats.org/officeDocument/2006/relationships/hyperlink" Target="https://www.youtube.com/watch?v=HYaC6CgTPC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Q-6eyMQ_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gD0K7oH92U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s://www.youtube.com/watch?v=-MQ5dL9cQX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hyperlink" Target="https://www.youtube.com/watch?v=1yv_MXNYbA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hXPx_XZ6Y&amp;t=84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3691"/>
            <a:ext cx="1219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What is a ‘Civilization?’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What makes one group ‘civilized’ and another not?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Or is this a relevant question? 		</a:t>
            </a:r>
            <a:r>
              <a:rPr lang="en-US" dirty="0" smtClean="0">
                <a:latin typeface="Cambria" panose="02040503050406030204" pitchFamily="18" charset="0"/>
                <a:hlinkClick r:id="rId2"/>
              </a:rPr>
              <a:t>https://www.youtube.com/watch?v=HYaC6CgTPCQ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River Valley Civilizations, 3500 to 1500 BCE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Importance of Geography – to Civilization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ertile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warm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drinking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ood or stone for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natural barriers against invasion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Four </a:t>
            </a:r>
            <a:r>
              <a:rPr lang="en-US" b="1" dirty="0" smtClean="0">
                <a:latin typeface="Cambria" panose="02040503050406030204" pitchFamily="18" charset="0"/>
              </a:rPr>
              <a:t>Old World</a:t>
            </a:r>
            <a:r>
              <a:rPr lang="en-US" dirty="0" smtClean="0">
                <a:latin typeface="Cambria" panose="02040503050406030204" pitchFamily="18" charset="0"/>
              </a:rPr>
              <a:t> River Valley Civilizations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Mesopotamia (Tigris &amp; Euphrates Rivers)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Egypt (Nile River)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India (Indus &amp; Ganges Rivers)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China (Yellow River)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				More on ‘civilization’ and those that would live outside an ‘civilized social order’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	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	</a:t>
            </a:r>
            <a:r>
              <a:rPr lang="en-US" dirty="0" smtClean="0">
                <a:latin typeface="Cambria" panose="02040503050406030204" pitchFamily="18" charset="0"/>
                <a:hlinkClick r:id="rId3"/>
              </a:rPr>
              <a:t>https://www.youtube.com/watch?v=wyzi9GNZFMU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90" y="1016284"/>
            <a:ext cx="7199810" cy="52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754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Kingdoms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New Kingdom (c. 1500 to 500 BCE) – the ‘Golden Age’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Queen Hatshepsut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History’s first powerful female leader?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</a:rPr>
              <a:t>eign of peace, stability and prosperity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Thutmose III (stepson) – military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Akhenaton (</a:t>
            </a:r>
            <a:r>
              <a:rPr lang="en-US" b="1" dirty="0" err="1" smtClean="0">
                <a:latin typeface="Cambria" panose="02040503050406030204" pitchFamily="18" charset="0"/>
              </a:rPr>
              <a:t>Amonhotep</a:t>
            </a:r>
            <a:r>
              <a:rPr lang="en-US" b="1" dirty="0" smtClean="0">
                <a:latin typeface="Cambria" panose="02040503050406030204" pitchFamily="18" charset="0"/>
              </a:rPr>
              <a:t> IV)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Religious Revolution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opposes worship of ‘Amon-Re’ for ‘Aton’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too preoccupied with reforming Egyptian religion?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mbria" panose="02040503050406030204" pitchFamily="18" charset="0"/>
              </a:rPr>
              <a:t>Tutankhamon</a:t>
            </a:r>
            <a:r>
              <a:rPr lang="en-US" b="1" dirty="0" smtClean="0">
                <a:latin typeface="Cambria" panose="02040503050406030204" pitchFamily="18" charset="0"/>
              </a:rPr>
              <a:t> (King ‘Tut’)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Ramses II</a:t>
            </a:r>
            <a:endParaRPr lang="en-US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olossal statues, buildings – more than any other era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Abu Simbel Temples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1960s – moved for Aswan 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Ancient Egypt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4098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17" y="156754"/>
            <a:ext cx="3688503" cy="27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2630" y="2917033"/>
            <a:ext cx="368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mbria" panose="02040503050406030204" pitchFamily="18" charset="0"/>
              </a:rPr>
              <a:t>Royal Tomb of Queen Hatshepsut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4100" name="Picture 4" descr="Image result for Queen Hatsheps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52" y="135685"/>
            <a:ext cx="2139365" cy="27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King T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52" y="2944201"/>
            <a:ext cx="3421997" cy="1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bu Simbel Temp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45" y="3200131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95245" y="5102458"/>
            <a:ext cx="239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mbria" panose="02040503050406030204" pitchFamily="18" charset="0"/>
              </a:rPr>
              <a:t>Abu Simbel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4106" name="Picture 10" descr="No automatic alt text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69" y="4896534"/>
            <a:ext cx="2504561" cy="18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1300" y="6083300"/>
            <a:ext cx="304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Court of Ramses II (Temple of Luxor)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12"/>
            <a:ext cx="12088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Art, Culture and Science in Ancient Egypt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Egyptian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Religious 		Ex. Sculpture representative of this…..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Pharaoh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mbria" panose="02040503050406030204" pitchFamily="18" charset="0"/>
              </a:rPr>
              <a:t>Reliefs - 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wall paintings and carvings depict ‘false transparency’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</a:t>
            </a:r>
            <a:r>
              <a:rPr lang="en-US" dirty="0" smtClean="0">
                <a:latin typeface="Cambria" panose="02040503050406030204" pitchFamily="18" charset="0"/>
              </a:rPr>
              <a:t>acking realism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ymbolism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Hieroglyphics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>
              <a:latin typeface="Cambria" panose="02040503050406030204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99" y="174812"/>
            <a:ext cx="5284507" cy="35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6177" y="3845859"/>
            <a:ext cx="9275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Unlike Mesopotamia, Egyptian Hieroglyphics never lose their pictographic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By New Kingdom – 700 hieroglyphic in common use; mostly phonetic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‘Hieratic writing’ – simplified and suited for short writing on papyrus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Rosetta Stone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1799 – Napoleon’s Army unearths’ black basalt while digging trenches in Egypt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Hieroglyphic – Demotic – Greek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1822 – Jean Francois Champollion breaks ancient hieroglyphic code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Owed much to known Greek writing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British Museum – Rosetta Stone</a:t>
            </a:r>
          </a:p>
          <a:p>
            <a:r>
              <a:rPr lang="en-US" sz="1200" b="1" dirty="0" smtClean="0">
                <a:latin typeface="Cambria" panose="02040503050406030204" pitchFamily="18" charset="0"/>
                <a:hlinkClick r:id="rId3"/>
              </a:rPr>
              <a:t>https</a:t>
            </a:r>
            <a:r>
              <a:rPr lang="en-US" sz="1200" b="1" dirty="0">
                <a:latin typeface="Cambria" panose="02040503050406030204" pitchFamily="18" charset="0"/>
                <a:hlinkClick r:id="rId3"/>
              </a:rPr>
              <a:t>://</a:t>
            </a:r>
            <a:r>
              <a:rPr lang="en-US" sz="1200" b="1" dirty="0" smtClean="0">
                <a:latin typeface="Cambria" panose="02040503050406030204" pitchFamily="18" charset="0"/>
                <a:hlinkClick r:id="rId3"/>
              </a:rPr>
              <a:t>www.youtube.com/watch?v=yeQ-6eyMQ_o</a:t>
            </a:r>
            <a:endParaRPr lang="en-US" sz="1200" b="1" dirty="0" smtClean="0">
              <a:latin typeface="Cambria" panose="02040503050406030204" pitchFamily="18" charset="0"/>
            </a:endParaRPr>
          </a:p>
          <a:p>
            <a:endParaRPr lang="en-US" sz="1200" b="1" dirty="0">
              <a:latin typeface="Cambria" panose="02040503050406030204" pitchFamily="18" charset="0"/>
            </a:endParaRPr>
          </a:p>
        </p:txBody>
      </p:sp>
      <p:pic>
        <p:nvPicPr>
          <p:cNvPr id="3078" name="Picture 6" descr="Image result for rosetta st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2" y="3701776"/>
            <a:ext cx="2435753" cy="2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18"/>
            <a:ext cx="12192000" cy="5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79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Egyptian Society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881743"/>
            <a:ext cx="33147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149" y="881743"/>
            <a:ext cx="87478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Marriage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arranged marriages, though not exclusive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12 year old females, boys a few years older – wealthy family see older daughter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ypically one wife, though kings could have more…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Divorce, though rare, was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Women could own land separate from husband, though he usually administers it</a:t>
            </a:r>
          </a:p>
          <a:p>
            <a:pPr lvl="1"/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Children were treasured and a blessing to families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Slaves and servant for the wealthy (to look after the kids…..and other stuff)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Women were to ‘obey,’ but also ‘equal’ in other respects; some legal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Wives and mothers revered in Egyptian society; sometime the ‘real’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Men inherited land, Women inherited households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Boys sent to school, girls not – but educated to some extent in reading/writing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Elderly looked after by sons/ daughters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Women raised the children and dealt with household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Women could also hold positions as acrobats, dancers, singers, musicians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Noblewomen could be priestesses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9" y="121024"/>
            <a:ext cx="5647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Egyptian Beliefs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Religious society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anthropomorphic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demigods </a:t>
            </a:r>
          </a:p>
          <a:p>
            <a:endParaRPr lang="en-US" b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The Afterlife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body preserved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rovided with items needed for the next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Burial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desiccation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Desert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sands and climate prevent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embalmers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40-70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c</a:t>
            </a:r>
            <a:r>
              <a:rPr lang="en-US" dirty="0" err="1" smtClean="0">
                <a:latin typeface="Cambria" panose="02040503050406030204" pitchFamily="18" charset="0"/>
              </a:rPr>
              <a:t>anopic</a:t>
            </a:r>
            <a:r>
              <a:rPr lang="en-US" dirty="0" smtClean="0">
                <a:latin typeface="Cambria" panose="02040503050406030204" pitchFamily="18" charset="0"/>
              </a:rPr>
              <a:t> jars held deceased’s internal organs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</a:t>
            </a:r>
            <a:r>
              <a:rPr lang="en-US" dirty="0" smtClean="0">
                <a:latin typeface="Cambria" panose="02040503050406030204" pitchFamily="18" charset="0"/>
              </a:rPr>
              <a:t>aterial objects buried in tomb with dead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mbria" panose="02040503050406030204" pitchFamily="18" charset="0"/>
              </a:rPr>
              <a:t>Mastaba</a:t>
            </a:r>
            <a:r>
              <a:rPr lang="en-US" dirty="0" smtClean="0">
                <a:latin typeface="Cambria" panose="02040503050406030204" pitchFamily="18" charset="0"/>
              </a:rPr>
              <a:t> – elaborate tomb 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Built on top of each other….pyramid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Valley of the Kings (and Valley of the Queens)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isolated – avoidance of thievery?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Temples</a:t>
            </a:r>
            <a:endParaRPr lang="en-US" b="1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 descr="Standing Osiris edit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81" y="121024"/>
            <a:ext cx="1857823" cy="40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3270" y="3877447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Cambria" panose="02040503050406030204" pitchFamily="18" charset="0"/>
              </a:rPr>
              <a:t>Osiris – God of the dead, afterlife, life and resurrection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151" y="228600"/>
            <a:ext cx="756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Ka</a:t>
            </a:r>
            <a:r>
              <a:rPr lang="en-US" dirty="0" smtClean="0">
                <a:latin typeface="Cambria" panose="02040503050406030204" pitchFamily="18" charset="0"/>
              </a:rPr>
              <a:t>, Ba, and </a:t>
            </a:r>
            <a:r>
              <a:rPr lang="en-US" dirty="0" err="1" smtClean="0">
                <a:latin typeface="Cambria" panose="02040503050406030204" pitchFamily="18" charset="0"/>
              </a:rPr>
              <a:t>Akh</a:t>
            </a:r>
            <a:endParaRPr lang="en-US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Ka</a:t>
            </a:r>
            <a:r>
              <a:rPr lang="en-US" dirty="0" smtClean="0">
                <a:latin typeface="Cambria" panose="02040503050406030204" pitchFamily="18" charset="0"/>
              </a:rPr>
              <a:t> – stored in the heart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 – person’s character or personality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Akh</a:t>
            </a:r>
            <a:r>
              <a:rPr lang="en-US" dirty="0" smtClean="0">
                <a:latin typeface="Cambria" panose="02040503050406030204" pitchFamily="18" charset="0"/>
              </a:rPr>
              <a:t> – the form  - could exist in the afterlife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Maat – order, truth, justice = ‘Divine Will’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Image result for maat egyptian godd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06" y="2025328"/>
            <a:ext cx="4882327" cy="18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1305" y="3548469"/>
            <a:ext cx="15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Cambria" panose="02040503050406030204" pitchFamily="18" charset="0"/>
              </a:rPr>
              <a:t>Maat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pic>
        <p:nvPicPr>
          <p:cNvPr id="1030" name="Picture 6" descr="Image result for interior of Khufu's pyram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06" y="4353506"/>
            <a:ext cx="3017407" cy="24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9643" y="4149136"/>
            <a:ext cx="357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Khufu’s Pyramid (Giza)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2.5 million stones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Each weighing 2.5 </a:t>
            </a:r>
            <a:r>
              <a:rPr lang="en-US" sz="1400" dirty="0" err="1" smtClean="0">
                <a:latin typeface="Cambria" panose="02040503050406030204" pitchFamily="18" charset="0"/>
              </a:rPr>
              <a:t>tonnes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Largest tone structure on planet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10" name="Picture 10" descr="No automatic alt text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545" y="5141323"/>
            <a:ext cx="1924012" cy="14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21271" y="6584332"/>
            <a:ext cx="337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mbria" panose="02040503050406030204" pitchFamily="18" charset="0"/>
              </a:rPr>
              <a:t>Temple of Amon at </a:t>
            </a:r>
            <a:r>
              <a:rPr lang="en-US" sz="1400" dirty="0" err="1" smtClean="0">
                <a:latin typeface="Cambria" panose="02040503050406030204" pitchFamily="18" charset="0"/>
              </a:rPr>
              <a:t>Karnak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umm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3" y="3349996"/>
            <a:ext cx="5057777" cy="33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um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" y="425823"/>
            <a:ext cx="43529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umm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2" y="649"/>
            <a:ext cx="5057777" cy="33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gyptian Mumm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46" y="649"/>
            <a:ext cx="25812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gyptian Mumm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3" y="4045144"/>
            <a:ext cx="4397369" cy="28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781" y="5418559"/>
            <a:ext cx="34303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Mummification Process</a:t>
            </a:r>
          </a:p>
          <a:p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://www.youtube.com/watch?v=-</a:t>
            </a:r>
            <a:r>
              <a:rPr lang="en-US" sz="1200" dirty="0" smtClean="0">
                <a:hlinkClick r:id="rId7"/>
              </a:rPr>
              <a:t>MQ5dL9cQX0</a:t>
            </a:r>
            <a:endParaRPr lang="en-US" sz="1200" dirty="0" smtClean="0"/>
          </a:p>
          <a:p>
            <a:r>
              <a:rPr lang="en-US" sz="1200" dirty="0" smtClean="0"/>
              <a:t>How to make a Mummy</a:t>
            </a:r>
          </a:p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www.youtube.com/watch?v=9gD0K7oH92U</a:t>
            </a:r>
            <a:endParaRPr lang="en-US" sz="1200" dirty="0" smtClean="0"/>
          </a:p>
          <a:p>
            <a:r>
              <a:rPr lang="en-US" sz="1200" dirty="0" smtClean="0"/>
              <a:t>Egyptian Book of the Dead</a:t>
            </a:r>
          </a:p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www.youtube.com/watch?v=1yv_MXNYbAo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12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566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Life Among the Egyptians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Foods and Festivals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laughtered ox…bon appetite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 smtClean="0">
                <a:latin typeface="Cambria" panose="02040503050406030204" pitchFamily="18" charset="0"/>
              </a:rPr>
              <a:t>oat, gazelle, assorted fowl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&amp;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Vegetables – onions, garlic, beans, chick peas, lettuce, radishes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Fruits – grapes, dates, figs, pomegranates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Wine, and of course, BEER!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Musicians, dancers, acrobats…..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Housing (Upper Classes)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Sun dried mudbricks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Timber from Lebanon (Cedar) and Syria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Crafters in joinery and veneering (in gold, silver)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Clothing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jewellery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sandals (aristocracy)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‘elegant simplicity’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Cosmetics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eyeshadow, lipstick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erfumes, wigs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Image result for Ancient Egyptian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5" y="2605758"/>
            <a:ext cx="43243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cient Egyptian Foods and Festiv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54" y="241382"/>
            <a:ext cx="3955272" cy="22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cient Egyptian CLot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39234"/>
            <a:ext cx="27622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875" y="5103546"/>
            <a:ext cx="7342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Doctors (some women among them….)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Bandages, splints, </a:t>
            </a:r>
            <a:r>
              <a:rPr lang="en-US" dirty="0" err="1" smtClean="0">
                <a:latin typeface="Cambria" panose="02040503050406030204" pitchFamily="18" charset="0"/>
              </a:rPr>
              <a:t>disenfectants</a:t>
            </a:r>
            <a:r>
              <a:rPr lang="en-US" dirty="0" smtClean="0">
                <a:latin typeface="Cambria" panose="02040503050406030204" pitchFamily="18" charset="0"/>
              </a:rPr>
              <a:t>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Problems – worms, arthritis, smallpox, tuberculosis (farm animals), gallstones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Remedies – beer, </a:t>
            </a:r>
            <a:r>
              <a:rPr lang="en-US" dirty="0" err="1" smtClean="0">
                <a:latin typeface="Cambria" panose="02040503050406030204" pitchFamily="18" charset="0"/>
              </a:rPr>
              <a:t>milk,plant</a:t>
            </a:r>
            <a:r>
              <a:rPr lang="en-US" dirty="0" smtClean="0">
                <a:latin typeface="Cambria" panose="02040503050406030204" pitchFamily="18" charset="0"/>
              </a:rPr>
              <a:t>, herb &amp; animal concoctions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6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588274"/>
            <a:ext cx="4494256" cy="43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6609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Indus Valley Civilization (c. 3100BC - ????)			                      ….sometimes called the ‘</a:t>
            </a:r>
            <a:r>
              <a:rPr lang="en-US" b="1" dirty="0" err="1" smtClean="0"/>
              <a:t>Harappan</a:t>
            </a:r>
            <a:r>
              <a:rPr lang="en-US" b="1" dirty="0" smtClean="0"/>
              <a:t> Civilization’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problems of geography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an isolated ‘sub-continent?’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			from where do they come?</a:t>
            </a:r>
            <a:endParaRPr lang="en-US" b="1" dirty="0" smtClean="0"/>
          </a:p>
          <a:p>
            <a:r>
              <a:rPr lang="en-US" dirty="0" smtClean="0"/>
              <a:t>City-States?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Harappa</a:t>
            </a:r>
            <a:r>
              <a:rPr lang="en-US" dirty="0" smtClean="0"/>
              <a:t> (‘Hara’…..a later name for Shiva)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Mohenjo-Daro </a:t>
            </a:r>
            <a:r>
              <a:rPr lang="en-US" dirty="0" smtClean="0"/>
              <a:t>(‘Mound of the Dead’)</a:t>
            </a:r>
            <a:endParaRPr lang="en-US" b="1" dirty="0" smtClean="0"/>
          </a:p>
          <a:p>
            <a:r>
              <a:rPr lang="en-US" dirty="0" smtClean="0"/>
              <a:t>....archaeological evidence is scant of this civilization – no recorded events –</a:t>
            </a:r>
          </a:p>
          <a:p>
            <a:endParaRPr lang="en-US" dirty="0"/>
          </a:p>
          <a:p>
            <a:r>
              <a:rPr lang="en-US" b="1" dirty="0" smtClean="0"/>
              <a:t>City Planning?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cities share architectural and urban design patterns….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sewage system – brick lined drains to sumps, then carry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 homes with well (water!), bathing space &amp; toilet (!!)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baked mud bricks – uniform in size and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monumental architectural structure – save for,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citadels built on architectural platform above flood plain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emple granaries?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ortified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little sign of social stratification seen in the urban planning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Populations – 40 000 – 200 000 persons…..</a:t>
            </a:r>
          </a:p>
          <a:p>
            <a:endParaRPr lang="en-US" dirty="0"/>
          </a:p>
          <a:p>
            <a:r>
              <a:rPr lang="en-US" dirty="0" smtClean="0"/>
              <a:t>So…..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does one explain these planned cities?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must have been some kind of coherent social structure?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14" descr="Image result for mohenjo daro sewe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8888"/>
            <a:ext cx="2162422" cy="31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appan civilization - Mohenjo-daro, Larkana Traveller Reviews -  Tripadvi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83" y="4349964"/>
            <a:ext cx="3917217" cy="26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817"/>
            <a:ext cx="59961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Indus Culture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‘Seals’ – small square/rectangular and cut out of steatite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Much of what we know of Indus culture from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Script has some 600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Different from Egyptian script 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- same for 800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Its meanings still largely unknown by historians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Gods – Shiva? – religious symbols become sacred to: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Hinduism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Buddhism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Mesopotamian contacts?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Mesopotamian hero - Gilgamesh – Indus motif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Indus seals found in Ur dated from 2300 BC</a:t>
            </a: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Babylonian documents found at </a:t>
            </a:r>
            <a:r>
              <a:rPr lang="en-US" dirty="0" err="1" smtClean="0">
                <a:latin typeface="Cambria" panose="02040503050406030204" pitchFamily="18" charset="0"/>
              </a:rPr>
              <a:t>Mohen</a:t>
            </a:r>
            <a:r>
              <a:rPr lang="en-US" dirty="0" smtClean="0">
                <a:latin typeface="Cambria" panose="02040503050406030204" pitchFamily="18" charset="0"/>
              </a:rPr>
              <a:t>-jo-</a:t>
            </a:r>
            <a:r>
              <a:rPr lang="en-US" dirty="0" err="1" smtClean="0">
                <a:latin typeface="Cambria" panose="02040503050406030204" pitchFamily="18" charset="0"/>
              </a:rPr>
              <a:t>daro</a:t>
            </a:r>
            <a:endParaRPr lang="en-US" dirty="0" smtClean="0">
              <a:latin typeface="Cambria" panose="02040503050406030204" pitchFamily="18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Q. </a:t>
            </a:r>
            <a:r>
              <a:rPr lang="en-US" i="1" dirty="0" smtClean="0">
                <a:latin typeface="Cambria" panose="02040503050406030204" pitchFamily="18" charset="0"/>
              </a:rPr>
              <a:t>What examples of cross-cultural influences are evident in the development of Indian civilization?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806" y="599118"/>
            <a:ext cx="59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9222" name="Picture 6" descr="Image result for INdus Culture and Writing and Se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23" y="0"/>
            <a:ext cx="5991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394960" y="4113167"/>
            <a:ext cx="601164" cy="328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Image result for trade routes of Indus civi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23" y="3862845"/>
            <a:ext cx="5991225" cy="29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8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75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Decline of the Indus Civilization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42" name="Picture 2" descr="Image result for INdu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8" y="718456"/>
            <a:ext cx="1800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8863" y="796834"/>
            <a:ext cx="10223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Static culture?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800 years of continuity w/ little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Evidence –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otters’ forms/techniques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ronze tools retain older forms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variation in Indus script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Decline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loods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Indus River changes course?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climate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opulation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ities become slums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44" name="Picture 4" descr="Image result for INdus River Valley Civilizations Ary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98" y="718456"/>
            <a:ext cx="4198329" cy="60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194732"/>
            <a:ext cx="79201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Aryans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from central Asia…..Indo-Iranian peoples?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cattle herders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Aryan language gains </a:t>
            </a:r>
            <a:r>
              <a:rPr lang="en-US" dirty="0" smtClean="0">
                <a:latin typeface="Cambria" panose="02040503050406030204" pitchFamily="18" charset="0"/>
              </a:rPr>
              <a:t>ascendancy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Aryans merge with Indus Civilization – Agriculture, for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b="1" dirty="0" smtClean="0">
                <a:latin typeface="Cambria" panose="02040503050406030204" pitchFamily="18" charset="0"/>
              </a:rPr>
              <a:t>Vedas*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– hymns, poems, </a:t>
            </a:r>
            <a:r>
              <a:rPr lang="en-US" dirty="0" smtClean="0">
                <a:latin typeface="Cambria" panose="02040503050406030204" pitchFamily="18" charset="0"/>
              </a:rPr>
              <a:t>prayers, a moral code – law?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b="1" dirty="0" smtClean="0">
                <a:latin typeface="Cambria" panose="02040503050406030204" pitchFamily="18" charset="0"/>
              </a:rPr>
              <a:t>Laws of Manu**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power of Oral Histories/ Tradition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* c. 600BC to Sanskrit, but dates bake millennia 	** c. 100BC, ditto…..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3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691"/>
            <a:ext cx="56681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Caste System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What distinguishes one caste from another?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found only in India?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non-economic factors?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inherited…..a ‘closed system’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relationships of duty and obligation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an effective socio-political force for organizing?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Brahmins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an elite ‘class’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Based </a:t>
            </a:r>
            <a:r>
              <a:rPr lang="en-US" dirty="0" smtClean="0">
                <a:latin typeface="Cambria" panose="02040503050406030204" pitchFamily="18" charset="0"/>
              </a:rPr>
              <a:t>on </a:t>
            </a:r>
            <a:r>
              <a:rPr lang="en-US" dirty="0" smtClean="0">
                <a:latin typeface="Cambria" panose="02040503050406030204" pitchFamily="18" charset="0"/>
              </a:rPr>
              <a:t>self-assumed purity, control of sacred texts…..still a force today in India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Buddhist &amp; Hindu reformers?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i="1" dirty="0" err="1" smtClean="0">
                <a:latin typeface="Cambria" panose="02040503050406030204" pitchFamily="18" charset="0"/>
              </a:rPr>
              <a:t>Dalits</a:t>
            </a:r>
            <a:endParaRPr lang="en-US" i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fifth caste?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‘outcastes’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or ‘untouchables’</a:t>
            </a:r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What does caste system look like in today’s India?</a:t>
            </a:r>
          </a:p>
          <a:p>
            <a:endParaRPr lang="en-US" sz="1200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00" y="466856"/>
            <a:ext cx="62865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04497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Do you feel it is necessary to have social classes/caste system to create an organized and well working society?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566"/>
            <a:ext cx="62259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Mesopotamia (‘land between two rivers’)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Tigris and Euphrates 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Alluvial Plain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</a:t>
            </a:r>
            <a:r>
              <a:rPr lang="en-US" dirty="0" smtClean="0">
                <a:latin typeface="Cambria" panose="02040503050406030204" pitchFamily="18" charset="0"/>
              </a:rPr>
              <a:t>ot and dry climate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(arid)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minerals, no stone or timber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Winter – unpredictable downpours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Spring – catastrophic flooding</a:t>
            </a: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high and safe flood plain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</a:t>
            </a:r>
            <a:r>
              <a:rPr lang="en-US" dirty="0" smtClean="0">
                <a:latin typeface="Cambria" panose="02040503050406030204" pitchFamily="18" charset="0"/>
              </a:rPr>
              <a:t>akes irrigation and canal construction easier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en-US" dirty="0" smtClean="0">
                <a:latin typeface="Cambria" panose="02040503050406030204" pitchFamily="18" charset="0"/>
              </a:rPr>
              <a:t>atural defense?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wamps full of waterfowl and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</a:rPr>
              <a:t>eeds provide food for sheep &amp; goats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reeds also used as building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Image result for Ancient Mesopotam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8" y="0"/>
            <a:ext cx="5966012" cy="43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atural Levees of the Tigris and Euph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373"/>
            <a:ext cx="4608712" cy="25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38314" y="48827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Problems of the 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Desert and swamplands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Sudden floods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Isolation and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677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cient China Physic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12" y="505731"/>
            <a:ext cx="8087089" cy="57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6706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Ancient China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Not the most ancient…..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But, the longest continuous civilization in human history….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For much of history….the wealthiest and most advanced of all civilizations….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Yellow 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prone to flooding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North China 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Yangtze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Isolated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mountains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deserts, steppe 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Pacific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arable land=large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Importance of rivers in the development of civilization…..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How do you harness the productive capacity of water?</a:t>
            </a:r>
          </a:p>
        </p:txBody>
      </p:sp>
    </p:spTree>
    <p:extLst>
      <p:ext uri="{BB962C8B-B14F-4D97-AF65-F5344CB8AC3E}">
        <p14:creationId xmlns:p14="http://schemas.microsoft.com/office/powerpoint/2010/main" val="12141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5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Time and History in China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s://upload.wikimedia.org/wikipedia/commons/2/28/Timeline_of_Chinese_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01" y="440731"/>
            <a:ext cx="9032335" cy="63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unar Calendar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711657"/>
            <a:ext cx="3866244" cy="43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Time and History in China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							Chinese New Year – b/w 21 January – 21 February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Lunar Calendar							 		- </a:t>
            </a:r>
            <a:r>
              <a:rPr lang="en-US" dirty="0" smtClean="0">
                <a:latin typeface="Cambria" panose="02040503050406030204" pitchFamily="18" charset="0"/>
              </a:rPr>
              <a:t>complexity to calculations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based on the moon’s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ommon year – 12 months (353-355 days)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‘leap’ year – 13 months (383-385 days)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Counting On….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not infinite sequence, but cyclical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60 year cycles in which </a:t>
            </a:r>
            <a:r>
              <a:rPr lang="en-US" i="1" dirty="0" smtClean="0">
                <a:latin typeface="Cambria" panose="02040503050406030204" pitchFamily="18" charset="0"/>
              </a:rPr>
              <a:t>stems and branches</a:t>
            </a:r>
            <a:r>
              <a:rPr lang="en-US" dirty="0" smtClean="0">
                <a:latin typeface="Cambria" panose="02040503050406030204" pitchFamily="18" charset="0"/>
              </a:rPr>
              <a:t> were named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	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Stems</a:t>
            </a:r>
          </a:p>
          <a:p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Jia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 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growing wood).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Yi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cut timber).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Bing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natural fire).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Ding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artificial fire).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Wu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earth).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Ji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earthenware).</a:t>
            </a:r>
          </a:p>
          <a:p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Geng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metal).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Xin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wrought metal).</a:t>
            </a: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Ren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running water).</a:t>
            </a:r>
          </a:p>
          <a:p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Gui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standing water).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719" y="3060134"/>
            <a:ext cx="34094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Branches</a:t>
            </a:r>
          </a:p>
          <a:p>
            <a:r>
              <a:rPr lang="en-US" sz="1400" i="1" dirty="0" err="1">
                <a:latin typeface="Cambria" panose="02040503050406030204" pitchFamily="18" charset="0"/>
              </a:rPr>
              <a:t>Zi</a:t>
            </a:r>
            <a:r>
              <a:rPr lang="en-US" sz="1400" dirty="0">
                <a:latin typeface="Cambria" panose="02040503050406030204" pitchFamily="18" charset="0"/>
              </a:rPr>
              <a:t>  </a:t>
            </a:r>
            <a:r>
              <a:rPr lang="en-US" sz="1400" dirty="0" smtClean="0">
                <a:latin typeface="Cambria" panose="02040503050406030204" pitchFamily="18" charset="0"/>
              </a:rPr>
              <a:t>(</a:t>
            </a:r>
            <a:r>
              <a:rPr lang="en-US" sz="1400" dirty="0">
                <a:latin typeface="Cambria" panose="02040503050406030204" pitchFamily="18" charset="0"/>
              </a:rPr>
              <a:t>Rat).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Chou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Ox).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Yin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Tiger).</a:t>
            </a:r>
          </a:p>
          <a:p>
            <a:r>
              <a:rPr lang="en-US" sz="1400" i="1" dirty="0" smtClean="0">
                <a:latin typeface="Cambria" panose="02040503050406030204" pitchFamily="18" charset="0"/>
              </a:rPr>
              <a:t>Mao </a:t>
            </a:r>
            <a:r>
              <a:rPr lang="en-US" sz="1400" dirty="0">
                <a:latin typeface="Cambria" panose="02040503050406030204" pitchFamily="18" charset="0"/>
              </a:rPr>
              <a:t> (Rabbit).</a:t>
            </a:r>
          </a:p>
          <a:p>
            <a:r>
              <a:rPr lang="en-US" sz="1400" i="1" dirty="0" smtClean="0">
                <a:latin typeface="Cambria" panose="02040503050406030204" pitchFamily="18" charset="0"/>
              </a:rPr>
              <a:t>Chen </a:t>
            </a:r>
            <a:r>
              <a:rPr lang="en-US" sz="1400" dirty="0">
                <a:latin typeface="Cambria" panose="02040503050406030204" pitchFamily="18" charset="0"/>
              </a:rPr>
              <a:t> (Dragon).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Si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Snake).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Wu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Horse).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Wei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Sheep).</a:t>
            </a:r>
          </a:p>
          <a:p>
            <a:r>
              <a:rPr lang="en-US" sz="1400" i="1" dirty="0" smtClean="0">
                <a:latin typeface="Cambria" panose="02040503050406030204" pitchFamily="18" charset="0"/>
              </a:rPr>
              <a:t>Shen </a:t>
            </a:r>
            <a:r>
              <a:rPr lang="en-US" sz="1400" dirty="0">
                <a:latin typeface="Cambria" panose="02040503050406030204" pitchFamily="18" charset="0"/>
              </a:rPr>
              <a:t> (Monkey).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You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Rooster).</a:t>
            </a:r>
          </a:p>
          <a:p>
            <a:r>
              <a:rPr lang="en-US" sz="1400" i="1" dirty="0">
                <a:latin typeface="Cambria" panose="02040503050406030204" pitchFamily="18" charset="0"/>
              </a:rPr>
              <a:t>Xu</a:t>
            </a:r>
            <a:r>
              <a:rPr lang="en-US" sz="1400" dirty="0">
                <a:latin typeface="Cambria" panose="02040503050406030204" pitchFamily="18" charset="0"/>
              </a:rPr>
              <a:t> </a:t>
            </a:r>
            <a:r>
              <a:rPr lang="en-US" sz="1400" dirty="0" smtClean="0">
                <a:latin typeface="Cambria" panose="02040503050406030204" pitchFamily="18" charset="0"/>
              </a:rPr>
              <a:t> (</a:t>
            </a:r>
            <a:r>
              <a:rPr lang="en-US" sz="1400" dirty="0">
                <a:latin typeface="Cambria" panose="02040503050406030204" pitchFamily="18" charset="0"/>
              </a:rPr>
              <a:t>Dog).</a:t>
            </a:r>
          </a:p>
          <a:p>
            <a:r>
              <a:rPr lang="en-US" sz="1400" i="1" dirty="0" smtClean="0">
                <a:latin typeface="Cambria" panose="02040503050406030204" pitchFamily="18" charset="0"/>
              </a:rPr>
              <a:t>Hai </a:t>
            </a:r>
            <a:r>
              <a:rPr lang="en-US" sz="1400" dirty="0">
                <a:latin typeface="Cambria" panose="02040503050406030204" pitchFamily="18" charset="0"/>
              </a:rPr>
              <a:t> (Boar/pig).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9097" y="4963886"/>
            <a:ext cx="6352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Each of the 2 components is used </a:t>
            </a:r>
            <a:r>
              <a:rPr lang="en-US" dirty="0" smtClean="0">
                <a:latin typeface="Cambria" panose="02040503050406030204" pitchFamily="18" charset="0"/>
              </a:rPr>
              <a:t>sequentially….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the 11th year is </a:t>
            </a:r>
            <a:r>
              <a:rPr lang="en-US" i="1" dirty="0" err="1">
                <a:latin typeface="Cambria" panose="02040503050406030204" pitchFamily="18" charset="0"/>
              </a:rPr>
              <a:t>jia-xu</a:t>
            </a:r>
            <a:r>
              <a:rPr lang="en-US" dirty="0">
                <a:latin typeface="Cambria" panose="02040503050406030204" pitchFamily="18" charset="0"/>
              </a:rPr>
              <a:t> (restarting the celestial </a:t>
            </a:r>
            <a:r>
              <a:rPr lang="en-US" dirty="0" smtClean="0">
                <a:latin typeface="Cambria" panose="02040503050406030204" pitchFamily="18" charset="0"/>
              </a:rPr>
              <a:t>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13th year is </a:t>
            </a:r>
            <a:r>
              <a:rPr lang="en-US" i="1" dirty="0" err="1">
                <a:latin typeface="Cambria" panose="02040503050406030204" pitchFamily="18" charset="0"/>
              </a:rPr>
              <a:t>bing-zi</a:t>
            </a:r>
            <a:r>
              <a:rPr lang="en-US" dirty="0">
                <a:latin typeface="Cambria" panose="02040503050406030204" pitchFamily="18" charset="0"/>
              </a:rPr>
              <a:t> (restarting the celestial branch).</a:t>
            </a:r>
          </a:p>
        </p:txBody>
      </p:sp>
    </p:spTree>
    <p:extLst>
      <p:ext uri="{BB962C8B-B14F-4D97-AF65-F5344CB8AC3E}">
        <p14:creationId xmlns:p14="http://schemas.microsoft.com/office/powerpoint/2010/main" val="37817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629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Dynasties of China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23 Dynasties 							  </a:t>
            </a:r>
          </a:p>
          <a:p>
            <a:r>
              <a:rPr lang="en-US" i="1" dirty="0" smtClean="0">
                <a:latin typeface="Cambria" panose="02040503050406030204" pitchFamily="18" charset="0"/>
              </a:rPr>
              <a:t>‘Dynastic Cycle’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notion of ‘historical progress’ is a western idea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history is not about ‘change’…..rather it’s about eternal lessons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Ruling Chinese Dynasties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mbria" panose="02040503050406030204" pitchFamily="18" charset="0"/>
              </a:rPr>
              <a:t>‘wen-</a:t>
            </a:r>
            <a:r>
              <a:rPr lang="en-US" i="1" dirty="0" err="1" smtClean="0">
                <a:latin typeface="Cambria" panose="02040503050406030204" pitchFamily="18" charset="0"/>
              </a:rPr>
              <a:t>hua</a:t>
            </a:r>
            <a:r>
              <a:rPr lang="en-US" i="1" dirty="0" smtClean="0">
                <a:latin typeface="Cambria" panose="02040503050406030204" pitchFamily="18" charset="0"/>
              </a:rPr>
              <a:t>’  - </a:t>
            </a:r>
            <a:r>
              <a:rPr lang="en-US" dirty="0" smtClean="0">
                <a:latin typeface="Cambria" panose="02040503050406030204" pitchFamily="18" charset="0"/>
              </a:rPr>
              <a:t>‘to transform by writing’……’civilization?’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Shang Dynasty </a:t>
            </a:r>
            <a:r>
              <a:rPr lang="en-US" dirty="0" smtClean="0">
                <a:latin typeface="Cambria" panose="02040503050406030204" pitchFamily="18" charset="0"/>
              </a:rPr>
              <a:t>(c. 1600-1027BC)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Linkages to Middle East…..hypothesis?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horses and chariots, bronze weapons, reinforced bow……city planning familiar to charioteer encampments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Shang Writing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Oracle Bones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100 000 at </a:t>
            </a:r>
            <a:r>
              <a:rPr lang="en-US" b="1" dirty="0" smtClean="0">
                <a:latin typeface="Cambria" panose="02040503050406030204" pitchFamily="18" charset="0"/>
              </a:rPr>
              <a:t>Anyang</a:t>
            </a:r>
            <a:r>
              <a:rPr lang="en-US" dirty="0" smtClean="0">
                <a:latin typeface="Cambria" panose="02040503050406030204" pitchFamily="18" charset="0"/>
              </a:rPr>
              <a:t>, writing similar modern Chinese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attle or sheep shoulder blade/ tortoise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riting inscribed asked questions of the spirits…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held over a fire…cracks then ‘interpreted’ by scribes/priests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ictographic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irrigation/flood control…..controlling people? </a:t>
            </a: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axation?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</a:t>
            </a:r>
            <a:r>
              <a:rPr lang="en-US" dirty="0" smtClean="0">
                <a:latin typeface="Cambria" panose="02040503050406030204" pitchFamily="18" charset="0"/>
              </a:rPr>
              <a:t>illet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</a:rPr>
              <a:t>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plow does not reach China until after c. 400 BCE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How do Chinese create a civilization w/o food prod. plow allowed?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Image result for Shang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4" y="340643"/>
            <a:ext cx="4817382" cy="28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23" y="3500782"/>
            <a:ext cx="4761593" cy="29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754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Shang Religion, Society &amp; Family Life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animism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polytheistic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natural forces….sun, moon, wind, clouds, </a:t>
            </a:r>
            <a:r>
              <a:rPr lang="en-US" dirty="0" err="1" smtClean="0">
                <a:latin typeface="Cambria" panose="02040503050406030204" pitchFamily="18" charset="0"/>
              </a:rPr>
              <a:t>etc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ancestral veneration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</a:t>
            </a:r>
            <a:r>
              <a:rPr lang="en-US" dirty="0" err="1" smtClean="0">
                <a:latin typeface="Cambria" panose="02040503050406030204" pitchFamily="18" charset="0"/>
              </a:rPr>
              <a:t>Shangdi</a:t>
            </a:r>
            <a:r>
              <a:rPr lang="en-US" dirty="0" smtClean="0">
                <a:latin typeface="Cambria" panose="02040503050406030204" pitchFamily="18" charset="0"/>
              </a:rPr>
              <a:t>’ – destiny &amp; forces of 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spirits of ancestors important to family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ult? limited to upper classes?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family was central to society….more profoundly than other societies?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Youth obeys, age commands….respect, obedience deferred to 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patriarchal…..by means of </a:t>
            </a:r>
            <a:r>
              <a:rPr lang="en-US" dirty="0" err="1" smtClean="0">
                <a:latin typeface="Cambria" panose="02040503050406030204" pitchFamily="18" charset="0"/>
              </a:rPr>
              <a:t>trad</a:t>
            </a:r>
            <a:r>
              <a:rPr lang="en-US" dirty="0" smtClean="0">
                <a:latin typeface="Cambria" panose="02040503050406030204" pitchFamily="18" charset="0"/>
              </a:rPr>
              <a:t>. </a:t>
            </a:r>
            <a:r>
              <a:rPr lang="en-US" dirty="0">
                <a:latin typeface="Cambria" panose="02040503050406030204" pitchFamily="18" charset="0"/>
              </a:rPr>
              <a:t>r</a:t>
            </a:r>
            <a:r>
              <a:rPr lang="en-US" dirty="0" smtClean="0">
                <a:latin typeface="Cambria" panose="02040503050406030204" pitchFamily="18" charset="0"/>
              </a:rPr>
              <a:t>ites, practices, &amp; ceremonies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women respected, but less ‘valued’ then men…..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Nobility owned land….peasants worked the land – sharp divisions?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‘tribute’ from nobility to Shang King in exchange for local control….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lavery existed, but no where near that of </a:t>
            </a:r>
            <a:r>
              <a:rPr lang="en-US" dirty="0" err="1" smtClean="0">
                <a:latin typeface="Cambria" panose="02040503050406030204" pitchFamily="18" charset="0"/>
              </a:rPr>
              <a:t>Meso</a:t>
            </a:r>
            <a:r>
              <a:rPr lang="en-US" dirty="0" smtClean="0">
                <a:latin typeface="Cambria" panose="02040503050406030204" pitchFamily="18" charset="0"/>
              </a:rPr>
              <a:t>, Egypt, Greece, Rome…..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‘Heavenly Emperors’……or the ‘</a:t>
            </a:r>
            <a:r>
              <a:rPr lang="en-US" b="1" dirty="0" smtClean="0">
                <a:latin typeface="Cambria" panose="02040503050406030204" pitchFamily="18" charset="0"/>
              </a:rPr>
              <a:t>Heavenly Mandate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but, power or Emperor &amp; central gov’t conflicts with nobility….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Real insofar as he was able to ‘command’ obedience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17" y="156754"/>
            <a:ext cx="47244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5971" y="3539220"/>
            <a:ext cx="487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mbria" panose="02040503050406030204" pitchFamily="18" charset="0"/>
              </a:rPr>
              <a:t>Dragon – representative of Dynastic Rulers</a:t>
            </a:r>
            <a:endParaRPr lang="en-US" sz="1400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92" y="3846997"/>
            <a:ext cx="5102406" cy="2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567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Three Schools of Chinese Thought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respect for ancestral spirits was not enough…….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How to bring order to disorder?</a:t>
            </a:r>
          </a:p>
          <a:p>
            <a:r>
              <a:rPr lang="en-US" b="1" i="1" dirty="0" smtClean="0">
                <a:latin typeface="Cambria" panose="02040503050406030204" pitchFamily="18" charset="0"/>
              </a:rPr>
              <a:t>Legalists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concerned with the power of the state</a:t>
            </a:r>
            <a:r>
              <a:rPr lang="en-US" dirty="0" smtClean="0">
                <a:latin typeface="Cambria" panose="02040503050406030204" pitchFamily="18" charset="0"/>
              </a:rPr>
              <a:t>…..an administrative theory?</a:t>
            </a:r>
            <a:endParaRPr lang="en-US" dirty="0" smtClean="0">
              <a:latin typeface="Cambria" panose="02040503050406030204" pitchFamily="18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>
                <a:latin typeface="Cambria" panose="02040503050406030204" pitchFamily="18" charset="0"/>
              </a:rPr>
              <a:t>anything done to strengthen the state was good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>
                <a:latin typeface="Cambria" panose="02040503050406030204" pitchFamily="18" charset="0"/>
              </a:rPr>
              <a:t>a ruler must use devious methods to sustain power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>
                <a:latin typeface="Cambria" panose="02040503050406030204" pitchFamily="18" charset="0"/>
              </a:rPr>
              <a:t>commoners must be subject regulations; often harsh….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associated with </a:t>
            </a:r>
            <a:r>
              <a:rPr lang="en-US" b="1" dirty="0" smtClean="0">
                <a:latin typeface="Cambria" panose="02040503050406030204" pitchFamily="18" charset="0"/>
              </a:rPr>
              <a:t>Shi </a:t>
            </a:r>
            <a:r>
              <a:rPr lang="en-US" b="1" dirty="0" err="1" smtClean="0">
                <a:latin typeface="Cambria" panose="02040503050406030204" pitchFamily="18" charset="0"/>
              </a:rPr>
              <a:t>Huangdi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– ‘first emperor’ of China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Taoists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founder </a:t>
            </a:r>
            <a:r>
              <a:rPr lang="en-US" b="1" dirty="0" smtClean="0">
                <a:latin typeface="Cambria" panose="02040503050406030204" pitchFamily="18" charset="0"/>
              </a:rPr>
              <a:t>Lao Tzu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 err="1" smtClean="0">
                <a:latin typeface="Cambria" panose="02040503050406030204" pitchFamily="18" charset="0"/>
              </a:rPr>
              <a:t>Zi</a:t>
            </a:r>
            <a:r>
              <a:rPr lang="en-US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action of ruling by ‘</a:t>
            </a:r>
            <a:r>
              <a:rPr lang="en-US" dirty="0" err="1" smtClean="0">
                <a:latin typeface="Cambria" panose="02040503050406030204" pitchFamily="18" charset="0"/>
              </a:rPr>
              <a:t>nonactions</a:t>
            </a:r>
            <a:r>
              <a:rPr lang="en-US" dirty="0" smtClean="0">
                <a:latin typeface="Cambria" panose="02040503050406030204" pitchFamily="18" charset="0"/>
              </a:rPr>
              <a:t>’….</a:t>
            </a:r>
            <a:r>
              <a:rPr lang="en-US" i="1" dirty="0" err="1" smtClean="0">
                <a:latin typeface="Cambria" panose="02040503050406030204" pitchFamily="18" charset="0"/>
              </a:rPr>
              <a:t>wu-wei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Tao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‘the way’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supernatural and natural meaning of life </a:t>
            </a:r>
            <a:r>
              <a:rPr lang="en-US" dirty="0" smtClean="0">
                <a:latin typeface="Cambria" panose="02040503050406030204" pitchFamily="18" charset="0"/>
              </a:rPr>
              <a:t>…..less about social structure and more about individuality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ersonal and private doctrine, disregards obligations to family or state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Confucians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founder Confucius (c. 551-579BCE)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</a:t>
            </a:r>
            <a:r>
              <a:rPr lang="en-US" b="1" i="1" dirty="0" smtClean="0">
                <a:latin typeface="Cambria" panose="02040503050406030204" pitchFamily="18" charset="0"/>
              </a:rPr>
              <a:t>Analects</a:t>
            </a:r>
            <a:r>
              <a:rPr lang="en-US" i="1" dirty="0" smtClean="0">
                <a:latin typeface="Cambria" panose="02040503050406030204" pitchFamily="18" charset="0"/>
              </a:rPr>
              <a:t>…..</a:t>
            </a:r>
            <a:r>
              <a:rPr lang="en-US" dirty="0" smtClean="0">
                <a:latin typeface="Cambria" panose="02040503050406030204" pitchFamily="18" charset="0"/>
              </a:rPr>
              <a:t>the ‘Bible’ of Chinese civilization?</a:t>
            </a:r>
            <a:endParaRPr lang="en-US" i="1" dirty="0" smtClean="0">
              <a:latin typeface="Cambria" panose="020405030504060302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code of values – ‘decorum’  - what is proper?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knowledge – acquired by rigorous study….the classics!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be faithful to the ancients…..training in military arts, but abhor war…..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63" y="1143273"/>
            <a:ext cx="3048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8205" y="2788649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latin typeface="Cambria" panose="02040503050406030204" pitchFamily="18" charset="0"/>
              </a:rPr>
              <a:t>Taiji</a:t>
            </a:r>
            <a:r>
              <a:rPr lang="en-US" sz="1400" dirty="0" smtClean="0">
                <a:latin typeface="Cambria" panose="02040503050406030204" pitchFamily="18" charset="0"/>
              </a:rPr>
              <a:t> or </a:t>
            </a:r>
            <a:r>
              <a:rPr lang="en-US" sz="1400" b="1" dirty="0" smtClean="0">
                <a:latin typeface="Cambria" panose="02040503050406030204" pitchFamily="18" charset="0"/>
              </a:rPr>
              <a:t>Yin and Yang 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040835"/>
            <a:ext cx="598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by training, study….one becomes virtuous; not inherited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‘peace, order &amp; good government’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reaffirms importance of family &amp; empire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two central realities of ancient as well as modern Chinese society…..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2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hou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63" y="131701"/>
            <a:ext cx="5770971" cy="33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691"/>
            <a:ext cx="67143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Zhou Dynasty </a:t>
            </a:r>
            <a:r>
              <a:rPr lang="en-US" dirty="0" smtClean="0">
                <a:latin typeface="Cambria" panose="02040503050406030204" pitchFamily="18" charset="0"/>
              </a:rPr>
              <a:t>(c. 1028-221BCE)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‘barbarians’ from central Asia....not Chinese?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Western Zhou (to 771BCE)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</a:t>
            </a:r>
            <a:r>
              <a:rPr lang="en-US" b="1" dirty="0" smtClean="0">
                <a:latin typeface="Cambria" panose="02040503050406030204" pitchFamily="18" charset="0"/>
              </a:rPr>
              <a:t>Heavenly Mandate</a:t>
            </a:r>
            <a:r>
              <a:rPr lang="en-US" dirty="0" smtClean="0">
                <a:latin typeface="Cambria" panose="02040503050406030204" pitchFamily="18" charset="0"/>
              </a:rPr>
              <a:t>’ or </a:t>
            </a:r>
            <a:r>
              <a:rPr lang="en-US" b="1" dirty="0" smtClean="0">
                <a:latin typeface="Cambria" panose="02040503050406030204" pitchFamily="18" charset="0"/>
              </a:rPr>
              <a:t>‘Mandate of Heaven’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one heaven = one God = one emperor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j</a:t>
            </a:r>
            <a:r>
              <a:rPr lang="en-US" dirty="0" smtClean="0">
                <a:latin typeface="Cambria" panose="02040503050406030204" pitchFamily="18" charset="0"/>
              </a:rPr>
              <a:t>ustifies successful revolt?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proof Heaven had withdrawn </a:t>
            </a:r>
            <a:r>
              <a:rPr lang="en-US" dirty="0" err="1" smtClean="0">
                <a:latin typeface="Cambria" panose="02040503050406030204" pitchFamily="18" charset="0"/>
              </a:rPr>
              <a:t>favour</a:t>
            </a:r>
            <a:r>
              <a:rPr lang="en-US" dirty="0" smtClean="0">
                <a:latin typeface="Cambria" panose="02040503050406030204" pitchFamily="18" charset="0"/>
              </a:rPr>
              <a:t>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</a:t>
            </a:r>
            <a:r>
              <a:rPr lang="en-US" dirty="0" smtClean="0">
                <a:latin typeface="Cambria" panose="02040503050406030204" pitchFamily="18" charset="0"/>
              </a:rPr>
              <a:t>ecentralized gov’t (opposed to that of Shang…)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feudalism?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patriarchal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story of </a:t>
            </a:r>
            <a:r>
              <a:rPr lang="en-US" dirty="0" err="1" smtClean="0">
                <a:latin typeface="Cambria" panose="02040503050406030204" pitchFamily="18" charset="0"/>
              </a:rPr>
              <a:t>Bao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Zi</a:t>
            </a:r>
            <a:r>
              <a:rPr lang="en-US" dirty="0" smtClean="0">
                <a:latin typeface="Cambria" panose="02040503050406030204" pitchFamily="18" charset="0"/>
              </a:rPr>
              <a:t>….‘femme fatale’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Eastern Zhou (to 221BCE)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en-US" dirty="0" smtClean="0">
                <a:latin typeface="Cambria" panose="02040503050406030204" pitchFamily="18" charset="0"/>
              </a:rPr>
              <a:t>o unity….led to ‘Period of the Warring States’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Sun Tzu – ‘Art of War’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but, an expansion of Chinese culture…into ‘barbarian’ 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mprovements in metallurgy….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improvements in livelihood of citizenry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alls, dykes, irrigation works, and canals….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agricultural revolution…..new crops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new forms of expression….music, poetry, fashion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chopsticks!</a:t>
            </a:r>
          </a:p>
        </p:txBody>
      </p:sp>
      <p:pic>
        <p:nvPicPr>
          <p:cNvPr id="1028" name="Picture 4" descr="Image result for Art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17" y="3443873"/>
            <a:ext cx="4547417" cy="34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4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584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Han Dynasty</a:t>
            </a:r>
            <a:r>
              <a:rPr lang="en-US" dirty="0" smtClean="0">
                <a:latin typeface="Cambria" panose="02040503050406030204" pitchFamily="18" charset="0"/>
              </a:rPr>
              <a:t> (c. 206BC- 220AD)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ollows the despotism of Shi </a:t>
            </a:r>
            <a:r>
              <a:rPr lang="en-US" dirty="0" err="1" smtClean="0">
                <a:latin typeface="Cambria" panose="02040503050406030204" pitchFamily="18" charset="0"/>
              </a:rPr>
              <a:t>Huangdi</a:t>
            </a:r>
            <a:r>
              <a:rPr lang="en-US" dirty="0" smtClean="0">
                <a:latin typeface="Cambria" panose="02040503050406030204" pitchFamily="18" charset="0"/>
              </a:rPr>
              <a:t> (‘Chin’)…..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Parallels the Roman Empire in the West…..’The Land of Silk’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Silk Road</a:t>
            </a:r>
            <a:endParaRPr lang="en-US" b="1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Emperor Wu-</a:t>
            </a:r>
            <a:r>
              <a:rPr lang="en-US" dirty="0" err="1" smtClean="0">
                <a:latin typeface="Cambria" panose="02040503050406030204" pitchFamily="18" charset="0"/>
              </a:rPr>
              <a:t>Ti</a:t>
            </a:r>
            <a:r>
              <a:rPr lang="en-US" dirty="0" smtClean="0">
                <a:latin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</a:rPr>
              <a:t>Wudi</a:t>
            </a:r>
            <a:r>
              <a:rPr lang="en-US" dirty="0" smtClean="0">
                <a:latin typeface="Cambria" panose="02040503050406030204" pitchFamily="18" charset="0"/>
              </a:rPr>
              <a:t>) (c. 140-87BC)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establishes paramountcy of Confucian thought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ncursions (invasions?) of Korea, Vietnam, Central Asia…..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Mandate of Heaven (….or Heavenly Mandate….)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Gov’t, Bureaucracy &amp;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Inner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Empress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Harem…..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Consort clans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Eunuchs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castrated….why?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servants, but also advisers…volunteers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Outer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bureaucrats……	‘</a:t>
            </a:r>
            <a:r>
              <a:rPr lang="en-US" b="1" dirty="0" smtClean="0">
                <a:latin typeface="Cambria" panose="02040503050406030204" pitchFamily="18" charset="0"/>
              </a:rPr>
              <a:t>Mandarins</a:t>
            </a:r>
            <a:r>
              <a:rPr lang="en-US" dirty="0" smtClean="0">
                <a:latin typeface="Cambria" panose="02040503050406030204" pitchFamily="18" charset="0"/>
              </a:rPr>
              <a:t>’ or Ministers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en-US" dirty="0" smtClean="0">
                <a:latin typeface="Cambria" panose="02040503050406030204" pitchFamily="18" charset="0"/>
              </a:rPr>
              <a:t>obility….later, recruitment thru a vigorous exam system based on Confucian ideals and ancient texts….the classics!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Law – reversal of western </a:t>
            </a:r>
            <a:r>
              <a:rPr lang="en-US" dirty="0" err="1" smtClean="0">
                <a:latin typeface="Cambria" panose="02040503050406030204" pitchFamily="18" charset="0"/>
              </a:rPr>
              <a:t>trad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guilty until proven innocent….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Image result for Han Dyn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6" y="184666"/>
            <a:ext cx="4901474" cy="27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n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1911"/>
            <a:ext cx="3421834" cy="33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an Dynas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6" y="3089880"/>
            <a:ext cx="4901474" cy="34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5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6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Song Dynasty </a:t>
            </a:r>
            <a:r>
              <a:rPr lang="en-US" dirty="0" smtClean="0">
                <a:latin typeface="Cambria" panose="02040503050406030204" pitchFamily="18" charset="0"/>
              </a:rPr>
              <a:t>(c. 960</a:t>
            </a:r>
            <a:r>
              <a:rPr lang="en-US" b="1" dirty="0" smtClean="0">
                <a:latin typeface="Cambria" panose="02040503050406030204" pitchFamily="18" charset="0"/>
              </a:rPr>
              <a:t>-</a:t>
            </a:r>
            <a:r>
              <a:rPr lang="en-US" dirty="0" smtClean="0">
                <a:latin typeface="Cambria" panose="02040503050406030204" pitchFamily="18" charset="0"/>
              </a:rPr>
              <a:t>1279)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China reunited?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renaissance?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Neo-Confucianism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blends Taoism, Buddhism &amp; works of Confucius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conservative….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family, the father, the virtuous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‘chi’ – life force or essence – martial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Commercial Revolution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most advanced economy from 10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to 18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century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Industry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melters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 smtClean="0">
                <a:latin typeface="Cambria" panose="02040503050406030204" pitchFamily="18" charset="0"/>
              </a:rPr>
              <a:t>unpowder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unfettered capitalism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foreign trade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imports – textiles, spices, medicines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exports – silk, copper and most particularly, </a:t>
            </a:r>
            <a:r>
              <a:rPr lang="en-US" b="1" dirty="0" smtClean="0">
                <a:latin typeface="Cambria" panose="02040503050406030204" pitchFamily="18" charset="0"/>
              </a:rPr>
              <a:t>porcelain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orcelain (ceramics)…..found in Africa, India, Middle East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shows the vigor of 12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C sea trade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Junk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first magnetic compasses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300 years before Europe ‘discovered’ it….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37" y="0"/>
            <a:ext cx="2667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4892" y="3303107"/>
            <a:ext cx="389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pread of rice farming techniques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30" name="Picture 10" descr="Image result for CHina's grand ca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70" y="157024"/>
            <a:ext cx="2939520" cy="58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64" y="4183045"/>
            <a:ext cx="2292818" cy="26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7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918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Arts &amp; Culture in the Song Dynasty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Landscape painting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en-US" dirty="0" smtClean="0">
                <a:latin typeface="Cambria" panose="02040503050406030204" pitchFamily="18" charset="0"/>
              </a:rPr>
              <a:t>ature and humanity’s place in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</a:rPr>
              <a:t>hree dimensional space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Increase in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aper and printing (c. 756)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histories, encyclopedias, essays, 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Poetry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Li Po (701-762)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</a:t>
            </a:r>
            <a:r>
              <a:rPr lang="en-US" dirty="0" smtClean="0">
                <a:latin typeface="Cambria" panose="02040503050406030204" pitchFamily="18" charset="0"/>
              </a:rPr>
              <a:t>ove, longing, despair, self-disgust….self-conscious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his influence on scholars (and examinations….)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85% of pop. </a:t>
            </a: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ere subsistence farmers….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Hangzhou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‘the most notable city in the world’……Marco Polo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</a:t>
            </a:r>
            <a:r>
              <a:rPr lang="en-US" dirty="0" smtClean="0">
                <a:latin typeface="Cambria" panose="02040503050406030204" pitchFamily="18" charset="0"/>
              </a:rPr>
              <a:t>otable divisions in social status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foot binding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‘women of the golden lotus’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beautiful and desirable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cont‘d until mid-twentieth century….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Image result for CHinese Painting A Temple in the Mountains on a Clear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70" y="147918"/>
            <a:ext cx="3171825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cient Chinese writing to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25" y="147918"/>
            <a:ext cx="2925445" cy="24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hinese foot bi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5" y="4786217"/>
            <a:ext cx="3291430" cy="19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6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817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Sumer (</a:t>
            </a:r>
            <a:r>
              <a:rPr lang="en-US" dirty="0" err="1" smtClean="0">
                <a:latin typeface="Cambria" panose="02040503050406030204" pitchFamily="18" charset="0"/>
              </a:rPr>
              <a:t>Sumeria</a:t>
            </a:r>
            <a:r>
              <a:rPr lang="en-US" dirty="0" smtClean="0">
                <a:latin typeface="Cambria" panose="02040503050406030204" pitchFamily="18" charset="0"/>
              </a:rPr>
              <a:t>) – the World’s First Civilization</a:t>
            </a:r>
            <a:endParaRPr lang="en-US" b="1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‘City-State’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city and surrounding countryside which supplies it, all under one government (but hereditary and despotic….)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Sumer was never a nation, rather independent city-states trading &amp; quarrelling with one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Sumerian Society – hierarchical: Nobility, Priests, Commoners, Slaves…..specialization of </a:t>
            </a:r>
            <a:r>
              <a:rPr lang="en-US" dirty="0" err="1" smtClean="0">
                <a:latin typeface="Cambria" panose="02040503050406030204" pitchFamily="18" charset="0"/>
              </a:rPr>
              <a:t>labour</a:t>
            </a:r>
            <a:r>
              <a:rPr lang="en-US" dirty="0" smtClean="0">
                <a:latin typeface="Cambria" panose="02040503050406030204" pitchFamily="18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Irrigation Farming </a:t>
            </a:r>
            <a:r>
              <a:rPr lang="en-US" dirty="0" smtClean="0">
                <a:latin typeface="Cambria" panose="02040503050406030204" pitchFamily="18" charset="0"/>
              </a:rPr>
              <a:t>– the burden of maintenance to the land and crops 	……..the food surplus? </a:t>
            </a:r>
            <a:r>
              <a:rPr lang="en-US" dirty="0" err="1" smtClean="0">
                <a:latin typeface="Cambria" panose="02040503050406030204" pitchFamily="18" charset="0"/>
              </a:rPr>
              <a:t>Labour</a:t>
            </a:r>
            <a:r>
              <a:rPr lang="en-US" dirty="0" smtClean="0">
                <a:latin typeface="Cambria" panose="02040503050406030204" pitchFamily="18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complex society and complex undertakings see the evolution of technological advancements….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Sumerian Writing </a:t>
            </a:r>
            <a:r>
              <a:rPr lang="en-US" dirty="0" smtClean="0">
                <a:latin typeface="Cambria" panose="02040503050406030204" pitchFamily="18" charset="0"/>
              </a:rPr>
              <a:t>– Four Step Development – borne out of a need to track taxes paid or not; storehouses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Pictograms – picture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Ideograms  - pictures – learned to have special meanings to describe something abstract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Syllabic writing – each character stand for a spoken syllable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Phonetic alphabet – each letter stands for a spoken sound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Cuneiform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rom </a:t>
            </a:r>
            <a:r>
              <a:rPr lang="en-US" dirty="0" err="1" smtClean="0">
                <a:latin typeface="Cambria" panose="02040503050406030204" pitchFamily="18" charset="0"/>
              </a:rPr>
              <a:t>latin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‘cuneus’ – meaning ‘wedge’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ressing letters into wet clay with a shaped stylus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aked in oven and stored in ‘envelopes’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few literate in Sumerian society…….’Scribes’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600 characters in written form, so hard to learn, eh?!!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Wealthy people had ‘signet rings’ or ‘cylinder </a:t>
            </a: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eals’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Writing marks the boundary between prehistory and history…….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102" name="Picture 6" descr="Image result for Sumerian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83" y="3803671"/>
            <a:ext cx="1913085" cy="16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cuneif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817" y="2046932"/>
            <a:ext cx="2188870" cy="12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ncient S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68" y="3262971"/>
            <a:ext cx="4346530" cy="34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45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69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Great Mongol Conquests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mbria" panose="02040503050406030204" pitchFamily="18" charset="0"/>
              </a:rPr>
              <a:t>Mongols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refers to Mongol peoples of the steppe in East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China – but one of many high cultures in contact with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Mongol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</a:t>
            </a:r>
            <a:r>
              <a:rPr lang="en-US" dirty="0" smtClean="0">
                <a:latin typeface="Cambria" panose="02040503050406030204" pitchFamily="18" charset="0"/>
              </a:rPr>
              <a:t>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herding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mall kinship groups…..result of harsh </a:t>
            </a:r>
            <a:r>
              <a:rPr lang="en-US" dirty="0" err="1" smtClean="0">
                <a:latin typeface="Cambria" panose="02040503050406030204" pitchFamily="18" charset="0"/>
              </a:rPr>
              <a:t>geoclimate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</a:rPr>
              <a:t>Temujin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ecomes ‘</a:t>
            </a:r>
            <a:r>
              <a:rPr lang="en-US" b="1" dirty="0" smtClean="0">
                <a:latin typeface="Cambria" panose="02040503050406030204" pitchFamily="18" charset="0"/>
              </a:rPr>
              <a:t>Genghis Khan</a:t>
            </a:r>
            <a:r>
              <a:rPr lang="en-US" dirty="0" smtClean="0">
                <a:latin typeface="Cambria" panose="02040503050406030204" pitchFamily="18" charset="0"/>
              </a:rPr>
              <a:t>’…’ruler of all within the seas’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Visionary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disregards kinship &amp; clan ties in building army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embraces other steppe peoples (after invasions)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Turkish and </a:t>
            </a:r>
            <a:r>
              <a:rPr lang="en-US" dirty="0" err="1" smtClean="0">
                <a:latin typeface="Cambria" panose="02040503050406030204" pitchFamily="18" charset="0"/>
              </a:rPr>
              <a:t>Tungusic</a:t>
            </a:r>
            <a:r>
              <a:rPr lang="en-US" dirty="0">
                <a:latin typeface="Cambria" panose="02040503050406030204" pitchFamily="18" charset="0"/>
              </a:rPr>
              <a:t>-</a:t>
            </a:r>
            <a:r>
              <a:rPr lang="en-US" dirty="0" smtClean="0">
                <a:latin typeface="Cambria" panose="02040503050406030204" pitchFamily="18" charset="0"/>
              </a:rPr>
              <a:t>speaking peoples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Expansion into China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Mongol cavalry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China’s walled cities?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Mongols ingenuity - a template for future incursions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By 1227, the Khan’s death…..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raiders and plunders…but rulers?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Successors cont’d campaigns across Eurasia….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52344" cy="35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he Great Mongol Conqu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5912"/>
            <a:ext cx="5952344" cy="36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7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566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Sumerian Achievements of the Bronze Age</a:t>
            </a:r>
          </a:p>
          <a:p>
            <a:endParaRPr lang="en-US" b="1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‘Bronze Age’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Neolithic villagers discovered copper, tin, lead, silver, gold from rocks put into hot fire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 smtClean="0">
                <a:latin typeface="Cambria" panose="02040503050406030204" pitchFamily="18" charset="0"/>
              </a:rPr>
              <a:t>ood for jewelry, bit too soft for weapons….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opper + tin in proportion of about 9 to 1 = bronze, a much harder, stronger material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More technical advances – ‘Specialized </a:t>
            </a:r>
            <a:r>
              <a:rPr lang="en-US" dirty="0" err="1" smtClean="0">
                <a:latin typeface="Cambria" panose="02040503050406030204" pitchFamily="18" charset="0"/>
              </a:rPr>
              <a:t>Labour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</a:rPr>
              <a:t>heelwrights to make round, strong wooden wheels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b</a:t>
            </a:r>
            <a:r>
              <a:rPr lang="en-US" dirty="0" err="1" smtClean="0">
                <a:latin typeface="Cambria" panose="02040503050406030204" pitchFamily="18" charset="0"/>
              </a:rPr>
              <a:t>oatbuilders</a:t>
            </a:r>
            <a:r>
              <a:rPr lang="en-US" dirty="0" smtClean="0">
                <a:latin typeface="Cambria" panose="02040503050406030204" pitchFamily="18" charset="0"/>
              </a:rPr>
              <a:t> and sailmakers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</a:t>
            </a:r>
            <a:r>
              <a:rPr lang="en-US" dirty="0" smtClean="0">
                <a:latin typeface="Cambria" panose="02040503050406030204" pitchFamily="18" charset="0"/>
              </a:rPr>
              <a:t>miths – gold, silver, bronze…..metallurgy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j</a:t>
            </a:r>
            <a:r>
              <a:rPr lang="en-US" dirty="0" smtClean="0">
                <a:latin typeface="Cambria" panose="02040503050406030204" pitchFamily="18" charset="0"/>
              </a:rPr>
              <a:t>ewel engravers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mbria" panose="02040503050406030204" pitchFamily="18" charset="0"/>
              </a:rPr>
              <a:t>Ziggarauts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Problems of Civilization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Emergence of different social classes –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How could their different interests and outlooks be made to harmonize?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Relationships between people living in different environments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How could the Sumerians acquire necessary things, such as – timber, stone, 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      metal ores that could not be found in the floodplain?</a:t>
            </a:r>
          </a:p>
        </p:txBody>
      </p:sp>
      <p:pic>
        <p:nvPicPr>
          <p:cNvPr id="5122" name="Picture 2" descr="Image result for Sumerian Bronze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33" y="338546"/>
            <a:ext cx="1905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umerian Bronze Age jewe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34" y="4072346"/>
            <a:ext cx="3347566" cy="27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heelwrights in s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508"/>
            <a:ext cx="3482249" cy="17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754"/>
            <a:ext cx="12192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The Problem of Peace and Order – The Rise of Kingship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Rise of Military Chiefs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Beginnings of Empire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King </a:t>
            </a:r>
            <a:r>
              <a:rPr lang="en-US" dirty="0" err="1" smtClean="0">
                <a:latin typeface="Cambria" panose="02040503050406030204" pitchFamily="18" charset="0"/>
              </a:rPr>
              <a:t>Saragon</a:t>
            </a:r>
            <a:r>
              <a:rPr lang="en-US" dirty="0" smtClean="0">
                <a:latin typeface="Cambria" panose="02040503050406030204" pitchFamily="18" charset="0"/>
              </a:rPr>
              <a:t> I of Akkad (c. 2350 BC)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rofessional army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onquests, but always on the move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hallenge is to maintain supremacy, after succession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Q. How could a king make sure of the obedience of landlords and cities scattered far away from the royal person?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The Ur of Dynasty (c. 2050 to 1950 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power of appointment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rise of bureaucracy (civil servants and fundamental to functioning of government)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delegation of authority….not obvious in Sumerian times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/>
                <a:cs typeface="Cambria"/>
              </a:rPr>
              <a:t>King Hammurabi of Babylon (c. 1792-1750 BCE)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/>
                <a:cs typeface="Cambria"/>
              </a:rPr>
              <a:t>Hammurabi </a:t>
            </a:r>
            <a:r>
              <a:rPr lang="en-US" b="1" dirty="0" smtClean="0">
                <a:latin typeface="Cambria"/>
                <a:cs typeface="Cambria"/>
              </a:rPr>
              <a:t>‘codified,’</a:t>
            </a:r>
            <a:r>
              <a:rPr lang="en-US" dirty="0" smtClean="0">
                <a:latin typeface="Cambria"/>
                <a:cs typeface="Cambria"/>
              </a:rPr>
              <a:t> or recorded, the rules and penalties for every aspect of life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/>
                <a:cs typeface="Cambria"/>
              </a:rPr>
              <a:t>b</a:t>
            </a:r>
            <a:r>
              <a:rPr lang="en-US" dirty="0" smtClean="0">
                <a:latin typeface="Cambria"/>
                <a:cs typeface="Cambria"/>
              </a:rPr>
              <a:t>ringer of law and order – more systematic in dispersal of troops </a:t>
            </a:r>
            <a:r>
              <a:rPr lang="en-US" smtClean="0">
                <a:latin typeface="Cambria"/>
                <a:cs typeface="Cambria"/>
              </a:rPr>
              <a:t>and regime</a:t>
            </a:r>
            <a:endParaRPr lang="en-US" dirty="0" smtClean="0">
              <a:latin typeface="Cambria"/>
              <a:cs typeface="Cambria"/>
            </a:endParaRPr>
          </a:p>
          <a:p>
            <a:endParaRPr lang="en-US" b="1" dirty="0" smtClean="0">
              <a:latin typeface="Cambria"/>
              <a:cs typeface="Cambria"/>
            </a:endParaRPr>
          </a:p>
          <a:p>
            <a:r>
              <a:rPr lang="en-US" b="1" dirty="0">
                <a:latin typeface="Cambria"/>
                <a:cs typeface="Cambria"/>
              </a:rPr>
              <a:t>	</a:t>
            </a:r>
            <a:r>
              <a:rPr lang="en-US" sz="1400" i="1" dirty="0" smtClean="0">
                <a:latin typeface="Cambria"/>
                <a:cs typeface="Cambria"/>
              </a:rPr>
              <a:t>To bring about the role of righteousness in the land and to destroy the wicked and evil doers, so that the strong shall not harm the weak.</a:t>
            </a:r>
          </a:p>
          <a:p>
            <a:endParaRPr lang="en-US" sz="1400" i="1" dirty="0" smtClean="0">
              <a:latin typeface="Cambria"/>
              <a:cs typeface="Cambria"/>
            </a:endParaRPr>
          </a:p>
          <a:p>
            <a:endParaRPr lang="en-US" b="1" dirty="0" smtClean="0">
              <a:latin typeface="Cambria"/>
              <a:cs typeface="Cambria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6148" name="Picture 4" descr="Image result for The Standard of 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17" y="156754"/>
            <a:ext cx="5579383" cy="26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3422" y="4406929"/>
            <a:ext cx="5578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Ancient Mesopotamia</a:t>
            </a:r>
          </a:p>
          <a:p>
            <a:r>
              <a:rPr lang="en-US" dirty="0" smtClean="0">
                <a:hlinkClick r:id="rId3"/>
              </a:rPr>
              <a:t>https://www.youtube.com/watch?v=sohXPx_XZ6Y&amp;t=84s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668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/>
                <a:cs typeface="Cambria"/>
              </a:rPr>
              <a:t>CODE OF HAMMURABI</a:t>
            </a:r>
          </a:p>
          <a:p>
            <a:endParaRPr lang="en-US" b="1" dirty="0">
              <a:latin typeface="Cambria"/>
              <a:cs typeface="Cambria"/>
            </a:endParaRPr>
          </a:p>
          <a:p>
            <a:pPr algn="ctr"/>
            <a:r>
              <a:rPr lang="en-US" b="1" i="1" dirty="0">
                <a:latin typeface="Cambria"/>
                <a:cs typeface="Cambria"/>
              </a:rPr>
              <a:t>To bring about the role of righteousness in the land and to destroy the wicked and evil doers, so that the strong shall not harm the weak.</a:t>
            </a:r>
          </a:p>
          <a:p>
            <a:pPr algn="ctr"/>
            <a:endParaRPr lang="en-US" b="1" dirty="0">
              <a:latin typeface="Cambria"/>
              <a:cs typeface="Cambria"/>
            </a:endParaRPr>
          </a:p>
          <a:p>
            <a:pPr algn="r"/>
            <a:r>
              <a:rPr lang="en-US" b="1" dirty="0">
                <a:latin typeface="Cambria"/>
                <a:cs typeface="Cambria"/>
              </a:rPr>
              <a:t>Code of Hammurabi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King Hammurabi of Babylon (c. 1792-1750 BCE)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Hammurabi </a:t>
            </a:r>
            <a:r>
              <a:rPr lang="en-US" b="1" dirty="0">
                <a:latin typeface="Cambria"/>
                <a:cs typeface="Cambria"/>
              </a:rPr>
              <a:t>‘codified,’</a:t>
            </a:r>
            <a:r>
              <a:rPr lang="en-US" dirty="0">
                <a:latin typeface="Cambria"/>
                <a:cs typeface="Cambria"/>
              </a:rPr>
              <a:t> or recorded, the rules and penalties for every aspect of life</a:t>
            </a:r>
            <a:endParaRPr lang="en-US" b="1" dirty="0">
              <a:latin typeface="Cambria"/>
              <a:cs typeface="Cambria"/>
            </a:endParaRPr>
          </a:p>
          <a:p>
            <a:pPr lvl="7"/>
            <a:endParaRPr lang="en-US" b="1" dirty="0">
              <a:latin typeface="Cambria"/>
              <a:cs typeface="Cambria"/>
            </a:endParaRPr>
          </a:p>
          <a:p>
            <a:pPr lvl="7"/>
            <a:r>
              <a:rPr lang="en-US" b="1" dirty="0">
                <a:latin typeface="Cambria"/>
                <a:cs typeface="Cambria"/>
              </a:rPr>
              <a:t>Consider the following excerpts:</a:t>
            </a:r>
          </a:p>
          <a:p>
            <a:pPr marL="3486150" lvl="7" indent="-285750">
              <a:buFont typeface="Arial"/>
              <a:buChar char="•"/>
            </a:pPr>
            <a:r>
              <a:rPr lang="en-US" i="1" dirty="0">
                <a:latin typeface="Cambria"/>
                <a:cs typeface="Cambria"/>
              </a:rPr>
              <a:t>If anyone is committing a robbery and is caught, then he shall be put to death. </a:t>
            </a:r>
          </a:p>
          <a:p>
            <a:pPr marL="3486150" lvl="7" indent="-285750">
              <a:buFont typeface="Arial"/>
              <a:buChar char="•"/>
            </a:pPr>
            <a:r>
              <a:rPr lang="en-US" i="1" dirty="0">
                <a:latin typeface="Cambria"/>
                <a:cs typeface="Cambria"/>
              </a:rPr>
              <a:t>If anyone opens his ditches to water his crops, but is careless, and the water floods the fields of his </a:t>
            </a:r>
            <a:r>
              <a:rPr lang="en-US" i="1" dirty="0" err="1">
                <a:latin typeface="Cambria"/>
                <a:cs typeface="Cambria"/>
              </a:rPr>
              <a:t>neighbour</a:t>
            </a:r>
            <a:r>
              <a:rPr lang="en-US" i="1" dirty="0">
                <a:latin typeface="Cambria"/>
                <a:cs typeface="Cambria"/>
              </a:rPr>
              <a:t>, then he shall pay for the loss.</a:t>
            </a:r>
          </a:p>
          <a:p>
            <a:pPr marL="3486150" lvl="7" indent="-285750">
              <a:buFont typeface="Arial"/>
              <a:buChar char="•"/>
            </a:pPr>
            <a:r>
              <a:rPr lang="en-US" i="1" dirty="0">
                <a:latin typeface="Cambria"/>
                <a:cs typeface="Cambria"/>
              </a:rPr>
              <a:t>If a man takes a wife and she is seized by disease, and if he then desires to take a second wife, he shall not put away his [first] wife. But he shall keep her in the house and support her as long as she lives.</a:t>
            </a:r>
          </a:p>
          <a:p>
            <a:pPr marL="3486150" lvl="7" indent="-285750">
              <a:buFont typeface="Arial"/>
              <a:buChar char="•"/>
            </a:pPr>
            <a:r>
              <a:rPr lang="en-US" i="1" dirty="0">
                <a:latin typeface="Cambria"/>
                <a:cs typeface="Cambria"/>
              </a:rPr>
              <a:t>If anyone brings an accusation of any crime before the elders and does not prove what he has charged, he shall, if it be a capital offence charged, be put to death.</a:t>
            </a:r>
          </a:p>
          <a:p>
            <a:pPr lvl="3"/>
            <a:endParaRPr lang="en-US" dirty="0">
              <a:latin typeface="Cambria"/>
              <a:cs typeface="Cambria"/>
            </a:endParaRPr>
          </a:p>
          <a:p>
            <a:pPr algn="ctr"/>
            <a:r>
              <a:rPr lang="en-US" dirty="0">
                <a:latin typeface="Cambria"/>
                <a:cs typeface="Cambria"/>
              </a:rPr>
              <a:t>What do these laws tell us about morality and justice in Babylonian society?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6" y="2429692"/>
            <a:ext cx="2713863" cy="35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0520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Egyptian Civilization</a:t>
            </a:r>
            <a:endParaRPr lang="en-US" b="1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Valley of the Nile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Nile River differs from Tigris-Euphrates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flows more gently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loods were predictable, slow – less silt &amp; salinization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</a:t>
            </a:r>
            <a:r>
              <a:rPr lang="en-US" dirty="0" smtClean="0">
                <a:latin typeface="Cambria" panose="02040503050406030204" pitchFamily="18" charset="0"/>
              </a:rPr>
              <a:t>lows North, but navigable…trade winds allow for sail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basin irrigation – prevents accumulation of salt; still fertile today….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Desert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Valley of the Nile rests between two inhospitable deserts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buffer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rotected from invasion &amp; outside influences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source for minerals and building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Copper, tin, gold, alabaster, limestone, amethyst, and natron (mummies)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Contact Between Early Civilizations of the Near (Middle) East </a:t>
            </a:r>
            <a:endParaRPr lang="en-US" b="1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	Sumer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							</a:t>
            </a:r>
            <a:r>
              <a:rPr lang="en-US" sz="1200" dirty="0" smtClean="0">
                <a:latin typeface="Cambria" panose="02040503050406030204" pitchFamily="18" charset="0"/>
              </a:rPr>
              <a:t>Caravans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					    </a:t>
            </a:r>
            <a:r>
              <a:rPr lang="en-US" sz="1200" dirty="0" smtClean="0">
                <a:latin typeface="Cambria" panose="02040503050406030204" pitchFamily="18" charset="0"/>
              </a:rPr>
              <a:t>Ships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1030" name="Picture 6" descr="Image result for Nile River of Ancient Egyp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4" y="169817"/>
            <a:ext cx="4139986" cy="64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24646" y="4476580"/>
            <a:ext cx="1254034" cy="561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Sumer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6651" y="5603966"/>
            <a:ext cx="1410789" cy="44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Egypt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9280" y="6296297"/>
            <a:ext cx="2103120" cy="363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Indus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45435" y="4625528"/>
            <a:ext cx="1442975" cy="1068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</p:cNvCxnSpPr>
          <p:nvPr/>
        </p:nvCxnSpPr>
        <p:spPr>
          <a:xfrm>
            <a:off x="4695031" y="4956024"/>
            <a:ext cx="1144066" cy="152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11772" y="4598126"/>
            <a:ext cx="2024205" cy="1095662"/>
          </a:xfrm>
          <a:custGeom>
            <a:avLst/>
            <a:gdLst>
              <a:gd name="connsiteX0" fmla="*/ 2024205 w 2024205"/>
              <a:gd name="connsiteY0" fmla="*/ 0 h 1095662"/>
              <a:gd name="connsiteX1" fmla="*/ 548102 w 2024205"/>
              <a:gd name="connsiteY1" fmla="*/ 352697 h 1095662"/>
              <a:gd name="connsiteX2" fmla="*/ 25588 w 2024205"/>
              <a:gd name="connsiteY2" fmla="*/ 1018903 h 1095662"/>
              <a:gd name="connsiteX3" fmla="*/ 77839 w 2024205"/>
              <a:gd name="connsiteY3" fmla="*/ 1084217 h 1095662"/>
              <a:gd name="connsiteX4" fmla="*/ 51714 w 2024205"/>
              <a:gd name="connsiteY4" fmla="*/ 1045028 h 10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05" h="1095662">
                <a:moveTo>
                  <a:pt x="2024205" y="0"/>
                </a:moveTo>
                <a:cubicBezTo>
                  <a:pt x="1452705" y="91440"/>
                  <a:pt x="881205" y="182880"/>
                  <a:pt x="548102" y="352697"/>
                </a:cubicBezTo>
                <a:cubicBezTo>
                  <a:pt x="214999" y="522514"/>
                  <a:pt x="103965" y="896983"/>
                  <a:pt x="25588" y="1018903"/>
                </a:cubicBezTo>
                <a:cubicBezTo>
                  <a:pt x="-52789" y="1140823"/>
                  <a:pt x="73485" y="1079863"/>
                  <a:pt x="77839" y="1084217"/>
                </a:cubicBezTo>
                <a:cubicBezTo>
                  <a:pt x="82193" y="1088571"/>
                  <a:pt x="66953" y="1066799"/>
                  <a:pt x="51714" y="1045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820194" y="4624251"/>
            <a:ext cx="2157254" cy="1789612"/>
          </a:xfrm>
          <a:custGeom>
            <a:avLst/>
            <a:gdLst>
              <a:gd name="connsiteX0" fmla="*/ 0 w 2157254"/>
              <a:gd name="connsiteY0" fmla="*/ 0 h 1789612"/>
              <a:gd name="connsiteX1" fmla="*/ 1841863 w 2157254"/>
              <a:gd name="connsiteY1" fmla="*/ 457200 h 1789612"/>
              <a:gd name="connsiteX2" fmla="*/ 2155372 w 2157254"/>
              <a:gd name="connsiteY2" fmla="*/ 1737360 h 1789612"/>
              <a:gd name="connsiteX3" fmla="*/ 2155372 w 2157254"/>
              <a:gd name="connsiteY3" fmla="*/ 1737360 h 1789612"/>
              <a:gd name="connsiteX4" fmla="*/ 2155372 w 2157254"/>
              <a:gd name="connsiteY4" fmla="*/ 1737360 h 1789612"/>
              <a:gd name="connsiteX5" fmla="*/ 2155372 w 2157254"/>
              <a:gd name="connsiteY5" fmla="*/ 1737360 h 1789612"/>
              <a:gd name="connsiteX6" fmla="*/ 2116183 w 2157254"/>
              <a:gd name="connsiteY6" fmla="*/ 1789612 h 17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7254" h="1789612">
                <a:moveTo>
                  <a:pt x="0" y="0"/>
                </a:moveTo>
                <a:cubicBezTo>
                  <a:pt x="741317" y="83820"/>
                  <a:pt x="1482634" y="167640"/>
                  <a:pt x="1841863" y="457200"/>
                </a:cubicBezTo>
                <a:cubicBezTo>
                  <a:pt x="2201092" y="746760"/>
                  <a:pt x="2155372" y="1737360"/>
                  <a:pt x="2155372" y="1737360"/>
                </a:cubicBezTo>
                <a:lnTo>
                  <a:pt x="2155372" y="1737360"/>
                </a:lnTo>
                <a:lnTo>
                  <a:pt x="2155372" y="1737360"/>
                </a:lnTo>
                <a:lnTo>
                  <a:pt x="2155372" y="1737360"/>
                </a:lnTo>
                <a:lnTo>
                  <a:pt x="2116183" y="17896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8011" y="4757431"/>
            <a:ext cx="1959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Caravans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048" y="5310574"/>
            <a:ext cx="205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Ships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69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Kingdoms</a:t>
            </a:r>
          </a:p>
          <a:p>
            <a:endParaRPr lang="en-US" b="1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Old Kingdom (c. 3100 to 2200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King </a:t>
            </a:r>
            <a:r>
              <a:rPr lang="en-US" b="1" dirty="0" smtClean="0">
                <a:latin typeface="Cambria" panose="02040503050406030204" pitchFamily="18" charset="0"/>
              </a:rPr>
              <a:t>Menes</a:t>
            </a:r>
            <a:r>
              <a:rPr lang="en-US" dirty="0" smtClean="0">
                <a:latin typeface="Cambria" panose="02040503050406030204" pitchFamily="18" charset="0"/>
              </a:rPr>
              <a:t> unifies Lower &amp; Upper Egypt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Fourth Dynasty (c. 2650 BCE)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 smtClean="0">
                <a:latin typeface="Cambria" panose="02040503050406030204" pitchFamily="18" charset="0"/>
              </a:rPr>
              <a:t>reat wealth amassed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timber from Syria, wine and olive oil from Crete, potter’s wheel from </a:t>
            </a:r>
            <a:r>
              <a:rPr lang="en-US" dirty="0" err="1" smtClean="0">
                <a:latin typeface="Cambria" panose="02040503050406030204" pitchFamily="18" charset="0"/>
              </a:rPr>
              <a:t>Sumeria</a:t>
            </a:r>
            <a:endParaRPr lang="en-US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Pyramids at </a:t>
            </a:r>
            <a:r>
              <a:rPr lang="en-US" b="1" dirty="0" smtClean="0">
                <a:latin typeface="Cambria" panose="02040503050406030204" pitchFamily="18" charset="0"/>
              </a:rPr>
              <a:t>Giza</a:t>
            </a:r>
            <a:r>
              <a:rPr lang="en-US" dirty="0" smtClean="0">
                <a:latin typeface="Cambria" panose="02040503050406030204" pitchFamily="18" charset="0"/>
              </a:rPr>
              <a:t> (c. 2600-2500 BCE)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Kings - Khufu, Khafre, </a:t>
            </a:r>
            <a:r>
              <a:rPr lang="en-US" dirty="0" err="1" smtClean="0">
                <a:latin typeface="Cambria" panose="02040503050406030204" pitchFamily="18" charset="0"/>
              </a:rPr>
              <a:t>Menkure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Pharaoh</a:t>
            </a:r>
            <a:r>
              <a:rPr lang="en-US" dirty="0" smtClean="0">
                <a:latin typeface="Cambria" panose="02040503050406030204" pitchFamily="18" charset="0"/>
              </a:rPr>
              <a:t> (King)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Immortal – God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Egypt serves the Pharaoh; central gov’t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</a:rPr>
              <a:t>l</a:t>
            </a:r>
            <a:r>
              <a:rPr lang="en-US" dirty="0" err="1" smtClean="0">
                <a:latin typeface="Cambria" panose="02040503050406030204" pitchFamily="18" charset="0"/>
              </a:rPr>
              <a:t>abour</a:t>
            </a:r>
            <a:r>
              <a:rPr lang="en-US" dirty="0" smtClean="0">
                <a:latin typeface="Cambria" panose="02040503050406030204" pitchFamily="18" charset="0"/>
              </a:rPr>
              <a:t> mobilized to build pyramids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artistic perfection</a:t>
            </a:r>
          </a:p>
        </p:txBody>
      </p:sp>
      <p:pic>
        <p:nvPicPr>
          <p:cNvPr id="2050" name="Picture 2" descr="Image result for Ancient Egypt Kingdoms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8" y="102517"/>
            <a:ext cx="2875008" cy="67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iza Pyram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34" y="2259874"/>
            <a:ext cx="4375853" cy="291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4391008"/>
            <a:ext cx="1842578" cy="24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automatic alt text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56086" y="4474522"/>
            <a:ext cx="2924901" cy="21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automatic alt text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50" y="4967624"/>
            <a:ext cx="2506873" cy="18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566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The Kingdoms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Civil Wars  or ‘First Intermediate Period’ (c. 2220 to 2050 BCE)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Middle Kingdom (c. 2050 – 1800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Theban Kings (from Upper Egypt)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longer ‘absolute’ in power, like those of the Old Kingdom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pyramid construction – no longer able to command </a:t>
            </a:r>
            <a:r>
              <a:rPr lang="en-US" dirty="0" err="1" smtClean="0">
                <a:latin typeface="Cambria" panose="02040503050406030204" pitchFamily="18" charset="0"/>
              </a:rPr>
              <a:t>labour</a:t>
            </a:r>
            <a:endParaRPr lang="en-US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Nobility – lords, masters share in Pharaoh’s wealth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Also, rise of a middle class brings political/social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Rise of ‘Amon’ with that of </a:t>
            </a:r>
            <a:r>
              <a:rPr lang="en-US" dirty="0" err="1" smtClean="0">
                <a:latin typeface="Cambria" panose="02040503050406030204" pitchFamily="18" charset="0"/>
              </a:rPr>
              <a:t>‘Re</a:t>
            </a:r>
            <a:r>
              <a:rPr lang="en-US" dirty="0" smtClean="0">
                <a:latin typeface="Cambria" panose="02040503050406030204" pitchFamily="18" charset="0"/>
              </a:rPr>
              <a:t>’ – merger to become ‘Amon-Re’ </a:t>
            </a:r>
          </a:p>
        </p:txBody>
      </p:sp>
      <p:pic>
        <p:nvPicPr>
          <p:cNvPr id="3082" name="Picture 10" descr="Image result for Ancient Egypt 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30" y="0"/>
            <a:ext cx="27813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30" y="813937"/>
            <a:ext cx="2093957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Hyk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452"/>
            <a:ext cx="4039959" cy="22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1737" y="3749040"/>
            <a:ext cx="4624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Hyksos </a:t>
            </a: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onquest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nvaders from 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mproved weapons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chariots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ronze weapons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Rule for 150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Driven out by Egyptians (c. 1570 BCE)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28036</TotalTime>
  <Words>4010</Words>
  <Application>Microsoft Office PowerPoint</Application>
  <PresentationFormat>Widescreen</PresentationFormat>
  <Paragraphs>684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Greater Victoria School District 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Scott</dc:creator>
  <cp:lastModifiedBy>Campbell, Scott</cp:lastModifiedBy>
  <cp:revision>94</cp:revision>
  <dcterms:created xsi:type="dcterms:W3CDTF">2017-09-21T05:14:15Z</dcterms:created>
  <dcterms:modified xsi:type="dcterms:W3CDTF">2020-10-07T21:05:14Z</dcterms:modified>
</cp:coreProperties>
</file>