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0" r:id="rId5"/>
    <p:sldId id="279" r:id="rId6"/>
    <p:sldId id="260" r:id="rId7"/>
    <p:sldId id="261" r:id="rId8"/>
    <p:sldId id="262" r:id="rId9"/>
    <p:sldId id="264" r:id="rId10"/>
    <p:sldId id="263" r:id="rId11"/>
    <p:sldId id="265" r:id="rId12"/>
    <p:sldId id="266" r:id="rId13"/>
    <p:sldId id="268" r:id="rId14"/>
    <p:sldId id="269" r:id="rId15"/>
    <p:sldId id="276" r:id="rId16"/>
    <p:sldId id="277" r:id="rId17"/>
    <p:sldId id="278"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bell, Scott" initials="CS" lastIdx="0" clrIdx="0">
    <p:extLst>
      <p:ext uri="{19B8F6BF-5375-455C-9EA6-DF929625EA0E}">
        <p15:presenceInfo xmlns:p15="http://schemas.microsoft.com/office/powerpoint/2012/main" userId="S-1-5-21-970656931-1832544837-2087665911-10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50" d="100"/>
          <a:sy n="50" d="100"/>
        </p:scale>
        <p:origin x="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1406EC-C370-4E2B-93AE-78D8E6116A4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291218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406EC-C370-4E2B-93AE-78D8E6116A4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3051392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406EC-C370-4E2B-93AE-78D8E6116A4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313091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1406EC-C370-4E2B-93AE-78D8E6116A4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242485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1406EC-C370-4E2B-93AE-78D8E6116A4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2760708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1406EC-C370-4E2B-93AE-78D8E6116A4F}"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2004112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1406EC-C370-4E2B-93AE-78D8E6116A4F}"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323430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1406EC-C370-4E2B-93AE-78D8E6116A4F}"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253751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1406EC-C370-4E2B-93AE-78D8E6116A4F}"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38297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1406EC-C370-4E2B-93AE-78D8E6116A4F}"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417540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1406EC-C370-4E2B-93AE-78D8E6116A4F}"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7367C-F61B-4ACD-83BC-9CC0AF494C8C}" type="slidenum">
              <a:rPr lang="en-US" smtClean="0"/>
              <a:t>‹#›</a:t>
            </a:fld>
            <a:endParaRPr lang="en-US"/>
          </a:p>
        </p:txBody>
      </p:sp>
    </p:spTree>
    <p:extLst>
      <p:ext uri="{BB962C8B-B14F-4D97-AF65-F5344CB8AC3E}">
        <p14:creationId xmlns:p14="http://schemas.microsoft.com/office/powerpoint/2010/main" val="1784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406EC-C370-4E2B-93AE-78D8E6116A4F}" type="datetimeFigureOut">
              <a:rPr lang="en-US" smtClean="0"/>
              <a:t>10/20/2020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7367C-F61B-4ACD-83BC-9CC0AF494C8C}" type="slidenum">
              <a:rPr lang="en-US" smtClean="0"/>
              <a:t>‹#›</a:t>
            </a:fld>
            <a:endParaRPr lang="en-US"/>
          </a:p>
        </p:txBody>
      </p:sp>
    </p:spTree>
    <p:extLst>
      <p:ext uri="{BB962C8B-B14F-4D97-AF65-F5344CB8AC3E}">
        <p14:creationId xmlns:p14="http://schemas.microsoft.com/office/powerpoint/2010/main" val="1616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hyperlink" Target="https://www.youtube.com/watch?v=ODLxqz6-ogo" TargetMode="Externa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2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47.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hyperlink" Target="https://www.youtube.com/watch?v=FN1v5FYkTLQ" TargetMode="External"/><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29.jpeg"/><Relationship Id="rId9"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Pf27gAup9U"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1256"/>
            <a:ext cx="12192000" cy="646331"/>
          </a:xfrm>
          <a:prstGeom prst="rect">
            <a:avLst/>
          </a:prstGeom>
          <a:noFill/>
        </p:spPr>
        <p:txBody>
          <a:bodyPr wrap="square" rtlCol="0">
            <a:spAutoFit/>
          </a:bodyPr>
          <a:lstStyle/>
          <a:p>
            <a:pPr algn="ctr"/>
            <a:r>
              <a:rPr lang="en-US" sz="3600" dirty="0" smtClean="0">
                <a:latin typeface="Cambria" panose="02040503050406030204" pitchFamily="18" charset="0"/>
              </a:rPr>
              <a:t>Imperial Rule in Rome and China</a:t>
            </a:r>
            <a:endParaRPr lang="en-US" sz="3600" dirty="0">
              <a:latin typeface="Cambria" panose="02040503050406030204" pitchFamily="18" charset="0"/>
            </a:endParaRPr>
          </a:p>
        </p:txBody>
      </p:sp>
      <p:pic>
        <p:nvPicPr>
          <p:cNvPr id="1026" name="Picture 2" descr="http://4.bp.blogspot.com/-EiRqnfO6Epc/TdEzHUUotFI/AAAAAAAABfw/4IdzX5_KBfs/s1600/romeemp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050" y="104502"/>
            <a:ext cx="9082315" cy="661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550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628" y="-13063"/>
            <a:ext cx="6816865" cy="6955750"/>
          </a:xfrm>
          <a:prstGeom prst="rect">
            <a:avLst/>
          </a:prstGeom>
          <a:noFill/>
        </p:spPr>
        <p:txBody>
          <a:bodyPr wrap="square" rtlCol="0">
            <a:spAutoFit/>
          </a:bodyPr>
          <a:lstStyle/>
          <a:p>
            <a:r>
              <a:rPr lang="en-US" dirty="0" smtClean="0">
                <a:latin typeface="Cambria" panose="02040503050406030204" pitchFamily="18" charset="0"/>
              </a:rPr>
              <a:t>The Punic Wars (c. mid 3</a:t>
            </a:r>
            <a:r>
              <a:rPr lang="en-US" baseline="30000" dirty="0" smtClean="0">
                <a:latin typeface="Cambria" panose="02040503050406030204" pitchFamily="18" charset="0"/>
              </a:rPr>
              <a:t>rd</a:t>
            </a:r>
            <a:r>
              <a:rPr lang="en-US" dirty="0" smtClean="0">
                <a:latin typeface="Cambria" panose="02040503050406030204" pitchFamily="18" charset="0"/>
              </a:rPr>
              <a:t> century BC)</a:t>
            </a:r>
          </a:p>
          <a:p>
            <a:pPr marL="285750" indent="-285750">
              <a:buFont typeface="Arial" panose="020B0604020202020204" pitchFamily="34" charset="0"/>
              <a:buChar char="•"/>
            </a:pPr>
            <a:r>
              <a:rPr lang="en-US" dirty="0" smtClean="0">
                <a:latin typeface="Cambria" panose="02040503050406030204" pitchFamily="18" charset="0"/>
              </a:rPr>
              <a:t>Rome v. Carthage		Rome’s greatest test?</a:t>
            </a:r>
          </a:p>
          <a:p>
            <a:endParaRPr lang="en-US" dirty="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264BC – Clashes over Sicily </a:t>
            </a:r>
          </a:p>
          <a:p>
            <a:pPr marL="742950" lvl="1" indent="-285750">
              <a:buFont typeface="Arial" panose="020B0604020202020204" pitchFamily="34" charset="0"/>
              <a:buChar char="•"/>
            </a:pPr>
            <a:r>
              <a:rPr lang="en-US" dirty="0" smtClean="0">
                <a:latin typeface="Cambria" panose="02040503050406030204" pitchFamily="18" charset="0"/>
              </a:rPr>
              <a:t>How to govern?</a:t>
            </a:r>
            <a:r>
              <a:rPr lang="en-US" dirty="0">
                <a:latin typeface="Cambria" panose="02040503050406030204" pitchFamily="18" charset="0"/>
              </a:rPr>
              <a:t>	</a:t>
            </a:r>
            <a:r>
              <a:rPr lang="en-US" dirty="0" smtClean="0">
                <a:latin typeface="Cambria" panose="02040503050406030204" pitchFamily="18" charset="0"/>
              </a:rPr>
              <a:t>	Roman governor?</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Carthaginians occupies Spain (Iberia)</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b="1" dirty="0" smtClean="0">
                <a:latin typeface="Cambria" panose="02040503050406030204" pitchFamily="18" charset="0"/>
              </a:rPr>
              <a:t>Hannibal </a:t>
            </a:r>
          </a:p>
          <a:p>
            <a:pPr marL="742950" lvl="1" indent="-285750">
              <a:buFont typeface="Arial" panose="020B0604020202020204" pitchFamily="34" charset="0"/>
              <a:buChar char="•"/>
            </a:pPr>
            <a:r>
              <a:rPr lang="en-US" dirty="0">
                <a:latin typeface="Cambria" panose="02040503050406030204" pitchFamily="18" charset="0"/>
              </a:rPr>
              <a:t>l</a:t>
            </a:r>
            <a:r>
              <a:rPr lang="en-US" dirty="0" smtClean="0">
                <a:latin typeface="Cambria" panose="02040503050406030204" pitchFamily="18" charset="0"/>
              </a:rPr>
              <a:t>and based invasion of Italy from Spain……War Elephants!</a:t>
            </a:r>
          </a:p>
          <a:p>
            <a:pPr marL="742950" lvl="1" indent="-285750">
              <a:buFont typeface="Arial" panose="020B0604020202020204" pitchFamily="34" charset="0"/>
              <a:buChar char="•"/>
            </a:pPr>
            <a:r>
              <a:rPr lang="en-US" dirty="0">
                <a:latin typeface="Cambria" panose="02040503050406030204" pitchFamily="18" charset="0"/>
              </a:rPr>
              <a:t>b</a:t>
            </a:r>
            <a:r>
              <a:rPr lang="en-US" dirty="0" smtClean="0">
                <a:latin typeface="Cambria" panose="02040503050406030204" pitchFamily="18" charset="0"/>
              </a:rPr>
              <a:t>loody battles, significant Roman losses</a:t>
            </a:r>
          </a:p>
          <a:p>
            <a:pPr marL="1200150" lvl="2" indent="-285750">
              <a:buFont typeface="Arial" panose="020B0604020202020204" pitchFamily="34" charset="0"/>
              <a:buChar char="•"/>
            </a:pPr>
            <a:r>
              <a:rPr lang="en-US" dirty="0" smtClean="0">
                <a:latin typeface="Cambria" panose="02040503050406030204" pitchFamily="18" charset="0"/>
              </a:rPr>
              <a:t>Cannae – 50 000 Roman soldiers dies in one day</a:t>
            </a:r>
          </a:p>
          <a:p>
            <a:pPr marL="742950" lvl="1" indent="-285750">
              <a:buFont typeface="Arial" panose="020B0604020202020204" pitchFamily="34" charset="0"/>
              <a:buChar char="•"/>
            </a:pPr>
            <a:r>
              <a:rPr lang="en-US" dirty="0" smtClean="0">
                <a:latin typeface="Cambria" panose="02040503050406030204" pitchFamily="18" charset="0"/>
              </a:rPr>
              <a:t>Romans adapt – </a:t>
            </a:r>
            <a:r>
              <a:rPr lang="en-US" b="1" dirty="0">
                <a:latin typeface="Cambria" panose="02040503050406030204" pitchFamily="18" charset="0"/>
              </a:rPr>
              <a:t>g</a:t>
            </a:r>
            <a:r>
              <a:rPr lang="en-US" b="1" dirty="0" smtClean="0">
                <a:latin typeface="Cambria" panose="02040503050406030204" pitchFamily="18" charset="0"/>
              </a:rPr>
              <a:t>uerilla warfare</a:t>
            </a:r>
          </a:p>
          <a:p>
            <a:endParaRPr lang="en-US" b="1" dirty="0">
              <a:latin typeface="Cambria" panose="02040503050406030204" pitchFamily="18" charset="0"/>
            </a:endParaRPr>
          </a:p>
          <a:p>
            <a:pPr marL="285750" indent="-285750">
              <a:buFont typeface="Arial" panose="020B0604020202020204" pitchFamily="34" charset="0"/>
              <a:buChar char="•"/>
            </a:pPr>
            <a:r>
              <a:rPr lang="en-US" b="1" dirty="0" smtClean="0">
                <a:latin typeface="Cambria" panose="02040503050406030204" pitchFamily="18" charset="0"/>
              </a:rPr>
              <a:t>Scipio </a:t>
            </a:r>
            <a:r>
              <a:rPr lang="en-US" b="1" dirty="0" err="1" smtClean="0">
                <a:latin typeface="Cambria" panose="02040503050406030204" pitchFamily="18" charset="0"/>
              </a:rPr>
              <a:t>Africanus</a:t>
            </a:r>
            <a:endParaRPr lang="en-US" b="1" dirty="0" smtClean="0">
              <a:latin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rPr>
              <a:t>Hero of the Punic Wars?</a:t>
            </a:r>
          </a:p>
          <a:p>
            <a:pPr marL="742950" lvl="1" indent="-285750">
              <a:buFont typeface="Arial" panose="020B0604020202020204" pitchFamily="34" charset="0"/>
              <a:buChar char="•"/>
            </a:pPr>
            <a:r>
              <a:rPr lang="en-US" dirty="0" smtClean="0">
                <a:latin typeface="Cambria" panose="02040503050406030204" pitchFamily="18" charset="0"/>
              </a:rPr>
              <a:t>Defeats Hannibal in Spain, </a:t>
            </a:r>
            <a:r>
              <a:rPr lang="en-US" dirty="0" smtClean="0">
                <a:latin typeface="Cambria" panose="02040503050406030204" pitchFamily="18" charset="0"/>
              </a:rPr>
              <a:t>Sicily</a:t>
            </a:r>
            <a:r>
              <a:rPr lang="en-US" dirty="0" smtClean="0">
                <a:latin typeface="Cambria" panose="02040503050406030204" pitchFamily="18" charset="0"/>
              </a:rPr>
              <a:t>, Tunisia</a:t>
            </a: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Carthage weakened – treats with Rome</a:t>
            </a:r>
          </a:p>
          <a:p>
            <a:pPr marL="742950" lvl="1" indent="-285750">
              <a:buFont typeface="Arial" panose="020B0604020202020204" pitchFamily="34" charset="0"/>
              <a:buChar char="•"/>
            </a:pPr>
            <a:r>
              <a:rPr lang="en-US" dirty="0" err="1" smtClean="0">
                <a:latin typeface="Cambria" panose="02040503050406030204" pitchFamily="18" charset="0"/>
              </a:rPr>
              <a:t>Numidians</a:t>
            </a:r>
            <a:r>
              <a:rPr lang="en-US" dirty="0" smtClean="0">
                <a:latin typeface="Cambria" panose="02040503050406030204" pitchFamily="18" charset="0"/>
              </a:rPr>
              <a:t> fearful of Carthage – Rome razes, burns Carthage</a:t>
            </a:r>
          </a:p>
          <a:p>
            <a:pPr lvl="1" algn="r"/>
            <a:r>
              <a:rPr lang="en-US" dirty="0" smtClean="0">
                <a:latin typeface="Cambria" panose="02040503050406030204" pitchFamily="18" charset="0"/>
              </a:rPr>
              <a:t>‘</a:t>
            </a:r>
            <a:r>
              <a:rPr lang="en-US" i="1" dirty="0" smtClean="0">
                <a:latin typeface="Cambria" panose="02040503050406030204" pitchFamily="18" charset="0"/>
              </a:rPr>
              <a:t>We have made a desert and called it peace’</a:t>
            </a:r>
            <a:endParaRPr lang="en-US" dirty="0">
              <a:latin typeface="Cambria" panose="02040503050406030204" pitchFamily="18" charset="0"/>
            </a:endParaRPr>
          </a:p>
          <a:p>
            <a:pPr algn="ctr"/>
            <a:endParaRPr lang="en-US" sz="1600" dirty="0" smtClean="0">
              <a:latin typeface="Cambria" panose="02040503050406030204" pitchFamily="18" charset="0"/>
            </a:endParaRPr>
          </a:p>
          <a:p>
            <a:pPr algn="ctr"/>
            <a:r>
              <a:rPr lang="en-US" sz="1600" dirty="0" smtClean="0">
                <a:latin typeface="Cambria" panose="02040503050406030204" pitchFamily="18" charset="0"/>
              </a:rPr>
              <a:t>How does Rome’s conflict with Carthage contribute to their expansion?</a:t>
            </a:r>
          </a:p>
          <a:p>
            <a:endParaRPr lang="en-US" dirty="0">
              <a:latin typeface="Cambria" panose="02040503050406030204" pitchFamily="18" charset="0"/>
            </a:endParaRPr>
          </a:p>
          <a:p>
            <a:endParaRPr lang="en-US" dirty="0">
              <a:latin typeface="Cambria" panose="02040503050406030204" pitchFamily="18" charset="0"/>
            </a:endParaRPr>
          </a:p>
        </p:txBody>
      </p:sp>
      <p:pic>
        <p:nvPicPr>
          <p:cNvPr id="6146" name="Picture 2" descr="Image result for The Punic W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510" y="182880"/>
            <a:ext cx="5188981" cy="30679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The Punic W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002" y="3250865"/>
            <a:ext cx="5225998" cy="329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141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6754"/>
            <a:ext cx="8869680" cy="6463308"/>
          </a:xfrm>
          <a:prstGeom prst="rect">
            <a:avLst/>
          </a:prstGeom>
          <a:noFill/>
        </p:spPr>
        <p:txBody>
          <a:bodyPr wrap="square" rtlCol="0">
            <a:spAutoFit/>
          </a:bodyPr>
          <a:lstStyle/>
          <a:p>
            <a:r>
              <a:rPr lang="en-US" b="1" dirty="0" smtClean="0">
                <a:latin typeface="Cambria" panose="02040503050406030204" pitchFamily="18" charset="0"/>
              </a:rPr>
              <a:t>Aftermath of the Punic War</a:t>
            </a:r>
          </a:p>
          <a:p>
            <a:endParaRPr lang="en-US" b="1" dirty="0" smtClean="0">
              <a:latin typeface="Cambria" panose="02040503050406030204" pitchFamily="18" charset="0"/>
            </a:endParaRPr>
          </a:p>
          <a:p>
            <a:r>
              <a:rPr lang="en-US" dirty="0" smtClean="0">
                <a:latin typeface="Cambria" panose="02040503050406030204" pitchFamily="18" charset="0"/>
              </a:rPr>
              <a:t>Roman (&amp; Italian) Society Divided </a:t>
            </a:r>
          </a:p>
          <a:p>
            <a:pPr marL="742950" lvl="1" indent="-285750">
              <a:buFont typeface="Arial" panose="020B0604020202020204" pitchFamily="34" charset="0"/>
              <a:buChar char="•"/>
            </a:pPr>
            <a:r>
              <a:rPr lang="en-US" dirty="0" smtClean="0">
                <a:latin typeface="Cambria" panose="02040503050406030204" pitchFamily="18" charset="0"/>
              </a:rPr>
              <a:t>Rich v. Poor</a:t>
            </a:r>
          </a:p>
          <a:p>
            <a:pPr marL="742950" lvl="1" indent="-285750">
              <a:buFont typeface="Arial" panose="020B0604020202020204" pitchFamily="34" charset="0"/>
              <a:buChar char="•"/>
            </a:pPr>
            <a:r>
              <a:rPr lang="en-US" dirty="0" smtClean="0">
                <a:latin typeface="Cambria" panose="02040503050406030204" pitchFamily="18" charset="0"/>
              </a:rPr>
              <a:t>Free v. Slave</a:t>
            </a:r>
          </a:p>
          <a:p>
            <a:pPr marL="742950" lvl="1" indent="-285750">
              <a:buFont typeface="Arial" panose="020B0604020202020204" pitchFamily="34" charset="0"/>
              <a:buChar char="•"/>
            </a:pPr>
            <a:r>
              <a:rPr lang="en-US" dirty="0" smtClean="0">
                <a:latin typeface="Cambria" panose="02040503050406030204" pitchFamily="18" charset="0"/>
              </a:rPr>
              <a:t>Citizen v. Noncitizen</a:t>
            </a:r>
          </a:p>
          <a:p>
            <a:pPr marL="742950" lvl="1" indent="-285750">
              <a:buFont typeface="Arial" panose="020B0604020202020204" pitchFamily="34" charset="0"/>
              <a:buChar char="•"/>
            </a:pPr>
            <a:r>
              <a:rPr lang="en-US" dirty="0" smtClean="0">
                <a:latin typeface="Cambria" panose="02040503050406030204" pitchFamily="18" charset="0"/>
              </a:rPr>
              <a:t>Soldier v. Civilian</a:t>
            </a:r>
            <a:endParaRPr lang="en-US" dirty="0">
              <a:latin typeface="Cambria" panose="02040503050406030204" pitchFamily="18" charset="0"/>
            </a:endParaRPr>
          </a:p>
          <a:p>
            <a:endParaRPr lang="en-US" dirty="0">
              <a:latin typeface="Cambria" panose="02040503050406030204" pitchFamily="18" charset="0"/>
            </a:endParaRPr>
          </a:p>
          <a:p>
            <a:r>
              <a:rPr lang="en-US" dirty="0" smtClean="0">
                <a:latin typeface="Cambria" panose="02040503050406030204" pitchFamily="18" charset="0"/>
              </a:rPr>
              <a:t>The Generals</a:t>
            </a:r>
          </a:p>
          <a:p>
            <a:pPr marL="742950" lvl="1" indent="-285750">
              <a:buFont typeface="Arial" panose="020B0604020202020204" pitchFamily="34" charset="0"/>
              <a:buChar char="•"/>
            </a:pPr>
            <a:r>
              <a:rPr lang="en-US" dirty="0" smtClean="0">
                <a:latin typeface="Cambria" panose="02040503050406030204" pitchFamily="18" charset="0"/>
              </a:rPr>
              <a:t>Gaius Marius……his rival was that of Cornelius Sulla</a:t>
            </a:r>
          </a:p>
          <a:p>
            <a:pPr marL="742950" lvl="1" indent="-285750">
              <a:buFont typeface="Arial" panose="020B0604020202020204" pitchFamily="34" charset="0"/>
              <a:buChar char="•"/>
            </a:pPr>
            <a:r>
              <a:rPr lang="en-US" dirty="0" smtClean="0">
                <a:latin typeface="Cambria" panose="02040503050406030204" pitchFamily="18" charset="0"/>
              </a:rPr>
              <a:t>Evolution of the Roman Army (influence, as well)</a:t>
            </a:r>
          </a:p>
          <a:p>
            <a:pPr marL="1200150" lvl="2" indent="-285750">
              <a:buFont typeface="Arial" panose="020B0604020202020204" pitchFamily="34" charset="0"/>
              <a:buChar char="•"/>
            </a:pPr>
            <a:r>
              <a:rPr lang="en-US" dirty="0" smtClean="0">
                <a:latin typeface="Cambria" panose="02040503050406030204" pitchFamily="18" charset="0"/>
              </a:rPr>
              <a:t>problem of land supply…..leads to standing (‘professional’) army</a:t>
            </a:r>
          </a:p>
          <a:p>
            <a:pPr marL="1200150" lvl="2" indent="-285750">
              <a:buFont typeface="Arial" panose="020B0604020202020204" pitchFamily="34" charset="0"/>
              <a:buChar char="•"/>
            </a:pPr>
            <a:r>
              <a:rPr lang="en-US" dirty="0">
                <a:latin typeface="Cambria" panose="02040503050406030204" pitchFamily="18" charset="0"/>
              </a:rPr>
              <a:t>f</a:t>
            </a:r>
            <a:r>
              <a:rPr lang="en-US" dirty="0" smtClean="0">
                <a:latin typeface="Cambria" panose="02040503050406030204" pitchFamily="18" charset="0"/>
              </a:rPr>
              <a:t>ixed term of service – 16 </a:t>
            </a:r>
            <a:r>
              <a:rPr lang="en-US" dirty="0" err="1" smtClean="0">
                <a:latin typeface="Cambria" panose="02040503050406030204" pitchFamily="18" charset="0"/>
              </a:rPr>
              <a:t>yrs</a:t>
            </a:r>
            <a:r>
              <a:rPr lang="en-US" dirty="0" smtClean="0">
                <a:latin typeface="Cambria" panose="02040503050406030204" pitchFamily="18" charset="0"/>
              </a:rPr>
              <a:t> + 4 </a:t>
            </a:r>
            <a:r>
              <a:rPr lang="en-US" dirty="0" err="1" smtClean="0">
                <a:latin typeface="Cambria" panose="02040503050406030204" pitchFamily="18" charset="0"/>
              </a:rPr>
              <a:t>yr</a:t>
            </a:r>
            <a:r>
              <a:rPr lang="en-US" dirty="0" smtClean="0">
                <a:latin typeface="Cambria" panose="02040503050406030204" pitchFamily="18" charset="0"/>
              </a:rPr>
              <a:t> veteran = pension, gratuity, plot of land</a:t>
            </a:r>
          </a:p>
          <a:p>
            <a:pPr marL="1200150" lvl="2" indent="-285750">
              <a:buFont typeface="Arial" panose="020B0604020202020204" pitchFamily="34" charset="0"/>
              <a:buChar char="•"/>
            </a:pPr>
            <a:r>
              <a:rPr lang="en-US" dirty="0" smtClean="0">
                <a:latin typeface="Cambria" panose="02040503050406030204" pitchFamily="18" charset="0"/>
              </a:rPr>
              <a:t>loyalty to Generals rather than Rome…..</a:t>
            </a:r>
          </a:p>
          <a:p>
            <a:pPr marL="742950" lvl="1" indent="-285750">
              <a:buFont typeface="Arial" panose="020B0604020202020204" pitchFamily="34" charset="0"/>
              <a:buChar char="•"/>
            </a:pPr>
            <a:r>
              <a:rPr lang="en-US" dirty="0" smtClean="0">
                <a:latin typeface="Cambria" panose="02040503050406030204" pitchFamily="18" charset="0"/>
              </a:rPr>
              <a:t>Civil War </a:t>
            </a:r>
          </a:p>
          <a:p>
            <a:pPr marL="1200150" lvl="2" indent="-285750">
              <a:buFont typeface="Arial" panose="020B0604020202020204" pitchFamily="34" charset="0"/>
              <a:buChar char="•"/>
            </a:pPr>
            <a:r>
              <a:rPr lang="en-US" dirty="0" smtClean="0">
                <a:latin typeface="Cambria" panose="02040503050406030204" pitchFamily="18" charset="0"/>
              </a:rPr>
              <a:t>Generals execute political opponents in the Senate</a:t>
            </a:r>
          </a:p>
          <a:p>
            <a:pPr marL="742950" lvl="1" indent="-285750">
              <a:buFont typeface="Arial" panose="020B0604020202020204" pitchFamily="34" charset="0"/>
              <a:buChar char="•"/>
            </a:pPr>
            <a:endParaRPr lang="en-US" dirty="0">
              <a:latin typeface="Cambria" panose="02040503050406030204" pitchFamily="18" charset="0"/>
            </a:endParaRPr>
          </a:p>
          <a:p>
            <a:r>
              <a:rPr lang="en-US" b="1" dirty="0" smtClean="0">
                <a:latin typeface="Cambria" panose="02040503050406030204" pitchFamily="18" charset="0"/>
              </a:rPr>
              <a:t>First Triumvirate </a:t>
            </a:r>
            <a:r>
              <a:rPr lang="en-US" dirty="0" smtClean="0">
                <a:latin typeface="Cambria" panose="02040503050406030204" pitchFamily="18" charset="0"/>
              </a:rPr>
              <a:t>(to 53BC) – ‘Rule of Three Men’</a:t>
            </a:r>
            <a:endParaRPr lang="en-US" b="1" dirty="0" smtClean="0">
              <a:latin typeface="Cambria" panose="02040503050406030204" pitchFamily="18" charset="0"/>
            </a:endParaRPr>
          </a:p>
          <a:p>
            <a:pPr marL="742950" lvl="1" indent="-285750">
              <a:buFont typeface="Arial" panose="020B0604020202020204" pitchFamily="34" charset="0"/>
              <a:buChar char="•"/>
            </a:pPr>
            <a:r>
              <a:rPr lang="en-US" dirty="0" err="1" smtClean="0">
                <a:latin typeface="Cambria" panose="02040503050406030204" pitchFamily="18" charset="0"/>
              </a:rPr>
              <a:t>Gnaeus</a:t>
            </a:r>
            <a:r>
              <a:rPr lang="en-US" dirty="0" smtClean="0">
                <a:latin typeface="Cambria" panose="02040503050406030204" pitchFamily="18" charset="0"/>
              </a:rPr>
              <a:t> Pompey (106-48BC)</a:t>
            </a:r>
          </a:p>
          <a:p>
            <a:pPr marL="742950" lvl="1" indent="-285750">
              <a:buFont typeface="Arial" panose="020B0604020202020204" pitchFamily="34" charset="0"/>
              <a:buChar char="•"/>
            </a:pPr>
            <a:r>
              <a:rPr lang="en-US" dirty="0" smtClean="0">
                <a:latin typeface="Cambria" panose="02040503050406030204" pitchFamily="18" charset="0"/>
              </a:rPr>
              <a:t>M. </a:t>
            </a:r>
            <a:r>
              <a:rPr lang="en-US" dirty="0" err="1" smtClean="0">
                <a:latin typeface="Cambria" panose="02040503050406030204" pitchFamily="18" charset="0"/>
              </a:rPr>
              <a:t>Licinius</a:t>
            </a:r>
            <a:r>
              <a:rPr lang="en-US" dirty="0" smtClean="0">
                <a:latin typeface="Cambria" panose="02040503050406030204" pitchFamily="18" charset="0"/>
              </a:rPr>
              <a:t> Crassus (115-53 BC)</a:t>
            </a:r>
          </a:p>
          <a:p>
            <a:pPr marL="742950" lvl="1" indent="-285750">
              <a:buFont typeface="Arial" panose="020B0604020202020204" pitchFamily="34" charset="0"/>
              <a:buChar char="•"/>
            </a:pPr>
            <a:r>
              <a:rPr lang="en-US" dirty="0" smtClean="0">
                <a:latin typeface="Cambria" panose="02040503050406030204" pitchFamily="18" charset="0"/>
              </a:rPr>
              <a:t>G. Julius Caesar (100-44BC)</a:t>
            </a:r>
            <a:endParaRPr lang="en-US" dirty="0">
              <a:latin typeface="Cambria" panose="02040503050406030204" pitchFamily="18" charset="0"/>
            </a:endParaRPr>
          </a:p>
          <a:p>
            <a:pPr marL="742950" lvl="1"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p:txBody>
      </p:sp>
      <p:pic>
        <p:nvPicPr>
          <p:cNvPr id="7170" name="Picture 2" descr="Image result for Roman Ar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6067" y="381317"/>
            <a:ext cx="2924175" cy="24479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09851" y="627017"/>
            <a:ext cx="5760719" cy="1477328"/>
          </a:xfrm>
          <a:prstGeom prst="rect">
            <a:avLst/>
          </a:prstGeom>
          <a:noFill/>
        </p:spPr>
        <p:txBody>
          <a:bodyPr wrap="square" rtlCol="0">
            <a:spAutoFit/>
          </a:bodyPr>
          <a:lstStyle/>
          <a:p>
            <a:r>
              <a:rPr lang="en-US" dirty="0" smtClean="0">
                <a:latin typeface="Cambria" panose="02040503050406030204" pitchFamily="18" charset="0"/>
              </a:rPr>
              <a:t>Gracchus Brothers (c. 133BC-123BC)</a:t>
            </a:r>
          </a:p>
          <a:p>
            <a:pPr marL="742950" lvl="1" indent="-285750">
              <a:buFont typeface="Arial" panose="020B0604020202020204" pitchFamily="34" charset="0"/>
              <a:buChar char="•"/>
            </a:pPr>
            <a:r>
              <a:rPr lang="en-US" dirty="0" smtClean="0">
                <a:latin typeface="Cambria" panose="02040503050406030204" pitchFamily="18" charset="0"/>
              </a:rPr>
              <a:t>Reform?</a:t>
            </a:r>
          </a:p>
          <a:p>
            <a:pPr marL="1200150" lvl="2" indent="-285750">
              <a:buFont typeface="Arial" panose="020B0604020202020204" pitchFamily="34" charset="0"/>
              <a:buChar char="•"/>
            </a:pPr>
            <a:r>
              <a:rPr lang="en-US" dirty="0" smtClean="0">
                <a:latin typeface="Cambria" panose="02040503050406030204" pitchFamily="18" charset="0"/>
              </a:rPr>
              <a:t>Break up the Estates</a:t>
            </a:r>
          </a:p>
          <a:p>
            <a:pPr marL="1200150" lvl="2" indent="-285750">
              <a:buFont typeface="Arial" panose="020B0604020202020204" pitchFamily="34" charset="0"/>
              <a:buChar char="•"/>
            </a:pPr>
            <a:r>
              <a:rPr lang="en-US" dirty="0" smtClean="0">
                <a:latin typeface="Cambria" panose="02040503050406030204" pitchFamily="18" charset="0"/>
              </a:rPr>
              <a:t>Divide land among the poor</a:t>
            </a:r>
          </a:p>
          <a:p>
            <a:pPr marL="742950" lvl="1" indent="-285750">
              <a:buFont typeface="Arial" panose="020B0604020202020204" pitchFamily="34" charset="0"/>
              <a:buChar char="•"/>
            </a:pPr>
            <a:r>
              <a:rPr lang="en-US" dirty="0" smtClean="0">
                <a:latin typeface="Cambria" panose="02040503050406030204" pitchFamily="18" charset="0"/>
              </a:rPr>
              <a:t>Murdered……recurring theme in Rome’s politics</a:t>
            </a:r>
          </a:p>
        </p:txBody>
      </p:sp>
      <p:pic>
        <p:nvPicPr>
          <p:cNvPr id="7174" name="Picture 6" descr="Image result for Rome First Triumvi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900" y="3895911"/>
            <a:ext cx="575310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752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56754"/>
            <a:ext cx="7929153" cy="6463308"/>
          </a:xfrm>
          <a:prstGeom prst="rect">
            <a:avLst/>
          </a:prstGeom>
          <a:noFill/>
        </p:spPr>
        <p:txBody>
          <a:bodyPr wrap="square" rtlCol="0">
            <a:spAutoFit/>
          </a:bodyPr>
          <a:lstStyle/>
          <a:p>
            <a:r>
              <a:rPr lang="en-US" dirty="0" smtClean="0">
                <a:latin typeface="Cambria" panose="02040503050406030204" pitchFamily="18" charset="0"/>
              </a:rPr>
              <a:t>Pompey and Caesar: Rivals for Political Power</a:t>
            </a:r>
          </a:p>
          <a:p>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Civil War (yeah, again….)</a:t>
            </a:r>
          </a:p>
          <a:p>
            <a:pPr marL="742950" lvl="1" indent="-285750">
              <a:buFont typeface="Arial" panose="020B0604020202020204" pitchFamily="34" charset="0"/>
              <a:buChar char="•"/>
            </a:pPr>
            <a:r>
              <a:rPr lang="en-US" dirty="0" smtClean="0">
                <a:latin typeface="Cambria" panose="02040503050406030204" pitchFamily="18" charset="0"/>
              </a:rPr>
              <a:t>Caesar prevails (c. 45BC)</a:t>
            </a:r>
          </a:p>
          <a:p>
            <a:pPr marL="742950" lvl="1" indent="-285750">
              <a:buFont typeface="Arial" panose="020B0604020202020204" pitchFamily="34" charset="0"/>
              <a:buChar char="•"/>
            </a:pPr>
            <a:r>
              <a:rPr lang="en-US" dirty="0" smtClean="0">
                <a:latin typeface="Cambria" panose="02040503050406030204" pitchFamily="18" charset="0"/>
              </a:rPr>
              <a:t>Senate fearful of Caesar’s military power….</a:t>
            </a:r>
          </a:p>
          <a:p>
            <a:pPr marL="742950" lvl="1" indent="-285750">
              <a:buFont typeface="Arial" panose="020B0604020202020204" pitchFamily="34" charset="0"/>
              <a:buChar char="•"/>
            </a:pPr>
            <a:r>
              <a:rPr lang="en-US" dirty="0" smtClean="0">
                <a:latin typeface="Cambria" panose="02040503050406030204" pitchFamily="18" charset="0"/>
              </a:rPr>
              <a:t>Dictator for life….unconstitutional and unprecedented? Nah.</a:t>
            </a:r>
          </a:p>
          <a:p>
            <a:pPr marL="1200150" lvl="2" indent="-285750">
              <a:buFont typeface="Arial" panose="020B0604020202020204" pitchFamily="34" charset="0"/>
              <a:buChar char="•"/>
            </a:pPr>
            <a:r>
              <a:rPr lang="en-US" dirty="0">
                <a:latin typeface="Cambria" panose="02040503050406030204" pitchFamily="18" charset="0"/>
              </a:rPr>
              <a:t>s</a:t>
            </a:r>
            <a:r>
              <a:rPr lang="en-US" dirty="0" smtClean="0">
                <a:latin typeface="Cambria" panose="02040503050406030204" pitchFamily="18" charset="0"/>
              </a:rPr>
              <a:t>ettles veterans to the colonies…..</a:t>
            </a:r>
          </a:p>
          <a:p>
            <a:pPr marL="742950" lvl="1" indent="-285750">
              <a:buFont typeface="Arial" panose="020B0604020202020204" pitchFamily="34" charset="0"/>
              <a:buChar char="•"/>
            </a:pPr>
            <a:r>
              <a:rPr lang="en-US" dirty="0" smtClean="0">
                <a:latin typeface="Cambria" panose="02040503050406030204" pitchFamily="18" charset="0"/>
              </a:rPr>
              <a:t>Reformer?</a:t>
            </a:r>
          </a:p>
          <a:p>
            <a:pPr marL="1200150" lvl="2" indent="-285750">
              <a:buFont typeface="Arial" panose="020B0604020202020204" pitchFamily="34" charset="0"/>
              <a:buChar char="•"/>
            </a:pPr>
            <a:r>
              <a:rPr lang="en-US" dirty="0" smtClean="0">
                <a:latin typeface="Cambria" panose="02040503050406030204" pitchFamily="18" charset="0"/>
              </a:rPr>
              <a:t>‘softened’ Rome’s rule in colonies – ‘citizenship’ &amp; ‘tax burden’</a:t>
            </a:r>
          </a:p>
          <a:p>
            <a:pPr marL="1200150" lvl="2" indent="-285750">
              <a:buFont typeface="Arial" panose="020B0604020202020204" pitchFamily="34" charset="0"/>
              <a:buChar char="•"/>
            </a:pPr>
            <a:r>
              <a:rPr lang="en-US" dirty="0" smtClean="0">
                <a:latin typeface="Cambria" panose="02040503050406030204" pitchFamily="18" charset="0"/>
              </a:rPr>
              <a:t>Julian Calendar</a:t>
            </a:r>
          </a:p>
          <a:p>
            <a:pPr marL="742950" lvl="1" indent="-285750">
              <a:buFont typeface="Arial" panose="020B0604020202020204" pitchFamily="34" charset="0"/>
              <a:buChar char="•"/>
            </a:pPr>
            <a:r>
              <a:rPr lang="en-US" dirty="0" smtClean="0">
                <a:latin typeface="Cambria" panose="02040503050406030204" pitchFamily="18" charset="0"/>
              </a:rPr>
              <a:t>Death of Caesar</a:t>
            </a:r>
          </a:p>
          <a:p>
            <a:pPr marL="1200150" lvl="2" indent="-285750">
              <a:buFont typeface="Arial" panose="020B0604020202020204" pitchFamily="34" charset="0"/>
              <a:buChar char="•"/>
            </a:pPr>
            <a:r>
              <a:rPr lang="en-US" dirty="0" smtClean="0">
                <a:latin typeface="Cambria" panose="02040503050406030204" pitchFamily="18" charset="0"/>
              </a:rPr>
              <a:t>Et </a:t>
            </a:r>
            <a:r>
              <a:rPr lang="en-US" dirty="0" err="1" smtClean="0">
                <a:latin typeface="Cambria" panose="02040503050406030204" pitchFamily="18" charset="0"/>
              </a:rPr>
              <a:t>tu</a:t>
            </a:r>
            <a:r>
              <a:rPr lang="en-US" dirty="0" smtClean="0">
                <a:latin typeface="Cambria" panose="02040503050406030204" pitchFamily="18" charset="0"/>
              </a:rPr>
              <a:t>, Brutus?</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Civil War (OMG, really….)</a:t>
            </a:r>
          </a:p>
          <a:p>
            <a:pPr marL="742950" lvl="1" indent="-285750">
              <a:buFont typeface="Arial" panose="020B0604020202020204" pitchFamily="34" charset="0"/>
              <a:buChar char="•"/>
            </a:pPr>
            <a:r>
              <a:rPr lang="en-US" dirty="0" smtClean="0">
                <a:latin typeface="Cambria" panose="02040503050406030204" pitchFamily="18" charset="0"/>
              </a:rPr>
              <a:t>The Second Triumvirate (43-32BC)</a:t>
            </a:r>
          </a:p>
          <a:p>
            <a:pPr marL="1200150" lvl="2" indent="-285750">
              <a:buFont typeface="Arial" panose="020B0604020202020204" pitchFamily="34" charset="0"/>
              <a:buChar char="•"/>
            </a:pPr>
            <a:r>
              <a:rPr lang="en-US" dirty="0" smtClean="0">
                <a:latin typeface="Cambria" panose="02040503050406030204" pitchFamily="18" charset="0"/>
              </a:rPr>
              <a:t>Mark Antony</a:t>
            </a:r>
          </a:p>
          <a:p>
            <a:pPr marL="1200150" lvl="2" indent="-285750">
              <a:buFont typeface="Arial" panose="020B0604020202020204" pitchFamily="34" charset="0"/>
              <a:buChar char="•"/>
            </a:pPr>
            <a:r>
              <a:rPr lang="en-US" dirty="0" smtClean="0">
                <a:latin typeface="Cambria" panose="02040503050406030204" pitchFamily="18" charset="0"/>
              </a:rPr>
              <a:t>Octavian (Caesar’s son)</a:t>
            </a:r>
          </a:p>
          <a:p>
            <a:pPr marL="1200150" lvl="2" indent="-285750">
              <a:buFont typeface="Arial" panose="020B0604020202020204" pitchFamily="34" charset="0"/>
              <a:buChar char="•"/>
            </a:pPr>
            <a:r>
              <a:rPr lang="en-US" dirty="0" smtClean="0">
                <a:latin typeface="Cambria" panose="02040503050406030204" pitchFamily="18" charset="0"/>
              </a:rPr>
              <a:t>Marcus Lepidus</a:t>
            </a:r>
          </a:p>
          <a:p>
            <a:pPr marL="1200150" lvl="2" indent="-285750">
              <a:buFont typeface="Arial" panose="020B0604020202020204" pitchFamily="34" charset="0"/>
              <a:buChar char="•"/>
            </a:pPr>
            <a:r>
              <a:rPr lang="en-US" dirty="0" smtClean="0">
                <a:latin typeface="Cambria" panose="02040503050406030204" pitchFamily="18" charset="0"/>
              </a:rPr>
              <a:t>*** </a:t>
            </a:r>
            <a:r>
              <a:rPr lang="en-US" dirty="0" err="1" smtClean="0">
                <a:latin typeface="Cambria" panose="02040503050406030204" pitchFamily="18" charset="0"/>
              </a:rPr>
              <a:t>Sextus</a:t>
            </a:r>
            <a:r>
              <a:rPr lang="en-US" dirty="0" smtClean="0">
                <a:latin typeface="Cambria" panose="02040503050406030204" pitchFamily="18" charset="0"/>
              </a:rPr>
              <a:t> Pompey</a:t>
            </a:r>
          </a:p>
          <a:p>
            <a:pPr marL="285750" indent="-285750">
              <a:buFont typeface="Arial" panose="020B0604020202020204" pitchFamily="34" charset="0"/>
              <a:buChar char="•"/>
            </a:pPr>
            <a:endParaRPr lang="en-US" dirty="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Mark Antony And Cleopatra (of Egypt)</a:t>
            </a:r>
          </a:p>
          <a:p>
            <a:pPr marL="742950" lvl="1" indent="-285750">
              <a:buFont typeface="Arial" panose="020B0604020202020204" pitchFamily="34" charset="0"/>
              <a:buChar char="•"/>
            </a:pPr>
            <a:r>
              <a:rPr lang="en-US" dirty="0" smtClean="0">
                <a:latin typeface="Cambria" panose="02040503050406030204" pitchFamily="18" charset="0"/>
              </a:rPr>
              <a:t>Mark Antony already married to Octavius’ sister</a:t>
            </a:r>
          </a:p>
          <a:p>
            <a:pPr marL="1200150" lvl="2" indent="-285750">
              <a:buFont typeface="Arial" panose="020B0604020202020204" pitchFamily="34" charset="0"/>
              <a:buChar char="•"/>
            </a:pPr>
            <a:r>
              <a:rPr lang="en-US" dirty="0" smtClean="0">
                <a:latin typeface="Cambria" panose="02040503050406030204" pitchFamily="18" charset="0"/>
              </a:rPr>
              <a:t>‘a passionate and troubled affair…..’ </a:t>
            </a:r>
          </a:p>
        </p:txBody>
      </p:sp>
      <p:pic>
        <p:nvPicPr>
          <p:cNvPr id="8194" name="Picture 2" descr="Image result for Death of Caes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9153" y="156754"/>
            <a:ext cx="3956867" cy="26379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upload.wikimedia.org/wikipedia/commons/thumb/0/04/Roman-Empire-43BC.png/800px-Roman-Empire-43B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903" y="3031464"/>
            <a:ext cx="5711644" cy="3327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516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754" y="0"/>
            <a:ext cx="7785462" cy="5909310"/>
          </a:xfrm>
          <a:prstGeom prst="rect">
            <a:avLst/>
          </a:prstGeom>
          <a:noFill/>
        </p:spPr>
        <p:txBody>
          <a:bodyPr wrap="square" rtlCol="0">
            <a:spAutoFit/>
          </a:bodyPr>
          <a:lstStyle/>
          <a:p>
            <a:r>
              <a:rPr lang="en-US" dirty="0" smtClean="0">
                <a:latin typeface="Cambria" panose="02040503050406030204" pitchFamily="18" charset="0"/>
              </a:rPr>
              <a:t>Order from Chaos….the Empire gets an Emperor</a:t>
            </a:r>
          </a:p>
          <a:p>
            <a:endParaRPr lang="en-US" dirty="0">
              <a:latin typeface="Cambria" panose="02040503050406030204" pitchFamily="18" charset="0"/>
            </a:endParaRPr>
          </a:p>
          <a:p>
            <a:r>
              <a:rPr lang="en-US" b="1" dirty="0" smtClean="0">
                <a:latin typeface="Cambria" panose="02040503050406030204" pitchFamily="18" charset="0"/>
              </a:rPr>
              <a:t>Augustus </a:t>
            </a:r>
            <a:r>
              <a:rPr lang="en-US" dirty="0" smtClean="0">
                <a:latin typeface="Cambria" panose="02040503050406030204" pitchFamily="18" charset="0"/>
              </a:rPr>
              <a:t>(63BC-14AD)</a:t>
            </a:r>
          </a:p>
          <a:p>
            <a:pPr marL="742950" lvl="1" indent="-285750">
              <a:buFont typeface="Arial" panose="020B0604020202020204" pitchFamily="34" charset="0"/>
              <a:buChar char="•"/>
            </a:pPr>
            <a:r>
              <a:rPr lang="en-US" dirty="0" smtClean="0">
                <a:latin typeface="Cambria" panose="02040503050406030204" pitchFamily="18" charset="0"/>
              </a:rPr>
              <a:t>born Octavian, later adopted by Julius Caesar…</a:t>
            </a:r>
          </a:p>
          <a:p>
            <a:pPr marL="742950" lvl="1" indent="-285750">
              <a:buFont typeface="Arial" panose="020B0604020202020204" pitchFamily="34" charset="0"/>
              <a:buChar char="•"/>
            </a:pPr>
            <a:r>
              <a:rPr lang="en-US" dirty="0" smtClean="0">
                <a:latin typeface="Cambria" panose="02040503050406030204" pitchFamily="18" charset="0"/>
              </a:rPr>
              <a:t>Allying with Mark Antony, they divide the empire, but…..Cleopatra!!</a:t>
            </a:r>
          </a:p>
          <a:p>
            <a:pPr marL="742950" lvl="1" indent="-285750">
              <a:buFont typeface="Arial" panose="020B0604020202020204" pitchFamily="34" charset="0"/>
              <a:buChar char="•"/>
            </a:pPr>
            <a:r>
              <a:rPr lang="en-US" dirty="0" smtClean="0">
                <a:latin typeface="Cambria" panose="02040503050406030204" pitchFamily="18" charset="0"/>
              </a:rPr>
              <a:t>Octavian defeats Egyptian fleet, becomes hero of Rome</a:t>
            </a:r>
          </a:p>
          <a:p>
            <a:pPr marL="742950" lvl="1" indent="-285750">
              <a:buFont typeface="Arial" panose="020B0604020202020204" pitchFamily="34" charset="0"/>
              <a:buChar char="•"/>
            </a:pPr>
            <a:r>
              <a:rPr lang="en-US" dirty="0" smtClean="0">
                <a:latin typeface="Cambria" panose="02040503050406030204" pitchFamily="18" charset="0"/>
              </a:rPr>
              <a:t>Expands empire, but shrewd politician at home in Rome</a:t>
            </a:r>
          </a:p>
          <a:p>
            <a:pPr marL="3028950" lvl="6" indent="-285750">
              <a:buFont typeface="Arial" panose="020B0604020202020204" pitchFamily="34" charset="0"/>
              <a:buChar char="•"/>
            </a:pPr>
            <a:r>
              <a:rPr lang="en-US" dirty="0" smtClean="0">
                <a:latin typeface="Cambria" panose="02040503050406030204" pitchFamily="18" charset="0"/>
              </a:rPr>
              <a:t>Restores the ‘Republic’ (really, just pretending)</a:t>
            </a:r>
          </a:p>
          <a:p>
            <a:pPr marL="742950" lvl="1" indent="-285750">
              <a:buFont typeface="Arial" panose="020B0604020202020204" pitchFamily="34" charset="0"/>
              <a:buChar char="•"/>
            </a:pPr>
            <a:endParaRPr lang="en-US" dirty="0" smtClean="0">
              <a:latin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rPr>
              <a:t>Augustus accumulates </a:t>
            </a:r>
            <a:r>
              <a:rPr lang="en-US" dirty="0" smtClean="0">
                <a:latin typeface="Cambria" panose="02040503050406030204" pitchFamily="18" charset="0"/>
              </a:rPr>
              <a:t>enormous </a:t>
            </a:r>
            <a:r>
              <a:rPr lang="en-US" dirty="0">
                <a:latin typeface="Cambria" panose="02040503050406030204" pitchFamily="18" charset="0"/>
              </a:rPr>
              <a:t>fortune from plunder, gifts, taxes, and revenues from his personal estates and from provinces under imperial control</a:t>
            </a:r>
            <a:r>
              <a:rPr lang="en-US" dirty="0" smtClean="0">
                <a:latin typeface="Cambria" panose="02040503050406030204" pitchFamily="18" charset="0"/>
              </a:rPr>
              <a:t>…..					</a:t>
            </a:r>
            <a:r>
              <a:rPr lang="en-US" b="1" i="1" dirty="0" smtClean="0">
                <a:latin typeface="Cambria" panose="02040503050406030204" pitchFamily="18" charset="0"/>
              </a:rPr>
              <a:t>’</a:t>
            </a:r>
            <a:r>
              <a:rPr lang="en-US" b="1" i="1" dirty="0" err="1" smtClean="0">
                <a:latin typeface="Cambria" panose="02040503050406030204" pitchFamily="18" charset="0"/>
              </a:rPr>
              <a:t>patrimonium</a:t>
            </a:r>
            <a:r>
              <a:rPr lang="en-US" b="1" i="1" dirty="0">
                <a:latin typeface="Cambria" panose="02040503050406030204" pitchFamily="18" charset="0"/>
              </a:rPr>
              <a:t>’</a:t>
            </a:r>
            <a:endParaRPr lang="en-US" b="1" dirty="0">
              <a:latin typeface="Cambria" panose="02040503050406030204" pitchFamily="18" charset="0"/>
            </a:endParaRPr>
          </a:p>
          <a:p>
            <a:pPr lvl="0"/>
            <a:endParaRPr lang="en-US" dirty="0" smtClean="0">
              <a:latin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rPr>
              <a:t>E</a:t>
            </a:r>
            <a:r>
              <a:rPr lang="en-US" dirty="0" smtClean="0">
                <a:latin typeface="Cambria" panose="02040503050406030204" pitchFamily="18" charset="0"/>
              </a:rPr>
              <a:t>mperor’s </a:t>
            </a:r>
            <a:r>
              <a:rPr lang="en-US" dirty="0">
                <a:latin typeface="Cambria" panose="02040503050406030204" pitchFamily="18" charset="0"/>
              </a:rPr>
              <a:t>power was the military, </a:t>
            </a:r>
            <a:r>
              <a:rPr lang="en-US" dirty="0" smtClean="0">
                <a:latin typeface="Cambria" panose="02040503050406030204" pitchFamily="18" charset="0"/>
              </a:rPr>
              <a:t>but a </a:t>
            </a:r>
            <a:r>
              <a:rPr lang="en-US" dirty="0">
                <a:latin typeface="Cambria" panose="02040503050406030204" pitchFamily="18" charset="0"/>
              </a:rPr>
              <a:t>double-edged </a:t>
            </a:r>
            <a:r>
              <a:rPr lang="en-US" dirty="0" smtClean="0">
                <a:latin typeface="Cambria" panose="02040503050406030204" pitchFamily="18" charset="0"/>
              </a:rPr>
              <a:t>sword?</a:t>
            </a:r>
            <a:endParaRPr lang="en-US" dirty="0">
              <a:latin typeface="Cambria" panose="02040503050406030204" pitchFamily="18" charset="0"/>
            </a:endParaRPr>
          </a:p>
          <a:p>
            <a:pPr marL="285750" lvl="0" indent="-285750">
              <a:buFont typeface="Arial" panose="020B0604020202020204" pitchFamily="34" charset="0"/>
              <a:buChar char="•"/>
            </a:pPr>
            <a:r>
              <a:rPr lang="en-US" dirty="0" smtClean="0">
                <a:latin typeface="Cambria" panose="02040503050406030204" pitchFamily="18" charset="0"/>
              </a:rPr>
              <a:t> </a:t>
            </a:r>
            <a:r>
              <a:rPr lang="en-US" dirty="0">
                <a:latin typeface="Cambria" panose="02040503050406030204" pitchFamily="18" charset="0"/>
              </a:rPr>
              <a:t>Augustus kept the link between citizenship and military service – for the most part, the standing army was to be composed of citizens – but moved troops, with their generals, out of Italy and to the border zones. </a:t>
            </a:r>
            <a:endParaRPr lang="en-US" dirty="0" smtClean="0">
              <a:latin typeface="Cambria" panose="02040503050406030204" pitchFamily="18" charset="0"/>
            </a:endParaRPr>
          </a:p>
          <a:p>
            <a:pPr marL="285750" lvl="0" indent="-285750">
              <a:buFont typeface="Arial" panose="020B0604020202020204" pitchFamily="34" charset="0"/>
              <a:buChar char="•"/>
            </a:pPr>
            <a:r>
              <a:rPr lang="en-US" dirty="0" smtClean="0">
                <a:latin typeface="Cambria" panose="02040503050406030204" pitchFamily="18" charset="0"/>
              </a:rPr>
              <a:t>A </a:t>
            </a:r>
            <a:r>
              <a:rPr lang="en-US" dirty="0">
                <a:latin typeface="Cambria" panose="02040503050406030204" pitchFamily="18" charset="0"/>
              </a:rPr>
              <a:t>new elite corps – the Praetorian guard – protected the emperor. Augustus also created a standing navy…..In principle, the emperor as the sole, life-long military commander controlled the whole, but this principle was often turned on its head</a:t>
            </a:r>
            <a:r>
              <a:rPr lang="en-US" dirty="0" smtClean="0">
                <a:latin typeface="Cambria" panose="02040503050406030204" pitchFamily="18" charset="0"/>
              </a:rPr>
              <a:t>.</a:t>
            </a:r>
            <a:endParaRPr lang="en-US" dirty="0">
              <a:latin typeface="Cambria" panose="02040503050406030204" pitchFamily="18" charset="0"/>
            </a:endParaRPr>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216" y="535577"/>
            <a:ext cx="4001589" cy="54874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83222"/>
            <a:ext cx="12192000" cy="369332"/>
          </a:xfrm>
          <a:prstGeom prst="rect">
            <a:avLst/>
          </a:prstGeom>
        </p:spPr>
        <p:txBody>
          <a:bodyPr wrap="square">
            <a:spAutoFit/>
          </a:bodyPr>
          <a:lstStyle/>
          <a:p>
            <a:pPr marL="285750" lvl="0" indent="-285750">
              <a:buFont typeface="Arial" panose="020B0604020202020204" pitchFamily="34" charset="0"/>
              <a:buChar char="•"/>
            </a:pPr>
            <a:r>
              <a:rPr lang="en-US" dirty="0" smtClean="0">
                <a:latin typeface="Cambria" panose="02040503050406030204" pitchFamily="18" charset="0"/>
              </a:rPr>
              <a:t>this </a:t>
            </a:r>
            <a:r>
              <a:rPr lang="en-US" dirty="0">
                <a:latin typeface="Cambria" panose="02040503050406030204" pitchFamily="18" charset="0"/>
              </a:rPr>
              <a:t>system, its multiple legitimating institutions, the ethos of military glory – these were a recipe for </a:t>
            </a:r>
            <a:r>
              <a:rPr lang="en-US" u="sng" dirty="0">
                <a:latin typeface="Cambria" panose="02040503050406030204" pitchFamily="18" charset="0"/>
              </a:rPr>
              <a:t>regicide</a:t>
            </a:r>
            <a:r>
              <a:rPr lang="en-US" dirty="0">
                <a:latin typeface="Cambria" panose="02040503050406030204" pitchFamily="18" charset="0"/>
              </a:rPr>
              <a:t>. </a:t>
            </a:r>
            <a:endParaRPr lang="en-US" dirty="0" smtClean="0">
              <a:latin typeface="Cambria" panose="02040503050406030204" pitchFamily="18" charset="0"/>
            </a:endParaRPr>
          </a:p>
        </p:txBody>
      </p:sp>
    </p:spTree>
    <p:extLst>
      <p:ext uri="{BB962C8B-B14F-4D97-AF65-F5344CB8AC3E}">
        <p14:creationId xmlns:p14="http://schemas.microsoft.com/office/powerpoint/2010/main" val="2608328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566"/>
            <a:ext cx="5682343" cy="6186309"/>
          </a:xfrm>
          <a:prstGeom prst="rect">
            <a:avLst/>
          </a:prstGeom>
          <a:noFill/>
        </p:spPr>
        <p:txBody>
          <a:bodyPr wrap="square" rtlCol="0">
            <a:spAutoFit/>
          </a:bodyPr>
          <a:lstStyle/>
          <a:p>
            <a:r>
              <a:rPr lang="en-US" b="1" dirty="0" err="1" smtClean="0">
                <a:latin typeface="Cambria" panose="02040503050406030204" pitchFamily="18" charset="0"/>
              </a:rPr>
              <a:t>Pax</a:t>
            </a:r>
            <a:r>
              <a:rPr lang="en-US" b="1" dirty="0" smtClean="0">
                <a:latin typeface="Cambria" panose="02040503050406030204" pitchFamily="18" charset="0"/>
              </a:rPr>
              <a:t> </a:t>
            </a:r>
            <a:r>
              <a:rPr lang="en-US" b="1" dirty="0" err="1" smtClean="0">
                <a:latin typeface="Cambria" panose="02040503050406030204" pitchFamily="18" charset="0"/>
              </a:rPr>
              <a:t>Romana</a:t>
            </a:r>
            <a:r>
              <a:rPr lang="en-US" b="1" dirty="0" smtClean="0">
                <a:latin typeface="Cambria" panose="02040503050406030204" pitchFamily="18" charset="0"/>
              </a:rPr>
              <a:t> </a:t>
            </a:r>
            <a:r>
              <a:rPr lang="en-US" dirty="0" smtClean="0">
                <a:latin typeface="Cambria" panose="02040503050406030204" pitchFamily="18" charset="0"/>
              </a:rPr>
              <a:t>(Roman Peace)</a:t>
            </a:r>
            <a:endParaRPr lang="en-US" b="1" dirty="0" smtClean="0">
              <a:latin typeface="Cambria" panose="02040503050406030204" pitchFamily="18" charset="0"/>
            </a:endParaRPr>
          </a:p>
          <a:p>
            <a:endParaRPr lang="en-US" dirty="0" smtClean="0">
              <a:latin typeface="Cambria" panose="02040503050406030204" pitchFamily="18" charset="0"/>
            </a:endParaRPr>
          </a:p>
          <a:p>
            <a:pPr marL="285750" lvl="0" indent="-285750">
              <a:buFont typeface="Arial" panose="020B0604020202020204" pitchFamily="34" charset="0"/>
              <a:buChar char="•"/>
            </a:pPr>
            <a:r>
              <a:rPr lang="en-US" u="sng" dirty="0">
                <a:latin typeface="Cambria" panose="02040503050406030204" pitchFamily="18" charset="0"/>
              </a:rPr>
              <a:t>Taxation</a:t>
            </a:r>
            <a:r>
              <a:rPr lang="en-US" dirty="0">
                <a:latin typeface="Cambria" panose="02040503050406030204" pitchFamily="18" charset="0"/>
              </a:rPr>
              <a:t> was the key to the whole operation. The Romans taxed land, persons, inheritances, slave owning, imports, and exports. The famous </a:t>
            </a:r>
            <a:r>
              <a:rPr lang="en-US" u="sng" dirty="0">
                <a:latin typeface="Cambria" panose="02040503050406030204" pitchFamily="18" charset="0"/>
              </a:rPr>
              <a:t>Roman censuses </a:t>
            </a:r>
            <a:r>
              <a:rPr lang="en-US" dirty="0">
                <a:latin typeface="Cambria" panose="02040503050406030204" pitchFamily="18" charset="0"/>
              </a:rPr>
              <a:t>were taken with tax collecting as a goal</a:t>
            </a:r>
            <a:r>
              <a:rPr lang="en-US" dirty="0" smtClean="0">
                <a:latin typeface="Cambria" panose="02040503050406030204" pitchFamily="18" charset="0"/>
              </a:rPr>
              <a:t>.</a:t>
            </a:r>
          </a:p>
          <a:p>
            <a:pPr lvl="0"/>
            <a:endParaRPr lang="en-US" dirty="0">
              <a:latin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rPr>
              <a:t>Functionally, the empire was a huge economic space, fostered by </a:t>
            </a:r>
            <a:r>
              <a:rPr lang="en-US" u="sng" dirty="0">
                <a:latin typeface="Cambria" panose="02040503050406030204" pitchFamily="18" charset="0"/>
              </a:rPr>
              <a:t>peace, security, and political unity</a:t>
            </a:r>
            <a:r>
              <a:rPr lang="en-US" dirty="0">
                <a:latin typeface="Cambria" panose="02040503050406030204" pitchFamily="18" charset="0"/>
              </a:rPr>
              <a:t>. The whole was essential to the well-being of its parts. Africa, Sicily, Sardinia, and Egypt provided grain for Rome; Gaul, the Danube, and the Balkans fed the army; and Italy, Spain, the south of Gaul, and Anatolia – all commercially active areas – paid their taxes in money, which was used to compensate soldiers and officials</a:t>
            </a:r>
            <a:r>
              <a:rPr lang="en-US" dirty="0" smtClean="0">
                <a:latin typeface="Cambria" panose="02040503050406030204" pitchFamily="18" charset="0"/>
              </a:rPr>
              <a:t>.</a:t>
            </a:r>
          </a:p>
          <a:p>
            <a:pPr lvl="0"/>
            <a:endParaRPr lang="en-US" dirty="0">
              <a:latin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rPr>
              <a:t>It took a very long time – hundreds of years – for the imperial system to become unhinged from the framework established in the late republic and the first two centuries of the </a:t>
            </a:r>
            <a:r>
              <a:rPr lang="en-US" dirty="0" err="1">
                <a:latin typeface="Cambria" panose="02040503050406030204" pitchFamily="18" charset="0"/>
              </a:rPr>
              <a:t>principate</a:t>
            </a:r>
            <a:r>
              <a:rPr lang="en-US" dirty="0">
                <a:latin typeface="Cambria" panose="02040503050406030204" pitchFamily="18" charset="0"/>
              </a:rPr>
              <a:t>.</a:t>
            </a:r>
          </a:p>
          <a:p>
            <a:endParaRPr lang="en-US" dirty="0">
              <a:latin typeface="Cambria" panose="02040503050406030204" pitchFamily="18" charset="0"/>
            </a:endParaRPr>
          </a:p>
        </p:txBody>
      </p:sp>
      <p:pic>
        <p:nvPicPr>
          <p:cNvPr id="3" name="Picture 2" descr="http://4.bp.blogspot.com/-EiRqnfO6Epc/TdEzHUUotFI/AAAAAAAABfw/4IdzX5_KBfs/s1600/romeempma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088" y="809897"/>
            <a:ext cx="6446614" cy="4696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50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600"/>
            <a:ext cx="12192000" cy="6740307"/>
          </a:xfrm>
          <a:prstGeom prst="rect">
            <a:avLst/>
          </a:prstGeom>
          <a:noFill/>
        </p:spPr>
        <p:txBody>
          <a:bodyPr wrap="square" rtlCol="0">
            <a:spAutoFit/>
          </a:bodyPr>
          <a:lstStyle/>
          <a:p>
            <a:r>
              <a:rPr lang="en-US" dirty="0" smtClean="0"/>
              <a:t>Ancient Roman Philosophy </a:t>
            </a:r>
          </a:p>
          <a:p>
            <a:pPr marL="742950" lvl="1" indent="-285750">
              <a:buFont typeface="Arial" panose="020B0604020202020204" pitchFamily="34" charset="0"/>
              <a:buChar char="•"/>
            </a:pPr>
            <a:r>
              <a:rPr lang="en-US" dirty="0" smtClean="0"/>
              <a:t>heavily influenced by the Greeks</a:t>
            </a:r>
          </a:p>
          <a:p>
            <a:pPr marL="742950" lvl="1" indent="-285750">
              <a:buFont typeface="Arial" panose="020B0604020202020204" pitchFamily="34" charset="0"/>
              <a:buChar char="•"/>
            </a:pPr>
            <a:r>
              <a:rPr lang="en-US" dirty="0" smtClean="0"/>
              <a:t>much of Roman ‘philosophy’ written in Greek, not just Latin….</a:t>
            </a:r>
          </a:p>
          <a:p>
            <a:endParaRPr lang="en-US" dirty="0"/>
          </a:p>
          <a:p>
            <a:r>
              <a:rPr lang="en-US" b="1" dirty="0" smtClean="0"/>
              <a:t>Cicero </a:t>
            </a:r>
            <a:r>
              <a:rPr lang="en-US" dirty="0" smtClean="0"/>
              <a:t>(c. 106BCE-43BCE)</a:t>
            </a:r>
          </a:p>
          <a:p>
            <a:pPr marL="742950" lvl="1" indent="-285750">
              <a:buFont typeface="Arial" panose="020B0604020202020204" pitchFamily="34" charset="0"/>
              <a:buChar char="•"/>
            </a:pPr>
            <a:r>
              <a:rPr lang="en-US" dirty="0" smtClean="0"/>
              <a:t>Roman statesman, lawyer, scholar, and academic skeptic</a:t>
            </a:r>
          </a:p>
          <a:p>
            <a:pPr marL="742950" lvl="1" indent="-285750">
              <a:buFont typeface="Arial" panose="020B0604020202020204" pitchFamily="34" charset="0"/>
              <a:buChar char="•"/>
            </a:pPr>
            <a:r>
              <a:rPr lang="en-US" dirty="0" smtClean="0"/>
              <a:t>a master of </a:t>
            </a:r>
            <a:r>
              <a:rPr lang="en-US" dirty="0" err="1" smtClean="0"/>
              <a:t>latin</a:t>
            </a:r>
            <a:r>
              <a:rPr lang="en-US" dirty="0" smtClean="0"/>
              <a:t> prose and its greatest champion – the language of W. Civilization?</a:t>
            </a:r>
          </a:p>
          <a:p>
            <a:pPr marL="742950" lvl="1" indent="-285750">
              <a:buFont typeface="Arial" panose="020B0604020202020204" pitchFamily="34" charset="0"/>
              <a:buChar char="•"/>
            </a:pPr>
            <a:r>
              <a:rPr lang="en-US" i="1" dirty="0" err="1" smtClean="0"/>
              <a:t>Academica</a:t>
            </a:r>
            <a:r>
              <a:rPr lang="en-US" dirty="0" smtClean="0"/>
              <a:t> – the most extensive source of </a:t>
            </a:r>
            <a:r>
              <a:rPr lang="en-US" b="1" dirty="0" smtClean="0"/>
              <a:t>‘academic skepticism</a:t>
            </a:r>
            <a:r>
              <a:rPr lang="en-US" dirty="0" smtClean="0"/>
              <a:t>,’ which maintained</a:t>
            </a:r>
          </a:p>
          <a:p>
            <a:pPr lvl="1"/>
            <a:r>
              <a:rPr lang="en-US" i="1" dirty="0"/>
              <a:t>	</a:t>
            </a:r>
            <a:r>
              <a:rPr lang="en-US" i="1" dirty="0" smtClean="0"/>
              <a:t>	   </a:t>
            </a:r>
            <a:r>
              <a:rPr lang="en-US" dirty="0" smtClean="0"/>
              <a:t>that knowledge of things is impossible. Ideas or notions are never </a:t>
            </a:r>
          </a:p>
          <a:p>
            <a:pPr lvl="1"/>
            <a:r>
              <a:rPr lang="en-US" i="1" dirty="0"/>
              <a:t>	</a:t>
            </a:r>
            <a:r>
              <a:rPr lang="en-US" i="1" dirty="0" smtClean="0"/>
              <a:t>	   </a:t>
            </a:r>
            <a:r>
              <a:rPr lang="en-US" dirty="0" smtClean="0"/>
              <a:t>true; nevertheless, there are degrees  of probability, belief that allow one to act.</a:t>
            </a:r>
            <a:endParaRPr lang="en-US" i="1" dirty="0" smtClean="0"/>
          </a:p>
          <a:p>
            <a:r>
              <a:rPr lang="en-US" b="1" dirty="0" smtClean="0"/>
              <a:t>Epicureanism</a:t>
            </a:r>
          </a:p>
          <a:p>
            <a:pPr marL="742950" lvl="1" indent="-285750">
              <a:buFont typeface="Arial" panose="020B0604020202020204" pitchFamily="34" charset="0"/>
              <a:buChar char="•"/>
            </a:pPr>
            <a:r>
              <a:rPr lang="en-US" dirty="0" smtClean="0"/>
              <a:t>the ethical objective was in pursuit of happiness, pleasure with the absence of pain….</a:t>
            </a:r>
          </a:p>
          <a:p>
            <a:pPr marL="742950" lvl="1" indent="-285750">
              <a:buFont typeface="Arial" panose="020B0604020202020204" pitchFamily="34" charset="0"/>
              <a:buChar char="•"/>
            </a:pPr>
            <a:r>
              <a:rPr lang="en-US" dirty="0"/>
              <a:t>p</a:t>
            </a:r>
            <a:r>
              <a:rPr lang="en-US" dirty="0" smtClean="0"/>
              <a:t>eople generally strive for </a:t>
            </a:r>
            <a:r>
              <a:rPr lang="en-US" dirty="0" err="1" smtClean="0"/>
              <a:t>indiv</a:t>
            </a:r>
            <a:r>
              <a:rPr lang="en-US" dirty="0" smtClean="0"/>
              <a:t>. gratification; hence, critiques of it…..</a:t>
            </a:r>
          </a:p>
          <a:p>
            <a:pPr marL="742950" lvl="1" indent="-285750">
              <a:buFont typeface="Arial" panose="020B0604020202020204" pitchFamily="34" charset="0"/>
              <a:buChar char="•"/>
            </a:pPr>
            <a:r>
              <a:rPr lang="en-US" dirty="0" smtClean="0"/>
              <a:t>Lucretius – </a:t>
            </a:r>
            <a:r>
              <a:rPr lang="en-US" i="1" dirty="0" smtClean="0"/>
              <a:t>On the Nature of Things</a:t>
            </a:r>
            <a:r>
              <a:rPr lang="en-US" dirty="0" smtClean="0"/>
              <a:t>: an ethical poem links physical world with supernatural</a:t>
            </a:r>
          </a:p>
          <a:p>
            <a:r>
              <a:rPr lang="en-US" b="1" dirty="0" smtClean="0"/>
              <a:t>Stoicism </a:t>
            </a:r>
          </a:p>
          <a:p>
            <a:pPr marL="742950" lvl="1" indent="-285750">
              <a:buFont typeface="Arial" panose="020B0604020202020204" pitchFamily="34" charset="0"/>
              <a:buChar char="•"/>
            </a:pPr>
            <a:r>
              <a:rPr lang="en-US" dirty="0" smtClean="0"/>
              <a:t>‘not to worry?’ – all nature is, and whatever ‘is’ is right? (not unlike Buddhism?)</a:t>
            </a:r>
          </a:p>
          <a:p>
            <a:pPr marL="742950" lvl="1" indent="-285750">
              <a:buFont typeface="Arial" panose="020B0604020202020204" pitchFamily="34" charset="0"/>
              <a:buChar char="•"/>
            </a:pPr>
            <a:r>
              <a:rPr lang="en-US" dirty="0" smtClean="0"/>
              <a:t>happiness is found in the moment, by not being controlled by the desire for pleasure</a:t>
            </a:r>
          </a:p>
          <a:p>
            <a:pPr marL="742950" lvl="1" indent="-285750">
              <a:buFont typeface="Arial" panose="020B0604020202020204" pitchFamily="34" charset="0"/>
              <a:buChar char="•"/>
            </a:pPr>
            <a:r>
              <a:rPr lang="en-US" dirty="0" smtClean="0"/>
              <a:t>…or fear of pain, by using one’s mind (logic, reason) to understand the world…..</a:t>
            </a:r>
          </a:p>
          <a:p>
            <a:pPr marL="2571750" lvl="5" indent="-285750" algn="ctr">
              <a:buFont typeface="Arial" panose="020B0604020202020204" pitchFamily="34" charset="0"/>
              <a:buChar char="•"/>
            </a:pPr>
            <a:r>
              <a:rPr lang="en-US" b="1" i="1" dirty="0" smtClean="0"/>
              <a:t>Meditations, </a:t>
            </a:r>
            <a:r>
              <a:rPr lang="en-US" b="1" dirty="0" smtClean="0"/>
              <a:t>Marcus Aurelius</a:t>
            </a:r>
          </a:p>
          <a:p>
            <a:r>
              <a:rPr lang="en-US" b="1" dirty="0" smtClean="0"/>
              <a:t>Christianity</a:t>
            </a:r>
          </a:p>
          <a:p>
            <a:pPr marL="742950" lvl="1" indent="-285750">
              <a:buFont typeface="Arial" panose="020B0604020202020204" pitchFamily="34" charset="0"/>
              <a:buChar char="•"/>
            </a:pPr>
            <a:r>
              <a:rPr lang="en-US" dirty="0" smtClean="0"/>
              <a:t>a set of philosophical ideas initiated by Christians in the 2</a:t>
            </a:r>
            <a:r>
              <a:rPr lang="en-US" baseline="30000" dirty="0" smtClean="0"/>
              <a:t>nd</a:t>
            </a:r>
            <a:r>
              <a:rPr lang="en-US" dirty="0" smtClean="0"/>
              <a:t> Century AD</a:t>
            </a:r>
          </a:p>
          <a:p>
            <a:pPr marL="742950" lvl="1" indent="-285750">
              <a:buFont typeface="Arial" panose="020B0604020202020204" pitchFamily="34" charset="0"/>
              <a:buChar char="•"/>
            </a:pPr>
            <a:r>
              <a:rPr lang="en-US" b="1" dirty="0" smtClean="0"/>
              <a:t>(St.) Augustine of Hippo</a:t>
            </a:r>
            <a:r>
              <a:rPr lang="en-US" dirty="0" smtClean="0"/>
              <a:t> </a:t>
            </a:r>
          </a:p>
          <a:p>
            <a:pPr marL="1200150" lvl="2" indent="-285750">
              <a:buFont typeface="Arial" panose="020B0604020202020204" pitchFamily="34" charset="0"/>
              <a:buChar char="•"/>
            </a:pPr>
            <a:r>
              <a:rPr lang="en-US" dirty="0" smtClean="0"/>
              <a:t>‘original sin’ – belief in the grace of Christ equates to human freedom…..</a:t>
            </a:r>
            <a:endParaRPr lang="en-US" dirty="0"/>
          </a:p>
          <a:p>
            <a:pPr marL="1200150" lvl="2" indent="-285750">
              <a:buFont typeface="Arial" panose="020B0604020202020204" pitchFamily="34" charset="0"/>
              <a:buChar char="•"/>
            </a:pPr>
            <a:r>
              <a:rPr lang="en-US" dirty="0"/>
              <a:t>p</a:t>
            </a:r>
            <a:r>
              <a:rPr lang="en-US" dirty="0" smtClean="0"/>
              <a:t>rofound influence on religion, and as much </a:t>
            </a:r>
            <a:r>
              <a:rPr lang="en-US" smtClean="0"/>
              <a:t>on philosophy…..</a:t>
            </a:r>
            <a:endParaRPr lang="en-US" dirty="0" smtClean="0"/>
          </a:p>
        </p:txBody>
      </p:sp>
      <p:pic>
        <p:nvPicPr>
          <p:cNvPr id="1026" name="Picture 2" descr="Ancient Roman philosophy - Wikiw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3744" y="1851378"/>
            <a:ext cx="1968256" cy="29523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ite marble b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7245" y="-19102"/>
            <a:ext cx="1971922" cy="2632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ugustine of Hippo timeline | Timetoast timeli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7263" y="4006391"/>
            <a:ext cx="2049285" cy="27323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04663" y="175809"/>
            <a:ext cx="1932164" cy="338554"/>
          </a:xfrm>
          <a:prstGeom prst="rect">
            <a:avLst/>
          </a:prstGeom>
          <a:noFill/>
        </p:spPr>
        <p:txBody>
          <a:bodyPr wrap="square" rtlCol="0">
            <a:spAutoFit/>
          </a:bodyPr>
          <a:lstStyle/>
          <a:p>
            <a:r>
              <a:rPr lang="en-US" sz="1600" dirty="0" smtClean="0"/>
              <a:t>Cicero</a:t>
            </a:r>
            <a:endParaRPr lang="en-US" sz="1600" dirty="0"/>
          </a:p>
        </p:txBody>
      </p:sp>
      <p:sp>
        <p:nvSpPr>
          <p:cNvPr id="4" name="TextBox 3"/>
          <p:cNvSpPr txBox="1"/>
          <p:nvPr/>
        </p:nvSpPr>
        <p:spPr>
          <a:xfrm>
            <a:off x="8546312" y="3327570"/>
            <a:ext cx="1768366" cy="338554"/>
          </a:xfrm>
          <a:prstGeom prst="rect">
            <a:avLst/>
          </a:prstGeom>
          <a:noFill/>
        </p:spPr>
        <p:txBody>
          <a:bodyPr wrap="square" rtlCol="0">
            <a:spAutoFit/>
          </a:bodyPr>
          <a:lstStyle/>
          <a:p>
            <a:pPr algn="r"/>
            <a:r>
              <a:rPr lang="en-US" sz="1600" dirty="0" smtClean="0"/>
              <a:t>Marcus Aurelius </a:t>
            </a:r>
            <a:endParaRPr lang="en-US" sz="1600" dirty="0"/>
          </a:p>
        </p:txBody>
      </p:sp>
      <p:sp>
        <p:nvSpPr>
          <p:cNvPr id="5" name="TextBox 4"/>
          <p:cNvSpPr txBox="1"/>
          <p:nvPr/>
        </p:nvSpPr>
        <p:spPr>
          <a:xfrm>
            <a:off x="10896548" y="6070652"/>
            <a:ext cx="1687337" cy="338554"/>
          </a:xfrm>
          <a:prstGeom prst="rect">
            <a:avLst/>
          </a:prstGeom>
          <a:noFill/>
        </p:spPr>
        <p:txBody>
          <a:bodyPr wrap="square" rtlCol="0">
            <a:spAutoFit/>
          </a:bodyPr>
          <a:lstStyle/>
          <a:p>
            <a:r>
              <a:rPr lang="en-US" sz="1600" dirty="0" smtClean="0"/>
              <a:t>St. Augustine</a:t>
            </a:r>
            <a:endParaRPr lang="en-US" sz="1600" dirty="0"/>
          </a:p>
        </p:txBody>
      </p:sp>
    </p:spTree>
    <p:extLst>
      <p:ext uri="{BB962C8B-B14F-4D97-AF65-F5344CB8AC3E}">
        <p14:creationId xmlns:p14="http://schemas.microsoft.com/office/powerpoint/2010/main" val="20587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017306"/>
          </a:xfrm>
          <a:prstGeom prst="rect">
            <a:avLst/>
          </a:prstGeom>
          <a:noFill/>
        </p:spPr>
        <p:txBody>
          <a:bodyPr wrap="square" rtlCol="0">
            <a:spAutoFit/>
          </a:bodyPr>
          <a:lstStyle/>
          <a:p>
            <a:r>
              <a:rPr lang="en-US" b="1" dirty="0" smtClean="0"/>
              <a:t>Women and Sexuality</a:t>
            </a:r>
            <a:r>
              <a:rPr lang="en-US" dirty="0" smtClean="0"/>
              <a:t>	</a:t>
            </a:r>
            <a:r>
              <a:rPr lang="en-US" dirty="0"/>
              <a:t> </a:t>
            </a:r>
            <a:r>
              <a:rPr lang="en-US" dirty="0" smtClean="0"/>
              <a:t>    ….obscured by the passage of time and the biases of ancient male writers and modern scholars?</a:t>
            </a:r>
            <a:endParaRPr lang="en-US" dirty="0"/>
          </a:p>
          <a:p>
            <a:r>
              <a:rPr lang="en-US" dirty="0" smtClean="0"/>
              <a:t>in Ancient Greece – from city-state to city-state…..much about </a:t>
            </a:r>
            <a:r>
              <a:rPr lang="en-US" b="1" dirty="0" smtClean="0"/>
              <a:t>Athens</a:t>
            </a:r>
            <a:r>
              <a:rPr lang="en-US" dirty="0" smtClean="0"/>
              <a:t>, some about </a:t>
            </a:r>
            <a:r>
              <a:rPr lang="en-US" b="1" dirty="0" smtClean="0"/>
              <a:t>Sparta</a:t>
            </a:r>
            <a:r>
              <a:rPr lang="en-US" dirty="0" smtClean="0"/>
              <a:t> in regards to the role of women</a:t>
            </a:r>
          </a:p>
          <a:p>
            <a:endParaRPr lang="en-US" dirty="0" smtClean="0"/>
          </a:p>
          <a:p>
            <a:pPr marL="1657350" lvl="3" indent="-285750" algn="r">
              <a:buFont typeface="Arial" panose="020B0604020202020204" pitchFamily="34" charset="0"/>
              <a:buChar char="•"/>
            </a:pPr>
            <a:r>
              <a:rPr lang="en-US" dirty="0" smtClean="0"/>
              <a:t>how important are class distinctions?</a:t>
            </a:r>
          </a:p>
          <a:p>
            <a:pPr marL="285750" indent="-285750" algn="r">
              <a:buFont typeface="Arial" panose="020B0604020202020204" pitchFamily="34" charset="0"/>
              <a:buChar char="•"/>
            </a:pPr>
            <a:r>
              <a:rPr lang="en-US" dirty="0" smtClean="0"/>
              <a:t>What did the great thinkers of the time think of women?</a:t>
            </a:r>
          </a:p>
          <a:p>
            <a:pPr marL="285750" indent="-285750" algn="r">
              <a:buFont typeface="Arial" panose="020B0604020202020204" pitchFamily="34" charset="0"/>
              <a:buChar char="•"/>
            </a:pPr>
            <a:r>
              <a:rPr lang="en-US" dirty="0" smtClean="0"/>
              <a:t>And yet, why do myths of the Greco-Roman world paint a different image?</a:t>
            </a:r>
          </a:p>
          <a:p>
            <a:pPr marL="285750" indent="-285750" algn="r">
              <a:buFont typeface="Arial" panose="020B0604020202020204" pitchFamily="34" charset="0"/>
              <a:buChar char="•"/>
            </a:pPr>
            <a:r>
              <a:rPr lang="en-US" dirty="0" smtClean="0"/>
              <a:t>Sex workers?</a:t>
            </a:r>
          </a:p>
          <a:p>
            <a:r>
              <a:rPr lang="en-US" b="1" dirty="0" smtClean="0"/>
              <a:t>‘pederasty’</a:t>
            </a:r>
          </a:p>
          <a:p>
            <a:pPr marL="742950" lvl="1" indent="-285750">
              <a:buFont typeface="Arial" panose="020B0604020202020204" pitchFamily="34" charset="0"/>
              <a:buChar char="•"/>
            </a:pPr>
            <a:r>
              <a:rPr lang="en-US" dirty="0" smtClean="0"/>
              <a:t>‘relationships’ between adult males and adolescent males, not excluding women either</a:t>
            </a:r>
          </a:p>
          <a:p>
            <a:endParaRPr lang="en-US" dirty="0" smtClean="0"/>
          </a:p>
          <a:p>
            <a:r>
              <a:rPr lang="en-US" b="1" dirty="0" smtClean="0"/>
              <a:t>Sappho of Lesbos </a:t>
            </a:r>
            <a:r>
              <a:rPr lang="en-US" dirty="0" smtClean="0"/>
              <a:t>(c. 620-570BCE)</a:t>
            </a:r>
          </a:p>
          <a:p>
            <a:pPr marL="742950" lvl="1" indent="-285750">
              <a:buFont typeface="Arial" panose="020B0604020202020204" pitchFamily="34" charset="0"/>
              <a:buChar char="•"/>
            </a:pPr>
            <a:r>
              <a:rPr lang="en-US" dirty="0" smtClean="0"/>
              <a:t>possible that she was lesbian, but maybe not….poetry expresses such love, but intimacy</a:t>
            </a:r>
          </a:p>
          <a:p>
            <a:pPr lvl="1"/>
            <a:r>
              <a:rPr lang="en-US" dirty="0"/>
              <a:t> </a:t>
            </a:r>
            <a:r>
              <a:rPr lang="en-US" dirty="0" smtClean="0"/>
              <a:t>    and honesty of her writing dos not mean in itself that she was…was Homer a soldier?</a:t>
            </a:r>
          </a:p>
          <a:p>
            <a:pPr marL="742950" lvl="1" indent="-285750">
              <a:buFont typeface="Arial" panose="020B0604020202020204" pitchFamily="34" charset="0"/>
              <a:buChar char="•"/>
            </a:pPr>
            <a:r>
              <a:rPr lang="en-US" dirty="0" smtClean="0"/>
              <a:t>it is believed she wrote on a great many subjects, but that this poetry is what survives her</a:t>
            </a:r>
          </a:p>
          <a:p>
            <a:endParaRPr lang="en-US" dirty="0" smtClean="0"/>
          </a:p>
          <a:p>
            <a:r>
              <a:rPr lang="en-US" b="1" dirty="0" smtClean="0"/>
              <a:t>the Sacred Band of Thebes</a:t>
            </a:r>
          </a:p>
          <a:p>
            <a:pPr marL="2571750" lvl="5" indent="-285750">
              <a:buFont typeface="Arial" panose="020B0604020202020204" pitchFamily="34" charset="0"/>
              <a:buChar char="•"/>
            </a:pPr>
            <a:r>
              <a:rPr lang="en-US" dirty="0" smtClean="0"/>
              <a:t>an elite force of 150 pairs of male lovers of the Theban Army</a:t>
            </a:r>
          </a:p>
          <a:p>
            <a:pPr marL="2571750" lvl="5" indent="-285750">
              <a:buFont typeface="Arial" panose="020B0604020202020204" pitchFamily="34" charset="0"/>
              <a:buChar char="•"/>
            </a:pPr>
            <a:endParaRPr lang="en-US" dirty="0"/>
          </a:p>
          <a:p>
            <a:pPr marL="2571750" lvl="5" indent="-285750">
              <a:buFont typeface="Arial" panose="020B0604020202020204" pitchFamily="34" charset="0"/>
              <a:buChar char="•"/>
            </a:pPr>
            <a:endParaRPr lang="en-US" dirty="0" smtClean="0"/>
          </a:p>
          <a:p>
            <a:pPr marL="2571750" lvl="5" indent="-285750">
              <a:buFont typeface="Arial" panose="020B0604020202020204" pitchFamily="34" charset="0"/>
              <a:buChar char="•"/>
            </a:pPr>
            <a:endParaRPr lang="en-US" dirty="0"/>
          </a:p>
          <a:p>
            <a:pPr marL="2571750" lvl="5" indent="-285750">
              <a:buFont typeface="Arial" panose="020B0604020202020204" pitchFamily="34" charset="0"/>
              <a:buChar char="•"/>
            </a:pPr>
            <a:endParaRPr lang="en-US" dirty="0" smtClean="0"/>
          </a:p>
          <a:p>
            <a:pPr marL="2571750" lvl="5" indent="-285750">
              <a:buFont typeface="Arial" panose="020B0604020202020204" pitchFamily="34" charset="0"/>
              <a:buChar char="•"/>
            </a:pPr>
            <a:endParaRPr lang="en-US" dirty="0"/>
          </a:p>
          <a:p>
            <a:pPr marL="2571750" lvl="5" indent="-285750">
              <a:buFont typeface="Arial" panose="020B0604020202020204" pitchFamily="34" charset="0"/>
              <a:buChar char="•"/>
            </a:pPr>
            <a:r>
              <a:rPr lang="en-US" dirty="0"/>
              <a:t>t</a:t>
            </a:r>
            <a:r>
              <a:rPr lang="en-US" dirty="0" smtClean="0"/>
              <a:t>he Sacred Band are said to have defeated the Spartans in 371BC at the Battle of Leuctra</a:t>
            </a:r>
          </a:p>
          <a:p>
            <a:pPr lvl="5"/>
            <a:endParaRPr lang="en-US" dirty="0" smtClean="0"/>
          </a:p>
          <a:p>
            <a:pPr lvl="5"/>
            <a:endParaRPr lang="en-US" dirty="0"/>
          </a:p>
        </p:txBody>
      </p:sp>
      <p:pic>
        <p:nvPicPr>
          <p:cNvPr id="1026" name="Picture 2" descr="Ancient Greek Pederasty: Love, Lust, Power &amp; Pedagogy | Thomas's R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7840" y="1963847"/>
            <a:ext cx="2946547" cy="3150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pisode 058: The Sacred Band of Thebes Archives - Citation Needed [the  podca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09" y="4536025"/>
            <a:ext cx="1941342" cy="19413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79895" y="4723041"/>
            <a:ext cx="6096000" cy="1169551"/>
          </a:xfrm>
          <a:prstGeom prst="rect">
            <a:avLst/>
          </a:prstGeom>
        </p:spPr>
        <p:txBody>
          <a:bodyPr>
            <a:spAutoFit/>
          </a:bodyPr>
          <a:lstStyle/>
          <a:p>
            <a:r>
              <a:rPr lang="en-US" sz="1400" i="1" dirty="0">
                <a:solidFill>
                  <a:srgbClr val="202122"/>
                </a:solidFill>
              </a:rPr>
              <a:t>And if there were only some way of contriving that a state or an army should be made up of lovers and their beloved, they would be the very best governors of their own city, abstaining from all </a:t>
            </a:r>
            <a:r>
              <a:rPr lang="en-US" sz="1400" i="1" dirty="0" err="1">
                <a:solidFill>
                  <a:srgbClr val="202122"/>
                </a:solidFill>
              </a:rPr>
              <a:t>dishonour</a:t>
            </a:r>
            <a:r>
              <a:rPr lang="en-US" sz="1400" i="1" dirty="0">
                <a:solidFill>
                  <a:srgbClr val="202122"/>
                </a:solidFill>
              </a:rPr>
              <a:t>, and emulating one another in </a:t>
            </a:r>
            <a:r>
              <a:rPr lang="en-US" sz="1400" i="1" dirty="0" err="1">
                <a:solidFill>
                  <a:srgbClr val="202122"/>
                </a:solidFill>
              </a:rPr>
              <a:t>honour</a:t>
            </a:r>
            <a:r>
              <a:rPr lang="en-US" sz="1400" i="1" dirty="0">
                <a:solidFill>
                  <a:srgbClr val="202122"/>
                </a:solidFill>
              </a:rPr>
              <a:t>; and when fighting at each other's side, although a mere handful, they would overcome the world</a:t>
            </a:r>
            <a:r>
              <a:rPr lang="en-US" sz="1400" i="1" dirty="0" smtClean="0">
                <a:solidFill>
                  <a:srgbClr val="202122"/>
                </a:solidFill>
              </a:rPr>
              <a:t>.			Plato, Symposium</a:t>
            </a:r>
            <a:endParaRPr lang="en-US" sz="1400" i="1" dirty="0"/>
          </a:p>
        </p:txBody>
      </p:sp>
    </p:spTree>
    <p:extLst>
      <p:ext uri="{BB962C8B-B14F-4D97-AF65-F5344CB8AC3E}">
        <p14:creationId xmlns:p14="http://schemas.microsoft.com/office/powerpoint/2010/main" val="295558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542"/>
            <a:ext cx="12192000" cy="3970318"/>
          </a:xfrm>
          <a:prstGeom prst="rect">
            <a:avLst/>
          </a:prstGeom>
          <a:noFill/>
        </p:spPr>
        <p:txBody>
          <a:bodyPr wrap="square" rtlCol="0">
            <a:spAutoFit/>
          </a:bodyPr>
          <a:lstStyle/>
          <a:p>
            <a:r>
              <a:rPr lang="en-US" b="1" dirty="0" smtClean="0"/>
              <a:t>Women and Sexuality</a:t>
            </a:r>
          </a:p>
          <a:p>
            <a:r>
              <a:rPr lang="en-US" dirty="0" smtClean="0"/>
              <a:t>In Ancient Rome – women were legally obliged to have a male of the family act in their interests…..financially, in matters of law</a:t>
            </a:r>
          </a:p>
          <a:p>
            <a:pPr algn="r"/>
            <a:r>
              <a:rPr lang="en-US" b="1" dirty="0" smtClean="0"/>
              <a:t>Cicero</a:t>
            </a:r>
            <a:r>
              <a:rPr lang="en-US" dirty="0" smtClean="0"/>
              <a:t>, not unlike </a:t>
            </a:r>
            <a:r>
              <a:rPr lang="en-US" b="1" dirty="0" smtClean="0"/>
              <a:t>Aristotle</a:t>
            </a:r>
            <a:r>
              <a:rPr lang="en-US" dirty="0" smtClean="0"/>
              <a:t>, expounded the idea that women were incapable of making sound decisions…</a:t>
            </a:r>
          </a:p>
          <a:p>
            <a:pPr marL="742950" lvl="1" indent="-285750">
              <a:buFont typeface="Arial" panose="020B0604020202020204" pitchFamily="34" charset="0"/>
              <a:buChar char="•"/>
            </a:pPr>
            <a:r>
              <a:rPr lang="en-US" dirty="0" smtClean="0"/>
              <a:t>there were few ‘exceptions,’ and women could not play a role in public affairs – other than through their husbands….</a:t>
            </a:r>
          </a:p>
          <a:p>
            <a:endParaRPr lang="en-US" dirty="0"/>
          </a:p>
          <a:p>
            <a:r>
              <a:rPr lang="en-US" b="1" dirty="0" smtClean="0"/>
              <a:t>Vestal Virgins</a:t>
            </a:r>
          </a:p>
          <a:p>
            <a:pPr marL="742950" lvl="1" indent="-285750">
              <a:buFont typeface="Arial" panose="020B0604020202020204" pitchFamily="34" charset="0"/>
              <a:buChar char="•"/>
            </a:pPr>
            <a:r>
              <a:rPr lang="en-US" dirty="0"/>
              <a:t>s</a:t>
            </a:r>
            <a:r>
              <a:rPr lang="en-US" dirty="0" smtClean="0"/>
              <a:t>elected b/w ages of 6 and 10</a:t>
            </a:r>
          </a:p>
          <a:p>
            <a:pPr marL="742950" lvl="1" indent="-285750">
              <a:buFont typeface="Arial" panose="020B0604020202020204" pitchFamily="34" charset="0"/>
              <a:buChar char="•"/>
            </a:pPr>
            <a:r>
              <a:rPr lang="en-US" dirty="0" smtClean="0"/>
              <a:t>30 years of service – chaste</a:t>
            </a:r>
          </a:p>
          <a:p>
            <a:pPr marL="742950" lvl="1" indent="-285750">
              <a:buFont typeface="Arial" panose="020B0604020202020204" pitchFamily="34" charset="0"/>
              <a:buChar char="•"/>
            </a:pPr>
            <a:r>
              <a:rPr lang="en-US" dirty="0" smtClean="0"/>
              <a:t>tended the sacred fire in the Roman forum; ritual feasts…..</a:t>
            </a:r>
          </a:p>
          <a:p>
            <a:endParaRPr lang="en-US" dirty="0"/>
          </a:p>
          <a:p>
            <a:r>
              <a:rPr lang="en-US" dirty="0" smtClean="0"/>
              <a:t>A seductive </a:t>
            </a:r>
            <a:r>
              <a:rPr lang="en-US" dirty="0"/>
              <a:t>s</a:t>
            </a:r>
            <a:r>
              <a:rPr lang="en-US" dirty="0" smtClean="0"/>
              <a:t>ociety and decadent </a:t>
            </a:r>
            <a:r>
              <a:rPr lang="en-US" dirty="0"/>
              <a:t>s</a:t>
            </a:r>
            <a:r>
              <a:rPr lang="en-US" dirty="0" smtClean="0"/>
              <a:t>ociety? </a:t>
            </a:r>
          </a:p>
          <a:p>
            <a:endParaRPr lang="en-US" dirty="0" smtClean="0"/>
          </a:p>
          <a:p>
            <a:r>
              <a:rPr lang="en-US" dirty="0" smtClean="0"/>
              <a:t>Roman Sculpture – </a:t>
            </a:r>
            <a:r>
              <a:rPr lang="en-US" b="1" dirty="0" smtClean="0"/>
              <a:t>Sleeping Hermaphrodite </a:t>
            </a:r>
            <a:r>
              <a:rPr lang="en-US" dirty="0" smtClean="0"/>
              <a:t>(c. 100AD)</a:t>
            </a:r>
            <a:endParaRPr lang="en-US" dirty="0"/>
          </a:p>
          <a:p>
            <a:r>
              <a:rPr lang="en-US" dirty="0" smtClean="0"/>
              <a:t> </a:t>
            </a:r>
            <a:endParaRPr lang="en-US" dirty="0"/>
          </a:p>
        </p:txBody>
      </p:sp>
      <p:pic>
        <p:nvPicPr>
          <p:cNvPr id="2050" name="Picture 2" descr="Sex in Pompe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5872" y="1730326"/>
            <a:ext cx="3713820" cy="41822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19270" y="5886323"/>
            <a:ext cx="3137095" cy="307777"/>
          </a:xfrm>
          <a:prstGeom prst="rect">
            <a:avLst/>
          </a:prstGeom>
          <a:noFill/>
        </p:spPr>
        <p:txBody>
          <a:bodyPr wrap="square" rtlCol="0">
            <a:spAutoFit/>
          </a:bodyPr>
          <a:lstStyle/>
          <a:p>
            <a:pPr algn="r"/>
            <a:r>
              <a:rPr lang="en-US" sz="1400" dirty="0" err="1" smtClean="0"/>
              <a:t>Frescoe</a:t>
            </a:r>
            <a:r>
              <a:rPr lang="en-US" sz="1400" dirty="0" smtClean="0"/>
              <a:t> found in </a:t>
            </a:r>
            <a:r>
              <a:rPr lang="en-US" sz="1400" b="1" dirty="0" smtClean="0"/>
              <a:t>Pompeii</a:t>
            </a:r>
            <a:endParaRPr lang="en-US" sz="1400" b="1" dirty="0"/>
          </a:p>
        </p:txBody>
      </p:sp>
      <p:pic>
        <p:nvPicPr>
          <p:cNvPr id="2052" name="Picture 4" descr="https://upload.wikimedia.org/wikipedia/commons/thumb/6/63/Ermafrodito%2C_museo_nazionale_romano_02.JPG/1920px-Ermafrodito%2C_museo_nazionale_romano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8373" y="3805861"/>
            <a:ext cx="6714789" cy="258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04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566"/>
            <a:ext cx="12192000" cy="369332"/>
          </a:xfrm>
          <a:prstGeom prst="rect">
            <a:avLst/>
          </a:prstGeom>
          <a:noFill/>
        </p:spPr>
        <p:txBody>
          <a:bodyPr wrap="square" rtlCol="0">
            <a:spAutoFit/>
          </a:bodyPr>
          <a:lstStyle/>
          <a:p>
            <a:r>
              <a:rPr lang="en-US" dirty="0" smtClean="0">
                <a:latin typeface="Cambria" panose="02040503050406030204" pitchFamily="18" charset="0"/>
              </a:rPr>
              <a:t>A Seductive Culture</a:t>
            </a:r>
            <a:endParaRPr lang="en-US" dirty="0">
              <a:latin typeface="Cambria" panose="02040503050406030204" pitchFamily="18" charset="0"/>
            </a:endParaRPr>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20" y="486898"/>
            <a:ext cx="4236414" cy="51663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67464" y="302232"/>
            <a:ext cx="7524206" cy="6463308"/>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Cambria" panose="02040503050406030204" pitchFamily="18" charset="0"/>
              </a:rPr>
              <a:t>The Roman empire offered people of social standing, both in and outside the capital, an opportunity to participate in a civilization that celebrated its divine origins, earthly grandeur, and superior way of life</a:t>
            </a:r>
            <a:r>
              <a:rPr lang="en-US" dirty="0" smtClean="0">
                <a:latin typeface="Cambria" panose="02040503050406030204" pitchFamily="18" charset="0"/>
              </a:rPr>
              <a:t>.</a:t>
            </a:r>
          </a:p>
          <a:p>
            <a:pPr marL="285750" lvl="0" indent="-285750">
              <a:buFont typeface="Arial" panose="020B0604020202020204" pitchFamily="34" charset="0"/>
              <a:buChar char="•"/>
            </a:pPr>
            <a:endParaRPr lang="en-US" dirty="0">
              <a:latin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rPr>
              <a:t>Cities and civilization…..modeled on the Greeks……</a:t>
            </a:r>
            <a:r>
              <a:rPr lang="en-US" b="1" dirty="0">
                <a:latin typeface="Cambria" panose="02040503050406030204" pitchFamily="18" charset="0"/>
              </a:rPr>
              <a:t>concrete</a:t>
            </a:r>
            <a:r>
              <a:rPr lang="en-US" dirty="0">
                <a:latin typeface="Cambria" panose="02040503050406030204" pitchFamily="18" charset="0"/>
              </a:rPr>
              <a:t> allowed construction of </a:t>
            </a:r>
            <a:r>
              <a:rPr lang="en-US" u="sng" dirty="0">
                <a:latin typeface="Cambria" panose="02040503050406030204" pitchFamily="18" charset="0"/>
              </a:rPr>
              <a:t>vaults and domes, adorned with elaborate decoration</a:t>
            </a:r>
            <a:r>
              <a:rPr lang="en-US" dirty="0">
                <a:latin typeface="Cambria" panose="02040503050406030204" pitchFamily="18" charset="0"/>
              </a:rPr>
              <a:t>. Roman improvements included water and sewage systems, </a:t>
            </a:r>
            <a:r>
              <a:rPr lang="en-US" u="sng" dirty="0">
                <a:latin typeface="Cambria" panose="02040503050406030204" pitchFamily="18" charset="0"/>
              </a:rPr>
              <a:t>adapting Greek models to accommodate large republics</a:t>
            </a:r>
            <a:r>
              <a:rPr lang="en-US" dirty="0">
                <a:latin typeface="Cambria" panose="02040503050406030204" pitchFamily="18" charset="0"/>
              </a:rPr>
              <a:t>……</a:t>
            </a:r>
            <a:r>
              <a:rPr lang="en-US" b="1" dirty="0">
                <a:latin typeface="Cambria" panose="02040503050406030204" pitchFamily="18" charset="0"/>
              </a:rPr>
              <a:t>Law</a:t>
            </a:r>
            <a:r>
              <a:rPr lang="en-US" dirty="0">
                <a:latin typeface="Cambria" panose="02040503050406030204" pitchFamily="18" charset="0"/>
              </a:rPr>
              <a:t> was part of this Roman civilization, both a means of governance and a </a:t>
            </a:r>
            <a:r>
              <a:rPr lang="en-US" u="sng" dirty="0">
                <a:latin typeface="Cambria" panose="02040503050406030204" pitchFamily="18" charset="0"/>
              </a:rPr>
              <a:t>support for the social order</a:t>
            </a:r>
            <a:r>
              <a:rPr lang="en-US" dirty="0">
                <a:latin typeface="Cambria" panose="02040503050406030204" pitchFamily="18" charset="0"/>
              </a:rPr>
              <a:t>. It was only in the sixth century – and in Constantinople, the eastern Roman capital – that the emperor Justinian sponsored the collection of laws in a single code</a:t>
            </a:r>
            <a:r>
              <a:rPr lang="en-US" dirty="0" smtClean="0">
                <a:latin typeface="Cambria" panose="02040503050406030204" pitchFamily="18" charset="0"/>
              </a:rPr>
              <a:t>.</a:t>
            </a:r>
          </a:p>
          <a:p>
            <a:pPr lvl="0"/>
            <a:endParaRPr lang="en-US" dirty="0">
              <a:latin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rPr>
              <a:t>What was Roman about Roman law from Republican times, and what became </a:t>
            </a:r>
            <a:r>
              <a:rPr lang="en-US" u="sng" dirty="0">
                <a:latin typeface="Cambria" panose="02040503050406030204" pitchFamily="18" charset="0"/>
              </a:rPr>
              <a:t>a powerful historical precedent, was professional interpretation,</a:t>
            </a:r>
            <a:r>
              <a:rPr lang="en-US" dirty="0">
                <a:latin typeface="Cambria" panose="02040503050406030204" pitchFamily="18" charset="0"/>
              </a:rPr>
              <a:t> operating in a polity where the manner of making law was itself an ongoing and legitimate political concern</a:t>
            </a:r>
            <a:r>
              <a:rPr lang="en-US" dirty="0" smtClean="0">
                <a:latin typeface="Cambria" panose="02040503050406030204" pitchFamily="18" charset="0"/>
              </a:rPr>
              <a:t>.</a:t>
            </a:r>
          </a:p>
          <a:p>
            <a:pPr lvl="0"/>
            <a:endParaRPr lang="en-US" dirty="0">
              <a:latin typeface="Cambria" panose="02040503050406030204" pitchFamily="18" charset="0"/>
            </a:endParaRPr>
          </a:p>
          <a:p>
            <a:pPr marL="285750" lvl="0" indent="-285750">
              <a:buFont typeface="Arial" panose="020B0604020202020204" pitchFamily="34" charset="0"/>
              <a:buChar char="•"/>
            </a:pPr>
            <a:r>
              <a:rPr lang="en-US" i="1" u="sng" dirty="0">
                <a:latin typeface="Cambria" panose="02040503050406030204" pitchFamily="18" charset="0"/>
              </a:rPr>
              <a:t>Paideia</a:t>
            </a:r>
            <a:r>
              <a:rPr lang="en-US" dirty="0">
                <a:latin typeface="Cambria" panose="02040503050406030204" pitchFamily="18" charset="0"/>
              </a:rPr>
              <a:t> – a Greek word, described this right kind of education (of language and learning): one that prepared youth for a life of knowledge and sensitivity to beauty, and taught the social skills to attain calm nobility and civic virtue. </a:t>
            </a:r>
            <a:r>
              <a:rPr lang="en-US" i="1" dirty="0">
                <a:latin typeface="Cambria" panose="02040503050406030204" pitchFamily="18" charset="0"/>
              </a:rPr>
              <a:t> </a:t>
            </a:r>
            <a:r>
              <a:rPr lang="en-US" i="1" u="sng" dirty="0" err="1">
                <a:latin typeface="Cambria" panose="02040503050406030204" pitchFamily="18" charset="0"/>
              </a:rPr>
              <a:t>Humanitas</a:t>
            </a:r>
            <a:r>
              <a:rPr lang="en-US" dirty="0">
                <a:latin typeface="Cambria" panose="02040503050406030204" pitchFamily="18" charset="0"/>
              </a:rPr>
              <a:t> – ‘civilized behavior.’</a:t>
            </a:r>
          </a:p>
          <a:p>
            <a:endParaRPr lang="en-US" dirty="0"/>
          </a:p>
        </p:txBody>
      </p:sp>
      <p:sp>
        <p:nvSpPr>
          <p:cNvPr id="4" name="TextBox 3"/>
          <p:cNvSpPr txBox="1"/>
          <p:nvPr/>
        </p:nvSpPr>
        <p:spPr>
          <a:xfrm>
            <a:off x="230720" y="5760720"/>
            <a:ext cx="4236414" cy="615553"/>
          </a:xfrm>
          <a:prstGeom prst="rect">
            <a:avLst/>
          </a:prstGeom>
          <a:noFill/>
        </p:spPr>
        <p:txBody>
          <a:bodyPr wrap="square" rtlCol="0">
            <a:spAutoFit/>
          </a:bodyPr>
          <a:lstStyle/>
          <a:p>
            <a:r>
              <a:rPr lang="en-US" dirty="0" smtClean="0">
                <a:latin typeface="Cambria" panose="02040503050406030204" pitchFamily="18" charset="0"/>
              </a:rPr>
              <a:t>The Pantheon</a:t>
            </a:r>
          </a:p>
          <a:p>
            <a:pPr marL="285750" indent="-285750">
              <a:buFont typeface="Arial" panose="020B0604020202020204" pitchFamily="34" charset="0"/>
              <a:buChar char="•"/>
            </a:pPr>
            <a:r>
              <a:rPr lang="en-US" sz="1600" dirty="0" smtClean="0">
                <a:latin typeface="Cambria" panose="02040503050406030204" pitchFamily="18" charset="0"/>
              </a:rPr>
              <a:t>Blends Greek style with Roman features </a:t>
            </a:r>
            <a:endParaRPr lang="en-US" sz="1600" dirty="0">
              <a:latin typeface="Cambria" panose="02040503050406030204" pitchFamily="18" charset="0"/>
            </a:endParaRPr>
          </a:p>
        </p:txBody>
      </p:sp>
    </p:spTree>
    <p:extLst>
      <p:ext uri="{BB962C8B-B14F-4D97-AF65-F5344CB8AC3E}">
        <p14:creationId xmlns:p14="http://schemas.microsoft.com/office/powerpoint/2010/main" val="376461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69817"/>
            <a:ext cx="12192000" cy="6463308"/>
          </a:xfrm>
          <a:prstGeom prst="rect">
            <a:avLst/>
          </a:prstGeom>
          <a:noFill/>
        </p:spPr>
        <p:txBody>
          <a:bodyPr wrap="square" rtlCol="0">
            <a:spAutoFit/>
          </a:bodyPr>
          <a:lstStyle/>
          <a:p>
            <a:r>
              <a:rPr lang="en-US" b="1" dirty="0" smtClean="0">
                <a:latin typeface="Cambria" panose="02040503050406030204" pitchFamily="18" charset="0"/>
              </a:rPr>
              <a:t>Roman Architecture					</a:t>
            </a:r>
            <a:r>
              <a:rPr lang="en-US" sz="1400" dirty="0" smtClean="0">
                <a:latin typeface="Cambria" panose="02040503050406030204" pitchFamily="18" charset="0"/>
              </a:rPr>
              <a:t>Temple of Fortuna </a:t>
            </a:r>
            <a:r>
              <a:rPr lang="en-US" sz="1400" dirty="0" err="1" smtClean="0">
                <a:latin typeface="Cambria" panose="02040503050406030204" pitchFamily="18" charset="0"/>
              </a:rPr>
              <a:t>Virilis</a:t>
            </a:r>
            <a:endParaRPr lang="en-US" b="1"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Temple Architecture</a:t>
            </a:r>
          </a:p>
          <a:p>
            <a:pPr marL="742950" lvl="1" indent="-285750">
              <a:buFont typeface="Arial" panose="020B0604020202020204" pitchFamily="34" charset="0"/>
              <a:buChar char="•"/>
            </a:pPr>
            <a:r>
              <a:rPr lang="en-US" dirty="0" smtClean="0">
                <a:latin typeface="Cambria" panose="02040503050406030204" pitchFamily="18" charset="0"/>
              </a:rPr>
              <a:t>blends Etruscan and Greek features		</a:t>
            </a:r>
          </a:p>
          <a:p>
            <a:pPr marL="742950" lvl="1" indent="-285750">
              <a:buFont typeface="Arial" panose="020B0604020202020204" pitchFamily="34" charset="0"/>
              <a:buChar char="•"/>
            </a:pPr>
            <a:r>
              <a:rPr lang="en-US" dirty="0" smtClean="0">
                <a:latin typeface="Cambria" panose="02040503050406030204" pitchFamily="18" charset="0"/>
              </a:rPr>
              <a:t>emphasis on the front of the building</a:t>
            </a:r>
          </a:p>
          <a:p>
            <a:endParaRPr lang="en-US" dirty="0" smtClean="0">
              <a:latin typeface="Cambria" panose="02040503050406030204" pitchFamily="18" charset="0"/>
            </a:endParaRPr>
          </a:p>
          <a:p>
            <a:pPr marL="285750" indent="-285750">
              <a:buFont typeface="Arial" panose="020B0604020202020204" pitchFamily="34" charset="0"/>
              <a:buChar char="•"/>
            </a:pPr>
            <a:r>
              <a:rPr lang="en-US" b="1" dirty="0" smtClean="0">
                <a:latin typeface="Cambria" panose="02040503050406030204" pitchFamily="18" charset="0"/>
              </a:rPr>
              <a:t>Concrete</a:t>
            </a:r>
          </a:p>
          <a:p>
            <a:pPr marL="742950" lvl="1" indent="-285750">
              <a:buFont typeface="Arial" panose="020B0604020202020204" pitchFamily="34" charset="0"/>
              <a:buChar char="•"/>
            </a:pPr>
            <a:r>
              <a:rPr lang="en-US" dirty="0">
                <a:latin typeface="Cambria" panose="02040503050406030204" pitchFamily="18" charset="0"/>
              </a:rPr>
              <a:t>a</a:t>
            </a:r>
            <a:r>
              <a:rPr lang="en-US" dirty="0" smtClean="0">
                <a:latin typeface="Cambria" panose="02040503050406030204" pitchFamily="18" charset="0"/>
              </a:rPr>
              <a:t> revolution in architectural design</a:t>
            </a:r>
          </a:p>
          <a:p>
            <a:pPr marL="742950" lvl="1" indent="-285750">
              <a:buFont typeface="Arial" panose="020B0604020202020204" pitchFamily="34" charset="0"/>
              <a:buChar char="•"/>
            </a:pPr>
            <a:r>
              <a:rPr lang="en-US" dirty="0" smtClean="0">
                <a:latin typeface="Cambria" panose="02040503050406030204" pitchFamily="18" charset="0"/>
              </a:rPr>
              <a:t>allows for larger, heavier designs</a:t>
            </a:r>
          </a:p>
          <a:p>
            <a:pPr lvl="1"/>
            <a:r>
              <a:rPr lang="en-US" dirty="0">
                <a:latin typeface="Cambria" panose="02040503050406030204" pitchFamily="18" charset="0"/>
              </a:rPr>
              <a:t>	</a:t>
            </a:r>
            <a:r>
              <a:rPr lang="en-US" dirty="0" smtClean="0">
                <a:latin typeface="Cambria" panose="02040503050406030204" pitchFamily="18" charset="0"/>
              </a:rPr>
              <a:t>			</a:t>
            </a:r>
            <a:r>
              <a:rPr lang="en-US" sz="1400" dirty="0" smtClean="0">
                <a:latin typeface="Cambria" panose="02040503050406030204" pitchFamily="18" charset="0"/>
              </a:rPr>
              <a:t>Roman Forum</a:t>
            </a:r>
          </a:p>
          <a:p>
            <a:pPr marL="285750" indent="-285750">
              <a:buFont typeface="Arial" panose="020B0604020202020204" pitchFamily="34" charset="0"/>
              <a:buChar char="•"/>
            </a:pPr>
            <a:r>
              <a:rPr lang="en-US" dirty="0" smtClean="0">
                <a:latin typeface="Cambria" panose="02040503050406030204" pitchFamily="18" charset="0"/>
              </a:rPr>
              <a:t>Arch &amp; Vault</a:t>
            </a:r>
          </a:p>
          <a:p>
            <a:pPr marL="742950" lvl="1" indent="-285750">
              <a:buFont typeface="Arial" panose="020B0604020202020204" pitchFamily="34" charset="0"/>
              <a:buChar char="•"/>
            </a:pPr>
            <a:r>
              <a:rPr lang="en-US" dirty="0" smtClean="0">
                <a:latin typeface="Cambria" panose="02040503050406030204" pitchFamily="18" charset="0"/>
              </a:rPr>
              <a:t>Colosseum</a:t>
            </a:r>
          </a:p>
          <a:p>
            <a:pPr marL="742950" lvl="1" indent="-285750">
              <a:buFont typeface="Arial" panose="020B0604020202020204" pitchFamily="34" charset="0"/>
              <a:buChar char="•"/>
            </a:pPr>
            <a:r>
              <a:rPr lang="en-US" b="1" dirty="0" err="1">
                <a:latin typeface="Cambria" panose="02040503050406030204" pitchFamily="18" charset="0"/>
              </a:rPr>
              <a:t>a</a:t>
            </a:r>
            <a:r>
              <a:rPr lang="en-US" b="1" dirty="0" err="1" smtClean="0">
                <a:latin typeface="Cambria" panose="02040503050406030204" pitchFamily="18" charset="0"/>
              </a:rPr>
              <a:t>mphitheatres</a:t>
            </a:r>
            <a:endParaRPr lang="en-US" b="1" dirty="0" smtClean="0">
              <a:latin typeface="Cambria" panose="02040503050406030204" pitchFamily="18" charset="0"/>
            </a:endParaRPr>
          </a:p>
          <a:p>
            <a:pPr marL="742950" lvl="1" indent="-285750">
              <a:buFont typeface="Arial" panose="020B0604020202020204" pitchFamily="34" charset="0"/>
              <a:buChar char="•"/>
            </a:pPr>
            <a:r>
              <a:rPr lang="en-US" b="1" dirty="0">
                <a:latin typeface="Cambria" panose="02040503050406030204" pitchFamily="18" charset="0"/>
              </a:rPr>
              <a:t>p</a:t>
            </a:r>
            <a:r>
              <a:rPr lang="en-US" b="1" dirty="0" smtClean="0">
                <a:latin typeface="Cambria" panose="02040503050406030204" pitchFamily="18" charset="0"/>
              </a:rPr>
              <a:t>ublic baths</a:t>
            </a:r>
          </a:p>
          <a:p>
            <a:pPr marL="742950" lvl="1" indent="-285750">
              <a:buFont typeface="Arial" panose="020B0604020202020204" pitchFamily="34" charset="0"/>
              <a:buChar char="•"/>
            </a:pPr>
            <a:r>
              <a:rPr lang="en-US" b="1" dirty="0" smtClean="0">
                <a:latin typeface="Cambria" panose="02040503050406030204" pitchFamily="18" charset="0"/>
              </a:rPr>
              <a:t>Race track – Circus Maximus</a:t>
            </a:r>
          </a:p>
          <a:p>
            <a:pPr marL="742950" lvl="1" indent="-285750">
              <a:buFont typeface="Arial" panose="020B0604020202020204" pitchFamily="34" charset="0"/>
              <a:buChar char="•"/>
            </a:pPr>
            <a:endParaRPr lang="en-US" dirty="0">
              <a:latin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rPr>
              <a:t>Barrel Vault</a:t>
            </a:r>
          </a:p>
          <a:p>
            <a:pPr marL="1200150" lvl="2" indent="-285750">
              <a:buFont typeface="Arial" panose="020B0604020202020204" pitchFamily="34" charset="0"/>
              <a:buChar char="•"/>
            </a:pPr>
            <a:r>
              <a:rPr lang="en-US" dirty="0" smtClean="0">
                <a:latin typeface="Cambria" panose="02040503050406030204" pitchFamily="18" charset="0"/>
              </a:rPr>
              <a:t>windows</a:t>
            </a:r>
          </a:p>
          <a:p>
            <a:pPr marL="1200150" lvl="2" indent="-285750">
              <a:buFont typeface="Arial" panose="020B0604020202020204" pitchFamily="34" charset="0"/>
              <a:buChar char="•"/>
            </a:pPr>
            <a:r>
              <a:rPr lang="en-US" dirty="0">
                <a:latin typeface="Cambria" panose="02040503050406030204" pitchFamily="18" charset="0"/>
              </a:rPr>
              <a:t>b</a:t>
            </a:r>
            <a:r>
              <a:rPr lang="en-US" dirty="0" smtClean="0">
                <a:latin typeface="Cambria" panose="02040503050406030204" pitchFamily="18" charset="0"/>
              </a:rPr>
              <a:t>uttresses?</a:t>
            </a:r>
          </a:p>
          <a:p>
            <a:pPr marL="742950" lvl="1" indent="-285750">
              <a:buFont typeface="Arial" panose="020B0604020202020204" pitchFamily="34" charset="0"/>
              <a:buChar char="•"/>
            </a:pPr>
            <a:r>
              <a:rPr lang="en-US" dirty="0" smtClean="0">
                <a:latin typeface="Cambria" panose="02040503050406030204" pitchFamily="18" charset="0"/>
              </a:rPr>
              <a:t>Groin </a:t>
            </a:r>
          </a:p>
          <a:p>
            <a:pPr marL="1200150" lvl="2" indent="-285750">
              <a:buFont typeface="Arial" panose="020B0604020202020204" pitchFamily="34" charset="0"/>
              <a:buChar char="•"/>
            </a:pPr>
            <a:r>
              <a:rPr lang="en-US" dirty="0">
                <a:latin typeface="Cambria" panose="02040503050406030204" pitchFamily="18" charset="0"/>
              </a:rPr>
              <a:t>l</a:t>
            </a:r>
            <a:r>
              <a:rPr lang="en-US" dirty="0" smtClean="0">
                <a:latin typeface="Cambria" panose="02040503050406030204" pitchFamily="18" charset="0"/>
              </a:rPr>
              <a:t>ess buttressing</a:t>
            </a:r>
          </a:p>
          <a:p>
            <a:pPr marL="742950" lvl="1" indent="-285750">
              <a:buFont typeface="Arial" panose="020B0604020202020204" pitchFamily="34" charset="0"/>
              <a:buChar char="•"/>
            </a:pPr>
            <a:r>
              <a:rPr lang="en-US" dirty="0" smtClean="0">
                <a:latin typeface="Cambria" panose="02040503050406030204" pitchFamily="18" charset="0"/>
              </a:rPr>
              <a:t>Multi Groin </a:t>
            </a:r>
          </a:p>
          <a:p>
            <a:pPr marL="1200150" lvl="2" indent="-285750">
              <a:buFont typeface="Arial" panose="020B0604020202020204" pitchFamily="34" charset="0"/>
              <a:buChar char="•"/>
            </a:pPr>
            <a:r>
              <a:rPr lang="en-US" dirty="0" smtClean="0">
                <a:latin typeface="Cambria" panose="02040503050406030204" pitchFamily="18" charset="0"/>
              </a:rPr>
              <a:t>clerestories….windows above aisle ceiling allow light</a:t>
            </a:r>
          </a:p>
          <a:p>
            <a:pPr marL="1200150" lvl="2" indent="-285750">
              <a:buFont typeface="Arial" panose="020B0604020202020204" pitchFamily="34" charset="0"/>
              <a:buChar char="•"/>
            </a:pPr>
            <a:r>
              <a:rPr lang="en-US" dirty="0" smtClean="0">
                <a:latin typeface="Cambria" panose="02040503050406030204" pitchFamily="18" charset="0"/>
              </a:rPr>
              <a:t>churches </a:t>
            </a:r>
            <a:endParaRPr lang="en-US" dirty="0">
              <a:latin typeface="Cambria" panose="02040503050406030204" pitchFamily="18" charset="0"/>
            </a:endParaRPr>
          </a:p>
        </p:txBody>
      </p:sp>
      <p:pic>
        <p:nvPicPr>
          <p:cNvPr id="3" name="Picture 4" descr="TempleFortunaVirili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8448092" y="169817"/>
            <a:ext cx="3637227" cy="2873829"/>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Roman Forum-1"/>
          <p:cNvPicPr>
            <a:picLocks noChangeAspect="1" noChangeArrowheads="1"/>
          </p:cNvPicPr>
          <p:nvPr/>
        </p:nvPicPr>
        <p:blipFill>
          <a:blip r:embed="rId3" cstate="print">
            <a:lum bright="-6000" contrast="18000"/>
            <a:extLst>
              <a:ext uri="{28A0092B-C50C-407E-A947-70E740481C1C}">
                <a14:useLocalDpi xmlns:a14="http://schemas.microsoft.com/office/drawing/2010/main" val="0"/>
              </a:ext>
            </a:extLst>
          </a:blip>
          <a:srcRect/>
          <a:stretch>
            <a:fillRect/>
          </a:stretch>
        </p:blipFill>
        <p:spPr bwMode="auto">
          <a:xfrm>
            <a:off x="5126061" y="1084218"/>
            <a:ext cx="3550942" cy="2227126"/>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Barrel Vault"/>
          <p:cNvPicPr>
            <a:picLocks noChangeAspect="1" noChangeArrowheads="1"/>
          </p:cNvPicPr>
          <p:nvPr/>
        </p:nvPicPr>
        <p:blipFill>
          <a:blip r:embed="rId4">
            <a:clrChange>
              <a:clrFrom>
                <a:srgbClr val="FFFFFF"/>
              </a:clrFrom>
              <a:clrTo>
                <a:srgbClr val="FFFFFF">
                  <a:alpha val="0"/>
                </a:srgbClr>
              </a:clrTo>
            </a:clrChange>
            <a:lum bright="-18000" contrast="6000"/>
            <a:extLst>
              <a:ext uri="{28A0092B-C50C-407E-A947-70E740481C1C}">
                <a14:useLocalDpi xmlns:a14="http://schemas.microsoft.com/office/drawing/2010/main" val="0"/>
              </a:ext>
            </a:extLst>
          </a:blip>
          <a:srcRect b="665"/>
          <a:stretch>
            <a:fillRect/>
          </a:stretch>
        </p:blipFill>
        <p:spPr bwMode="auto">
          <a:xfrm>
            <a:off x="9694918" y="3043646"/>
            <a:ext cx="2390401" cy="25929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oin Vault"/>
          <p:cNvPicPr>
            <a:picLocks noChangeAspect="1" noChangeArrowheads="1"/>
          </p:cNvPicPr>
          <p:nvPr/>
        </p:nvPicPr>
        <p:blipFill>
          <a:blip r:embed="rId5">
            <a:lum bright="-30000" contrast="6000"/>
            <a:extLst>
              <a:ext uri="{28A0092B-C50C-407E-A947-70E740481C1C}">
                <a14:useLocalDpi xmlns:a14="http://schemas.microsoft.com/office/drawing/2010/main" val="0"/>
              </a:ext>
            </a:extLst>
          </a:blip>
          <a:srcRect b="2899"/>
          <a:stretch>
            <a:fillRect/>
          </a:stretch>
        </p:blipFill>
        <p:spPr bwMode="auto">
          <a:xfrm>
            <a:off x="7639522" y="3311344"/>
            <a:ext cx="2055396" cy="2786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Multi-Groin Vaults"/>
          <p:cNvPicPr>
            <a:picLocks noChangeAspect="1" noChangeArrowheads="1"/>
          </p:cNvPicPr>
          <p:nvPr/>
        </p:nvPicPr>
        <p:blipFill>
          <a:blip r:embed="rId6">
            <a:lum bright="-48000" contrast="12000"/>
            <a:extLst>
              <a:ext uri="{28A0092B-C50C-407E-A947-70E740481C1C}">
                <a14:useLocalDpi xmlns:a14="http://schemas.microsoft.com/office/drawing/2010/main" val="0"/>
              </a:ext>
            </a:extLst>
          </a:blip>
          <a:srcRect b="2438"/>
          <a:stretch>
            <a:fillRect/>
          </a:stretch>
        </p:blipFill>
        <p:spPr bwMode="auto">
          <a:xfrm>
            <a:off x="5009152" y="3415832"/>
            <a:ext cx="2523689" cy="26495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604647" y="6185173"/>
            <a:ext cx="3324115" cy="461665"/>
          </a:xfrm>
          <a:prstGeom prst="rect">
            <a:avLst/>
          </a:prstGeom>
        </p:spPr>
        <p:txBody>
          <a:bodyPr wrap="none">
            <a:spAutoFit/>
          </a:bodyPr>
          <a:lstStyle/>
          <a:p>
            <a:r>
              <a:rPr lang="en-US" sz="1200" dirty="0">
                <a:hlinkClick r:id="rId7"/>
              </a:rPr>
              <a:t>https://</a:t>
            </a:r>
            <a:r>
              <a:rPr lang="en-US" sz="1200" dirty="0" smtClean="0">
                <a:hlinkClick r:id="rId7"/>
              </a:rPr>
              <a:t>www.youtube.com/watch?v=ODLxqz6-ogo</a:t>
            </a:r>
            <a:endParaRPr lang="en-US" sz="1200" dirty="0" smtClean="0"/>
          </a:p>
          <a:p>
            <a:endParaRPr lang="en-US" sz="1200" dirty="0"/>
          </a:p>
        </p:txBody>
      </p:sp>
    </p:spTree>
    <p:extLst>
      <p:ext uri="{BB962C8B-B14F-4D97-AF65-F5344CB8AC3E}">
        <p14:creationId xmlns:p14="http://schemas.microsoft.com/office/powerpoint/2010/main" val="2248316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56754"/>
            <a:ext cx="6858000" cy="6463308"/>
          </a:xfrm>
          <a:prstGeom prst="rect">
            <a:avLst/>
          </a:prstGeom>
          <a:noFill/>
        </p:spPr>
        <p:txBody>
          <a:bodyPr wrap="square" rtlCol="0">
            <a:spAutoFit/>
          </a:bodyPr>
          <a:lstStyle/>
          <a:p>
            <a:r>
              <a:rPr lang="en-US" dirty="0" smtClean="0">
                <a:latin typeface="Cambria" panose="02040503050406030204" pitchFamily="18" charset="0"/>
              </a:rPr>
              <a:t>‘</a:t>
            </a:r>
            <a:r>
              <a:rPr lang="en-US" b="1" dirty="0" smtClean="0">
                <a:latin typeface="Cambria" panose="02040503050406030204" pitchFamily="18" charset="0"/>
              </a:rPr>
              <a:t>On Rome’</a:t>
            </a:r>
          </a:p>
          <a:p>
            <a:r>
              <a:rPr lang="en-US" dirty="0" smtClean="0">
                <a:latin typeface="Cambria" panose="02040503050406030204" pitchFamily="18" charset="0"/>
              </a:rPr>
              <a:t>What made this civilization so enduring in the history of the world?</a:t>
            </a:r>
          </a:p>
          <a:p>
            <a:endParaRPr lang="en-US" dirty="0" smtClean="0">
              <a:latin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rPr>
              <a:t>politics and government</a:t>
            </a:r>
          </a:p>
          <a:p>
            <a:pPr marL="1200150" lvl="2" indent="-285750">
              <a:buFont typeface="Arial" panose="020B0604020202020204" pitchFamily="34" charset="0"/>
              <a:buChar char="•"/>
            </a:pPr>
            <a:r>
              <a:rPr lang="en-US" dirty="0">
                <a:latin typeface="Cambria" panose="02040503050406030204" pitchFamily="18" charset="0"/>
              </a:rPr>
              <a:t>t</a:t>
            </a:r>
            <a:r>
              <a:rPr lang="en-US" dirty="0" smtClean="0">
                <a:latin typeface="Cambria" panose="02040503050406030204" pitchFamily="18" charset="0"/>
              </a:rPr>
              <a:t>he Republic</a:t>
            </a:r>
          </a:p>
          <a:p>
            <a:pPr marL="1200150" lvl="2" indent="-285750">
              <a:buFont typeface="Arial" panose="020B0604020202020204" pitchFamily="34" charset="0"/>
              <a:buChar char="•"/>
            </a:pPr>
            <a:r>
              <a:rPr lang="en-US" dirty="0">
                <a:latin typeface="Cambria" panose="02040503050406030204" pitchFamily="18" charset="0"/>
              </a:rPr>
              <a:t>b</a:t>
            </a:r>
            <a:r>
              <a:rPr lang="en-US" dirty="0" smtClean="0">
                <a:latin typeface="Cambria" panose="02040503050406030204" pitchFamily="18" charset="0"/>
              </a:rPr>
              <a:t>ureaucracy </a:t>
            </a:r>
          </a:p>
          <a:p>
            <a:pPr marL="742950" lvl="1" indent="-285750">
              <a:buFont typeface="Arial" panose="020B0604020202020204" pitchFamily="34" charset="0"/>
              <a:buChar char="•"/>
            </a:pPr>
            <a:r>
              <a:rPr lang="en-US" dirty="0" smtClean="0">
                <a:latin typeface="Cambria" panose="02040503050406030204" pitchFamily="18" charset="0"/>
              </a:rPr>
              <a:t>art and architecture </a:t>
            </a:r>
          </a:p>
          <a:p>
            <a:pPr marL="742950" lvl="1" indent="-285750">
              <a:buFont typeface="Arial" panose="020B0604020202020204" pitchFamily="34" charset="0"/>
              <a:buChar char="•"/>
            </a:pPr>
            <a:r>
              <a:rPr lang="en-US" dirty="0">
                <a:latin typeface="Cambria" panose="02040503050406030204" pitchFamily="18" charset="0"/>
              </a:rPr>
              <a:t>i</a:t>
            </a:r>
            <a:r>
              <a:rPr lang="en-US" dirty="0" smtClean="0">
                <a:latin typeface="Cambria" panose="02040503050406030204" pitchFamily="18" charset="0"/>
              </a:rPr>
              <a:t>nfrastructure and engineering</a:t>
            </a:r>
          </a:p>
          <a:p>
            <a:pPr marL="742950" lvl="1" indent="-285750">
              <a:buFont typeface="Arial" panose="020B0604020202020204" pitchFamily="34" charset="0"/>
              <a:buChar char="•"/>
            </a:pPr>
            <a:r>
              <a:rPr lang="en-US" dirty="0" smtClean="0">
                <a:latin typeface="Cambria" panose="02040503050406030204" pitchFamily="18" charset="0"/>
              </a:rPr>
              <a:t>law and order</a:t>
            </a:r>
          </a:p>
          <a:p>
            <a:pPr marL="742950" lvl="1" indent="-285750">
              <a:buFont typeface="Arial" panose="020B0604020202020204" pitchFamily="34" charset="0"/>
              <a:buChar char="•"/>
            </a:pPr>
            <a:r>
              <a:rPr lang="en-US" dirty="0" smtClean="0">
                <a:latin typeface="Cambria" panose="02040503050406030204" pitchFamily="18" charset="0"/>
              </a:rPr>
              <a:t>Destiny</a:t>
            </a:r>
          </a:p>
          <a:p>
            <a:pPr marL="1200150" lvl="2" indent="-285750">
              <a:buFont typeface="Arial" panose="020B0604020202020204" pitchFamily="34" charset="0"/>
              <a:buChar char="•"/>
            </a:pPr>
            <a:r>
              <a:rPr lang="en-US" i="1" dirty="0" smtClean="0">
                <a:latin typeface="Cambria" panose="02040503050406030204" pitchFamily="18" charset="0"/>
              </a:rPr>
              <a:t>‘to spare the conquered and put down the proud’</a:t>
            </a:r>
            <a:r>
              <a:rPr lang="en-US" dirty="0" smtClean="0">
                <a:latin typeface="Cambria" panose="02040503050406030204" pitchFamily="18" charset="0"/>
              </a:rPr>
              <a:t>	</a:t>
            </a:r>
          </a:p>
          <a:p>
            <a:pPr marL="742950" lvl="1" indent="-285750">
              <a:buFont typeface="Arial" panose="020B0604020202020204" pitchFamily="34" charset="0"/>
              <a:buChar char="•"/>
            </a:pPr>
            <a:r>
              <a:rPr lang="en-US" dirty="0" smtClean="0">
                <a:latin typeface="Cambria" panose="02040503050406030204" pitchFamily="18" charset="0"/>
              </a:rPr>
              <a:t>Empire</a:t>
            </a:r>
          </a:p>
          <a:p>
            <a:pPr marL="1200150" lvl="2" indent="-285750">
              <a:buFont typeface="Arial" panose="020B0604020202020204" pitchFamily="34" charset="0"/>
              <a:buChar char="•"/>
            </a:pPr>
            <a:r>
              <a:rPr lang="en-US" dirty="0" smtClean="0">
                <a:latin typeface="Cambria" panose="02040503050406030204" pitchFamily="18" charset="0"/>
              </a:rPr>
              <a:t>A Republic built on War and Order?</a:t>
            </a:r>
          </a:p>
          <a:p>
            <a:pPr marL="285750" indent="-285750">
              <a:buFont typeface="Arial" panose="020B0604020202020204" pitchFamily="34" charset="0"/>
              <a:buChar char="•"/>
            </a:pPr>
            <a:endParaRPr lang="en-US" dirty="0">
              <a:latin typeface="Cambria" panose="02040503050406030204" pitchFamily="18" charset="0"/>
            </a:endParaRPr>
          </a:p>
          <a:p>
            <a:r>
              <a:rPr lang="en-US" dirty="0" smtClean="0">
                <a:latin typeface="Cambria" panose="02040503050406030204" pitchFamily="18" charset="0"/>
              </a:rPr>
              <a:t>Why do we study Roman civilization?</a:t>
            </a:r>
            <a:endParaRPr lang="en-US" dirty="0">
              <a:latin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rPr>
              <a:t>to discover something of ourselves &amp; our societies?</a:t>
            </a:r>
          </a:p>
          <a:p>
            <a:pPr marL="742950" lvl="1" indent="-285750">
              <a:buFont typeface="Arial" panose="020B0604020202020204" pitchFamily="34" charset="0"/>
              <a:buChar char="•"/>
            </a:pPr>
            <a:endParaRPr lang="en-US" dirty="0">
              <a:latin typeface="Cambria" panose="02040503050406030204" pitchFamily="18" charset="0"/>
            </a:endParaRPr>
          </a:p>
          <a:p>
            <a:r>
              <a:rPr lang="en-US" dirty="0" smtClean="0">
                <a:latin typeface="Cambria" panose="02040503050406030204" pitchFamily="18" charset="0"/>
              </a:rPr>
              <a:t>Why Rome?</a:t>
            </a:r>
          </a:p>
          <a:p>
            <a:r>
              <a:rPr lang="en-US" dirty="0" smtClean="0">
                <a:latin typeface="Cambria" panose="02040503050406030204" pitchFamily="18" charset="0"/>
              </a:rPr>
              <a:t>Why </a:t>
            </a:r>
            <a:r>
              <a:rPr lang="en-US" dirty="0">
                <a:latin typeface="Cambria" panose="02040503050406030204" pitchFamily="18" charset="0"/>
              </a:rPr>
              <a:t>not another </a:t>
            </a:r>
            <a:r>
              <a:rPr lang="en-US" b="1" dirty="0">
                <a:latin typeface="Cambria" panose="02040503050406030204" pitchFamily="18" charset="0"/>
              </a:rPr>
              <a:t>city-state</a:t>
            </a:r>
            <a:r>
              <a:rPr lang="en-US" dirty="0">
                <a:latin typeface="Cambria" panose="02040503050406030204" pitchFamily="18" charset="0"/>
              </a:rPr>
              <a:t> – that created a polity around all sides of the sea, uniting most of Europe and the entire north African coast with the lands of ancient empires in the Middle East?</a:t>
            </a:r>
          </a:p>
          <a:p>
            <a:endParaRPr lang="en-US" dirty="0">
              <a:latin typeface="Cambria" panose="02040503050406030204" pitchFamily="18" charset="0"/>
            </a:endParaRPr>
          </a:p>
          <a:p>
            <a:endParaRPr lang="en-US" dirty="0" smtClean="0">
              <a:latin typeface="Cambria" panose="02040503050406030204" pitchFamily="18" charset="0"/>
            </a:endParaRPr>
          </a:p>
        </p:txBody>
      </p:sp>
      <p:pic>
        <p:nvPicPr>
          <p:cNvPr id="1026" name="Picture 2" descr="Image result for Legacies of the Roman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8050" y="1440663"/>
            <a:ext cx="3448594" cy="25864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egacies of the Roman Emp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243" y="2579528"/>
            <a:ext cx="2891120" cy="23128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8050" y="3735976"/>
            <a:ext cx="3335383" cy="26387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9769" y="742680"/>
            <a:ext cx="3116139" cy="18437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Legacies of the Roman Empire democra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5908" y="0"/>
            <a:ext cx="2811134" cy="157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096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ia0382"/>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7609970" y="313509"/>
            <a:ext cx="4238041" cy="2823482"/>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3" descr="pic-Roman Theate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7906056" y="3124200"/>
            <a:ext cx="4117746" cy="3087824"/>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descr="Colisseum-1"/>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3388811" y="313509"/>
            <a:ext cx="4221159" cy="2810691"/>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colosseumannular"/>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391885" y="132614"/>
            <a:ext cx="3187337" cy="2278666"/>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6" descr="Interior of Coloseum"/>
          <p:cNvPicPr>
            <a:picLocks noChangeAspect="1" noChangeArrowheads="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91885" y="2191196"/>
            <a:ext cx="3369135" cy="2201288"/>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descr="Circus Maximus"/>
          <p:cNvPicPr>
            <a:picLocks noChangeAspect="1"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4127491" y="2712129"/>
            <a:ext cx="3679165" cy="1962378"/>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Bath-England-1"/>
          <p:cNvPicPr>
            <a:picLocks noChangeAspect="1"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26314" y="4210589"/>
            <a:ext cx="3801776" cy="2385237"/>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descr="Bath-Engla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300" y="4210589"/>
            <a:ext cx="1976938" cy="2954383"/>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91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0629"/>
            <a:ext cx="12192000" cy="6186309"/>
          </a:xfrm>
          <a:prstGeom prst="rect">
            <a:avLst/>
          </a:prstGeom>
          <a:noFill/>
        </p:spPr>
        <p:txBody>
          <a:bodyPr wrap="square" rtlCol="0">
            <a:spAutoFit/>
          </a:bodyPr>
          <a:lstStyle/>
          <a:p>
            <a:r>
              <a:rPr lang="en-US" b="1" dirty="0" smtClean="0">
                <a:latin typeface="Cambria" panose="02040503050406030204" pitchFamily="18" charset="0"/>
              </a:rPr>
              <a:t>Roman Architecture/Engineering</a:t>
            </a:r>
          </a:p>
          <a:p>
            <a:pPr marL="285750" indent="-285750">
              <a:buFont typeface="Arial" panose="020B0604020202020204" pitchFamily="34" charset="0"/>
              <a:buChar char="•"/>
            </a:pPr>
            <a:r>
              <a:rPr lang="en-US" dirty="0" smtClean="0">
                <a:latin typeface="Cambria" panose="02040503050406030204" pitchFamily="18" charset="0"/>
              </a:rPr>
              <a:t>Dome</a:t>
            </a:r>
          </a:p>
          <a:p>
            <a:pPr marL="742950" lvl="1" indent="-285750">
              <a:buFont typeface="Arial" panose="020B0604020202020204" pitchFamily="34" charset="0"/>
              <a:buChar char="•"/>
            </a:pPr>
            <a:r>
              <a:rPr lang="en-US" dirty="0">
                <a:latin typeface="Cambria" panose="02040503050406030204" pitchFamily="18" charset="0"/>
              </a:rPr>
              <a:t>l</a:t>
            </a:r>
            <a:r>
              <a:rPr lang="en-US" dirty="0" smtClean="0">
                <a:latin typeface="Cambria" panose="02040503050406030204" pitchFamily="18" charset="0"/>
              </a:rPr>
              <a:t>arge and relatively open spaces</a:t>
            </a:r>
          </a:p>
          <a:p>
            <a:pPr marL="742950" lvl="1" indent="-285750">
              <a:buFont typeface="Arial" panose="020B0604020202020204" pitchFamily="34" charset="0"/>
              <a:buChar char="•"/>
            </a:pPr>
            <a:r>
              <a:rPr lang="en-US" dirty="0">
                <a:latin typeface="Cambria" panose="02040503050406030204" pitchFamily="18" charset="0"/>
              </a:rPr>
              <a:t>t</a:t>
            </a:r>
            <a:r>
              <a:rPr lang="en-US" dirty="0" smtClean="0">
                <a:latin typeface="Cambria" panose="02040503050406030204" pitchFamily="18" charset="0"/>
              </a:rPr>
              <a:t>he </a:t>
            </a:r>
            <a:r>
              <a:rPr lang="en-US" b="1" dirty="0" smtClean="0">
                <a:latin typeface="Cambria" panose="02040503050406030204" pitchFamily="18" charset="0"/>
              </a:rPr>
              <a:t>Pantheon</a:t>
            </a:r>
          </a:p>
          <a:p>
            <a:pPr marL="1200150" lvl="2" indent="-285750">
              <a:buFont typeface="Arial" panose="020B0604020202020204" pitchFamily="34" charset="0"/>
              <a:buChar char="•"/>
            </a:pPr>
            <a:r>
              <a:rPr lang="en-US" b="1" dirty="0" smtClean="0">
                <a:latin typeface="Cambria" panose="02040503050406030204" pitchFamily="18" charset="0"/>
              </a:rPr>
              <a:t>Marcus Agrippa</a:t>
            </a:r>
          </a:p>
          <a:p>
            <a:pPr marL="742950" lvl="1" indent="-285750">
              <a:buFont typeface="Arial" panose="020B0604020202020204" pitchFamily="34" charset="0"/>
              <a:buChar char="•"/>
            </a:pPr>
            <a:r>
              <a:rPr lang="en-US" dirty="0">
                <a:latin typeface="Cambria" panose="02040503050406030204" pitchFamily="18" charset="0"/>
              </a:rPr>
              <a:t>e</a:t>
            </a:r>
            <a:r>
              <a:rPr lang="en-US" dirty="0" smtClean="0">
                <a:latin typeface="Cambria" panose="02040503050406030204" pitchFamily="18" charset="0"/>
              </a:rPr>
              <a:t>arly Christian churches</a:t>
            </a:r>
          </a:p>
          <a:p>
            <a:pPr marL="742950" lvl="1" indent="-285750">
              <a:buFont typeface="Arial" panose="020B0604020202020204" pitchFamily="34" charset="0"/>
              <a:buChar char="•"/>
            </a:pPr>
            <a:endParaRPr lang="en-US" dirty="0">
              <a:latin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rPr>
              <a:t> the dome allowed Romans to span space</a:t>
            </a:r>
          </a:p>
          <a:p>
            <a:pPr marL="742950" lvl="1" indent="-285750">
              <a:buFont typeface="Arial" panose="020B0604020202020204" pitchFamily="34" charset="0"/>
              <a:buChar char="•"/>
            </a:pPr>
            <a:r>
              <a:rPr lang="en-US" dirty="0">
                <a:latin typeface="Cambria" panose="02040503050406030204" pitchFamily="18" charset="0"/>
              </a:rPr>
              <a:t>l</a:t>
            </a:r>
            <a:r>
              <a:rPr lang="en-US" dirty="0" smtClean="0">
                <a:latin typeface="Cambria" panose="02040503050406030204" pitchFamily="18" charset="0"/>
              </a:rPr>
              <a:t>ight entered thru oculus (on top)</a:t>
            </a:r>
          </a:p>
          <a:p>
            <a:pPr marL="742950" lvl="1"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Innovative Engineering Techniques</a:t>
            </a:r>
          </a:p>
          <a:p>
            <a:pPr marL="742950" lvl="1" indent="-285750">
              <a:buFont typeface="Arial" panose="020B0604020202020204" pitchFamily="34" charset="0"/>
              <a:buChar char="•"/>
            </a:pPr>
            <a:r>
              <a:rPr lang="en-US" dirty="0" smtClean="0">
                <a:latin typeface="Cambria" panose="02040503050406030204" pitchFamily="18" charset="0"/>
              </a:rPr>
              <a:t>roads </a:t>
            </a:r>
          </a:p>
          <a:p>
            <a:pPr marL="1200150" lvl="2" indent="-285750">
              <a:buFont typeface="Arial" panose="020B0604020202020204" pitchFamily="34" charset="0"/>
              <a:buChar char="•"/>
            </a:pPr>
            <a:r>
              <a:rPr lang="en-US" i="1" dirty="0">
                <a:latin typeface="Cambria" panose="02040503050406030204" pitchFamily="18" charset="0"/>
              </a:rPr>
              <a:t>t</a:t>
            </a:r>
            <a:r>
              <a:rPr lang="en-US" i="1" dirty="0" smtClean="0">
                <a:latin typeface="Cambria" panose="02040503050406030204" pitchFamily="18" charset="0"/>
              </a:rPr>
              <a:t>he </a:t>
            </a:r>
            <a:r>
              <a:rPr lang="en-US" b="1" i="1" dirty="0" smtClean="0">
                <a:latin typeface="Cambria" panose="02040503050406030204" pitchFamily="18" charset="0"/>
              </a:rPr>
              <a:t>Via </a:t>
            </a:r>
            <a:r>
              <a:rPr lang="en-US" b="1" i="1" dirty="0" err="1" smtClean="0">
                <a:latin typeface="Cambria" panose="02040503050406030204" pitchFamily="18" charset="0"/>
              </a:rPr>
              <a:t>Appia</a:t>
            </a:r>
            <a:endParaRPr lang="en-US" b="1" i="1" dirty="0" smtClean="0">
              <a:latin typeface="Cambria" panose="02040503050406030204" pitchFamily="18" charset="0"/>
            </a:endParaRPr>
          </a:p>
          <a:p>
            <a:pPr marL="742950" lvl="1" indent="-285750">
              <a:buFont typeface="Arial" panose="020B0604020202020204" pitchFamily="34" charset="0"/>
              <a:buChar char="•"/>
            </a:pPr>
            <a:r>
              <a:rPr lang="en-US" b="1" dirty="0" smtClean="0">
                <a:latin typeface="Cambria" panose="02040503050406030204" pitchFamily="18" charset="0"/>
              </a:rPr>
              <a:t>Aqueducts</a:t>
            </a:r>
          </a:p>
          <a:p>
            <a:pPr marL="1200150" lvl="2" indent="-285750">
              <a:buFont typeface="Arial" panose="020B0604020202020204" pitchFamily="34" charset="0"/>
              <a:buChar char="•"/>
            </a:pPr>
            <a:r>
              <a:rPr lang="en-US" dirty="0" smtClean="0">
                <a:latin typeface="Cambria" panose="02040503050406030204" pitchFamily="18" charset="0"/>
              </a:rPr>
              <a:t>testament to Roman ingenuity</a:t>
            </a:r>
          </a:p>
          <a:p>
            <a:pPr marL="742950" lvl="1" indent="-285750">
              <a:buFont typeface="Arial" panose="020B0604020202020204" pitchFamily="34" charset="0"/>
              <a:buChar char="•"/>
            </a:pPr>
            <a:r>
              <a:rPr lang="en-US" dirty="0" smtClean="0">
                <a:latin typeface="Cambria" panose="02040503050406030204" pitchFamily="18" charset="0"/>
              </a:rPr>
              <a:t>arched bridges</a:t>
            </a: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Emperor Hadrian (117-138)</a:t>
            </a:r>
          </a:p>
          <a:p>
            <a:pPr marL="742950" lvl="1" indent="-285750">
              <a:buFont typeface="Arial" panose="020B0604020202020204" pitchFamily="34" charset="0"/>
              <a:buChar char="•"/>
            </a:pPr>
            <a:r>
              <a:rPr lang="en-US" dirty="0" smtClean="0">
                <a:latin typeface="Cambria" panose="02040503050406030204" pitchFamily="18" charset="0"/>
              </a:rPr>
              <a:t>Hadrian’s Wall</a:t>
            </a:r>
          </a:p>
          <a:p>
            <a:pPr marL="1200150" lvl="2" indent="-285750">
              <a:buFont typeface="Arial" panose="020B0604020202020204" pitchFamily="34" charset="0"/>
              <a:buChar char="•"/>
            </a:pPr>
            <a:r>
              <a:rPr lang="en-US" dirty="0">
                <a:latin typeface="Cambria" panose="02040503050406030204" pitchFamily="18" charset="0"/>
              </a:rPr>
              <a:t>n</a:t>
            </a:r>
            <a:r>
              <a:rPr lang="en-US" dirty="0" smtClean="0">
                <a:latin typeface="Cambria" panose="02040503050406030204" pitchFamily="18" charset="0"/>
              </a:rPr>
              <a:t>orthern England</a:t>
            </a:r>
          </a:p>
          <a:p>
            <a:pPr marL="1200150" lvl="2" indent="-285750">
              <a:buFont typeface="Arial" panose="020B0604020202020204" pitchFamily="34" charset="0"/>
              <a:buChar char="•"/>
            </a:pPr>
            <a:r>
              <a:rPr lang="en-US" dirty="0" smtClean="0">
                <a:latin typeface="Cambria" panose="02040503050406030204" pitchFamily="18" charset="0"/>
              </a:rPr>
              <a:t>the Pantheon</a:t>
            </a:r>
          </a:p>
          <a:p>
            <a:pPr marL="1200150" lvl="2" indent="-285750">
              <a:buFont typeface="Arial" panose="020B0604020202020204" pitchFamily="34" charset="0"/>
              <a:buChar char="•"/>
            </a:pPr>
            <a:r>
              <a:rPr lang="en-US" dirty="0" smtClean="0">
                <a:latin typeface="Cambria" panose="02040503050406030204" pitchFamily="18" charset="0"/>
              </a:rPr>
              <a:t>villa at Tivoli</a:t>
            </a:r>
          </a:p>
        </p:txBody>
      </p:sp>
      <p:pic>
        <p:nvPicPr>
          <p:cNvPr id="3" name="Picture 6" descr="Hemispherical Dome"/>
          <p:cNvPicPr>
            <a:picLocks noChangeAspect="1" noChangeArrowheads="1"/>
          </p:cNvPicPr>
          <p:nvPr/>
        </p:nvPicPr>
        <p:blipFill>
          <a:blip r:embed="rId2">
            <a:clrChange>
              <a:clrFrom>
                <a:srgbClr val="000000"/>
              </a:clrFrom>
              <a:clrTo>
                <a:srgbClr val="000000">
                  <a:alpha val="0"/>
                </a:srgbClr>
              </a:clrTo>
            </a:clrChange>
            <a:lum bright="-18000" contrast="6000"/>
            <a:extLst>
              <a:ext uri="{28A0092B-C50C-407E-A947-70E740481C1C}">
                <a14:useLocalDpi xmlns:a14="http://schemas.microsoft.com/office/drawing/2010/main" val="0"/>
              </a:ext>
            </a:extLst>
          </a:blip>
          <a:srcRect/>
          <a:stretch>
            <a:fillRect/>
          </a:stretch>
        </p:blipFill>
        <p:spPr bwMode="auto">
          <a:xfrm>
            <a:off x="4424182" y="145218"/>
            <a:ext cx="1685697" cy="1735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antheon Schemas"/>
          <p:cNvPicPr>
            <a:picLocks noChangeAspect="1" noChangeArrowheads="1"/>
          </p:cNvPicPr>
          <p:nvPr/>
        </p:nvPicPr>
        <p:blipFill>
          <a:blip r:embed="rId3">
            <a:clrChange>
              <a:clrFrom>
                <a:srgbClr val="FFFFFF"/>
              </a:clrFrom>
              <a:clrTo>
                <a:srgbClr val="FFFFFF">
                  <a:alpha val="0"/>
                </a:srgbClr>
              </a:clrTo>
            </a:clrChange>
            <a:lum bright="-12000" contrast="24000"/>
            <a:extLst>
              <a:ext uri="{28A0092B-C50C-407E-A947-70E740481C1C}">
                <a14:useLocalDpi xmlns:a14="http://schemas.microsoft.com/office/drawing/2010/main" val="0"/>
              </a:ext>
            </a:extLst>
          </a:blip>
          <a:srcRect/>
          <a:stretch>
            <a:fillRect/>
          </a:stretch>
        </p:blipFill>
        <p:spPr bwMode="auto">
          <a:xfrm>
            <a:off x="8164512" y="130629"/>
            <a:ext cx="3853543" cy="23081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824" y="145218"/>
            <a:ext cx="1880688" cy="2293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pic-Via Appia"/>
          <p:cNvPicPr>
            <a:picLocks noChangeAspect="1" noChangeArrowheads="1"/>
          </p:cNvPicPr>
          <p:nvPr/>
        </p:nvPicPr>
        <p:blipFill>
          <a:blip r:embed="rId5">
            <a:lum bright="6000" contrast="18000"/>
            <a:extLst>
              <a:ext uri="{28A0092B-C50C-407E-A947-70E740481C1C}">
                <a14:useLocalDpi xmlns:a14="http://schemas.microsoft.com/office/drawing/2010/main" val="0"/>
              </a:ext>
            </a:extLst>
          </a:blip>
          <a:srcRect/>
          <a:stretch>
            <a:fillRect/>
          </a:stretch>
        </p:blipFill>
        <p:spPr bwMode="auto">
          <a:xfrm>
            <a:off x="4396685" y="2722380"/>
            <a:ext cx="2950618" cy="1963928"/>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appian"/>
          <p:cNvPicPr>
            <a:picLocks noChangeAspect="1" noChangeArrowheads="1"/>
          </p:cNvPicPr>
          <p:nvPr/>
        </p:nvPicPr>
        <p:blipFill>
          <a:blip r:embed="rId6">
            <a:lum bright="-6000" contrast="6000"/>
            <a:extLst>
              <a:ext uri="{28A0092B-C50C-407E-A947-70E740481C1C}">
                <a14:useLocalDpi xmlns:a14="http://schemas.microsoft.com/office/drawing/2010/main" val="0"/>
              </a:ext>
            </a:extLst>
          </a:blip>
          <a:srcRect l="5305" t="3134" r="3322" b="3134"/>
          <a:stretch>
            <a:fillRect/>
          </a:stretch>
        </p:blipFill>
        <p:spPr bwMode="auto">
          <a:xfrm>
            <a:off x="7347303" y="2392786"/>
            <a:ext cx="1652062" cy="2671354"/>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descr="rome_pontdugard"/>
          <p:cNvPicPr>
            <a:picLocks noChangeAspect="1"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9145548" y="2438740"/>
            <a:ext cx="2959479" cy="1983377"/>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3" descr="segovia_aqueduct"/>
          <p:cNvPicPr>
            <a:picLocks noChangeAspect="1"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6131706" y="4747714"/>
            <a:ext cx="1898256" cy="1898256"/>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3" descr="pic-Roman Bridge in NW Spain"/>
          <p:cNvPicPr>
            <a:picLocks noChangeAspect="1" noChangeArrowheads="1"/>
          </p:cNvPicPr>
          <p:nvPr/>
        </p:nvPicPr>
        <p:blipFill>
          <a:blip r:embed="rId9" cstate="print">
            <a:lum bright="12000" contrast="6000"/>
            <a:extLst>
              <a:ext uri="{28A0092B-C50C-407E-A947-70E740481C1C}">
                <a14:useLocalDpi xmlns:a14="http://schemas.microsoft.com/office/drawing/2010/main" val="0"/>
              </a:ext>
            </a:extLst>
          </a:blip>
          <a:srcRect/>
          <a:stretch>
            <a:fillRect/>
          </a:stretch>
        </p:blipFill>
        <p:spPr bwMode="auto">
          <a:xfrm>
            <a:off x="9338716" y="4414487"/>
            <a:ext cx="1918410" cy="2558142"/>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4" descr="Hadrian's Wall-Cawfield"/>
          <p:cNvPicPr>
            <a:picLocks noChangeAspect="1" noChangeArrowheads="1"/>
          </p:cNvPicPr>
          <p:nvPr/>
        </p:nvPicPr>
        <p:blipFill>
          <a:blip r:embed="rId10">
            <a:lum contrast="6000"/>
            <a:extLst>
              <a:ext uri="{28A0092B-C50C-407E-A947-70E740481C1C}">
                <a14:useLocalDpi xmlns:a14="http://schemas.microsoft.com/office/drawing/2010/main" val="0"/>
              </a:ext>
            </a:extLst>
          </a:blip>
          <a:srcRect/>
          <a:stretch>
            <a:fillRect/>
          </a:stretch>
        </p:blipFill>
        <p:spPr bwMode="auto">
          <a:xfrm>
            <a:off x="3747810" y="4652912"/>
            <a:ext cx="2512779" cy="1695235"/>
          </a:xfrm>
          <a:prstGeom prst="rect">
            <a:avLst/>
          </a:prstGeom>
          <a:noFill/>
          <a:ln w="9525">
            <a:solidFill>
              <a:srgbClr val="80552A"/>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49044" y="6368206"/>
            <a:ext cx="3350725" cy="461665"/>
          </a:xfrm>
          <a:prstGeom prst="rect">
            <a:avLst/>
          </a:prstGeom>
        </p:spPr>
        <p:txBody>
          <a:bodyPr wrap="none">
            <a:spAutoFit/>
          </a:bodyPr>
          <a:lstStyle/>
          <a:p>
            <a:r>
              <a:rPr lang="en-US" sz="1200" dirty="0">
                <a:hlinkClick r:id="rId11"/>
              </a:rPr>
              <a:t>https://</a:t>
            </a:r>
            <a:r>
              <a:rPr lang="en-US" sz="1200" dirty="0" smtClean="0">
                <a:hlinkClick r:id="rId11"/>
              </a:rPr>
              <a:t>www.youtube.com/watch?v=FN1v5FYkTLQ</a:t>
            </a:r>
            <a:endParaRPr lang="en-US" sz="1200" dirty="0" smtClean="0"/>
          </a:p>
          <a:p>
            <a:endParaRPr lang="en-US" sz="1200" dirty="0"/>
          </a:p>
        </p:txBody>
      </p:sp>
    </p:spTree>
    <p:extLst>
      <p:ext uri="{BB962C8B-B14F-4D97-AF65-F5344CB8AC3E}">
        <p14:creationId xmlns:p14="http://schemas.microsoft.com/office/powerpoint/2010/main" val="107500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6844145" cy="6740307"/>
          </a:xfrm>
          <a:prstGeom prst="rect">
            <a:avLst/>
          </a:prstGeom>
          <a:noFill/>
        </p:spPr>
        <p:txBody>
          <a:bodyPr wrap="square" rtlCol="0">
            <a:spAutoFit/>
          </a:bodyPr>
          <a:lstStyle/>
          <a:p>
            <a:r>
              <a:rPr lang="en-US" b="1" dirty="0" smtClean="0">
                <a:latin typeface="Cambria" panose="02040503050406030204" pitchFamily="18" charset="0"/>
              </a:rPr>
              <a:t>A Republic Built on War and Law</a:t>
            </a:r>
          </a:p>
          <a:p>
            <a:endParaRPr lang="en-US" dirty="0" smtClean="0">
              <a:latin typeface="Cambria" panose="02040503050406030204" pitchFamily="18" charset="0"/>
            </a:endParaRPr>
          </a:p>
          <a:p>
            <a:pPr marL="285750" lvl="0" indent="-285750">
              <a:buFont typeface="Arial" panose="020B0604020202020204" pitchFamily="34" charset="0"/>
              <a:buChar char="•"/>
            </a:pPr>
            <a:r>
              <a:rPr lang="en-US" dirty="0">
                <a:latin typeface="Cambria" panose="02040503050406030204" pitchFamily="18" charset="0"/>
              </a:rPr>
              <a:t>The starting point was conquest, as with most empires.</a:t>
            </a:r>
          </a:p>
          <a:p>
            <a:pPr lvl="0"/>
            <a:endParaRPr lang="en-US" dirty="0" smtClean="0">
              <a:latin typeface="Cambria" panose="02040503050406030204" pitchFamily="18" charset="0"/>
            </a:endParaRPr>
          </a:p>
          <a:p>
            <a:pPr marL="285750" lvl="0" indent="-285750">
              <a:buFont typeface="Arial" panose="020B0604020202020204" pitchFamily="34" charset="0"/>
              <a:buChar char="•"/>
            </a:pPr>
            <a:r>
              <a:rPr lang="en-US" b="1" dirty="0" smtClean="0">
                <a:latin typeface="Cambria" panose="02040503050406030204" pitchFamily="18" charset="0"/>
              </a:rPr>
              <a:t>Romulus</a:t>
            </a:r>
            <a:r>
              <a:rPr lang="en-US" dirty="0" smtClean="0">
                <a:latin typeface="Cambria" panose="02040503050406030204" pitchFamily="18" charset="0"/>
              </a:rPr>
              <a:t> </a:t>
            </a:r>
            <a:r>
              <a:rPr lang="en-US" dirty="0">
                <a:latin typeface="Cambria" panose="02040503050406030204" pitchFamily="18" charset="0"/>
              </a:rPr>
              <a:t>– abandoned as a baby to die, nursed to life by a wolf – extolled </a:t>
            </a:r>
            <a:r>
              <a:rPr lang="en-US" u="sng" dirty="0">
                <a:latin typeface="Cambria" panose="02040503050406030204" pitchFamily="18" charset="0"/>
              </a:rPr>
              <a:t>hardiness, valor, daring, fidelity, and combat </a:t>
            </a:r>
            <a:r>
              <a:rPr lang="en-US" dirty="0">
                <a:latin typeface="Cambria" panose="02040503050406030204" pitchFamily="18" charset="0"/>
              </a:rPr>
              <a:t>as primary virtues. Romulus was said to have killed his own </a:t>
            </a:r>
            <a:r>
              <a:rPr lang="en-US" dirty="0" smtClean="0">
                <a:latin typeface="Cambria" panose="02040503050406030204" pitchFamily="18" charset="0"/>
              </a:rPr>
              <a:t>brother (Remus), </a:t>
            </a:r>
            <a:r>
              <a:rPr lang="en-US" dirty="0">
                <a:latin typeface="Cambria" panose="02040503050406030204" pitchFamily="18" charset="0"/>
              </a:rPr>
              <a:t>and a conflict within the political elite would be an ordinary part of Roman life.</a:t>
            </a:r>
          </a:p>
          <a:p>
            <a:pPr lvl="0"/>
            <a:endParaRPr lang="en-US" dirty="0" smtClean="0">
              <a:latin typeface="Cambria" panose="02040503050406030204" pitchFamily="18" charset="0"/>
            </a:endParaRPr>
          </a:p>
          <a:p>
            <a:pPr marL="285750" lvl="0" indent="-285750">
              <a:buFont typeface="Arial" panose="020B0604020202020204" pitchFamily="34" charset="0"/>
              <a:buChar char="•"/>
            </a:pPr>
            <a:r>
              <a:rPr lang="en-US" dirty="0" smtClean="0">
                <a:latin typeface="Cambria" panose="02040503050406030204" pitchFamily="18" charset="0"/>
              </a:rPr>
              <a:t>500 </a:t>
            </a:r>
            <a:r>
              <a:rPr lang="en-US" dirty="0">
                <a:latin typeface="Cambria" panose="02040503050406030204" pitchFamily="18" charset="0"/>
              </a:rPr>
              <a:t>BCE – Romans replaced their king with a </a:t>
            </a:r>
            <a:r>
              <a:rPr lang="en-US" b="1" dirty="0">
                <a:latin typeface="Cambria" panose="02040503050406030204" pitchFamily="18" charset="0"/>
              </a:rPr>
              <a:t>republic</a:t>
            </a:r>
            <a:r>
              <a:rPr lang="en-US" dirty="0">
                <a:latin typeface="Cambria" panose="02040503050406030204" pitchFamily="18" charset="0"/>
              </a:rPr>
              <a:t> – </a:t>
            </a:r>
            <a:endParaRPr lang="en-US" dirty="0" smtClean="0">
              <a:latin typeface="Cambria" panose="02040503050406030204" pitchFamily="18" charset="0"/>
            </a:endParaRPr>
          </a:p>
          <a:p>
            <a:pPr marL="3028950" lvl="6" indent="-285750">
              <a:buFont typeface="Arial" panose="020B0604020202020204" pitchFamily="34" charset="0"/>
              <a:buChar char="•"/>
            </a:pPr>
            <a:r>
              <a:rPr lang="en-US" dirty="0" smtClean="0">
                <a:latin typeface="Cambria" panose="02040503050406030204" pitchFamily="18" charset="0"/>
              </a:rPr>
              <a:t>ruled </a:t>
            </a:r>
            <a:r>
              <a:rPr lang="en-US" dirty="0">
                <a:latin typeface="Cambria" panose="02040503050406030204" pitchFamily="18" charset="0"/>
              </a:rPr>
              <a:t>by elected </a:t>
            </a:r>
            <a:r>
              <a:rPr lang="en-US" dirty="0" smtClean="0">
                <a:latin typeface="Cambria" panose="02040503050406030204" pitchFamily="18" charset="0"/>
              </a:rPr>
              <a:t>representatives. </a:t>
            </a:r>
          </a:p>
          <a:p>
            <a:pPr marL="285750" indent="-285750">
              <a:buFont typeface="Arial" panose="020B0604020202020204" pitchFamily="34" charset="0"/>
              <a:buChar char="•"/>
            </a:pPr>
            <a:r>
              <a:rPr lang="en-US" dirty="0" smtClean="0">
                <a:latin typeface="Cambria" panose="02040503050406030204" pitchFamily="18" charset="0"/>
              </a:rPr>
              <a:t>No </a:t>
            </a:r>
            <a:r>
              <a:rPr lang="en-US" dirty="0">
                <a:latin typeface="Cambria" panose="02040503050406030204" pitchFamily="18" charset="0"/>
              </a:rPr>
              <a:t>incompatibility between empire and republican government</a:t>
            </a:r>
          </a:p>
          <a:p>
            <a:pPr lvl="0"/>
            <a:endParaRPr lang="en-US" dirty="0" smtClean="0">
              <a:latin typeface="Cambria" panose="02040503050406030204" pitchFamily="18" charset="0"/>
            </a:endParaRPr>
          </a:p>
          <a:p>
            <a:pPr marL="285750" lvl="0" indent="-285750">
              <a:buFont typeface="Arial" panose="020B0604020202020204" pitchFamily="34" charset="0"/>
              <a:buChar char="•"/>
            </a:pPr>
            <a:r>
              <a:rPr lang="en-US" dirty="0" smtClean="0">
                <a:latin typeface="Cambria" panose="02040503050406030204" pitchFamily="18" charset="0"/>
              </a:rPr>
              <a:t>Romans </a:t>
            </a:r>
            <a:r>
              <a:rPr lang="en-US" dirty="0">
                <a:latin typeface="Cambria" panose="02040503050406030204" pitchFamily="18" charset="0"/>
              </a:rPr>
              <a:t>conquered and </a:t>
            </a:r>
            <a:r>
              <a:rPr lang="en-US" b="1" dirty="0">
                <a:latin typeface="Cambria" panose="02040503050406030204" pitchFamily="18" charset="0"/>
              </a:rPr>
              <a:t>incorporated tribes, cities, and kingdoms in Italy</a:t>
            </a:r>
            <a:r>
              <a:rPr lang="en-US" dirty="0">
                <a:latin typeface="Cambria" panose="02040503050406030204" pitchFamily="18" charset="0"/>
              </a:rPr>
              <a:t>, and later </a:t>
            </a:r>
            <a:r>
              <a:rPr lang="en-US" b="1" dirty="0">
                <a:latin typeface="Cambria" panose="02040503050406030204" pitchFamily="18" charset="0"/>
              </a:rPr>
              <a:t>moved on beyond their core area</a:t>
            </a:r>
            <a:r>
              <a:rPr lang="en-US" dirty="0">
                <a:latin typeface="Cambria" panose="02040503050406030204" pitchFamily="18" charset="0"/>
              </a:rPr>
              <a:t>. The centuries of conquest included near defeats, inspired loyalty, and embedded </a:t>
            </a:r>
            <a:r>
              <a:rPr lang="en-US" b="1" dirty="0">
                <a:latin typeface="Cambria" panose="02040503050406030204" pitchFamily="18" charset="0"/>
              </a:rPr>
              <a:t>military values </a:t>
            </a:r>
            <a:r>
              <a:rPr lang="en-US" dirty="0">
                <a:latin typeface="Cambria" panose="02040503050406030204" pitchFamily="18" charset="0"/>
              </a:rPr>
              <a:t>deeply in the institutions and </a:t>
            </a:r>
            <a:r>
              <a:rPr lang="en-US" b="1" dirty="0">
                <a:latin typeface="Cambria" panose="02040503050406030204" pitchFamily="18" charset="0"/>
              </a:rPr>
              <a:t>spirit of the empire.</a:t>
            </a:r>
          </a:p>
          <a:p>
            <a:pPr lvl="0"/>
            <a:endParaRPr lang="en-US" dirty="0" smtClean="0">
              <a:latin typeface="Cambria" panose="02040503050406030204" pitchFamily="18" charset="0"/>
            </a:endParaRPr>
          </a:p>
          <a:p>
            <a:pPr marL="285750" lvl="0" indent="-285750">
              <a:buFont typeface="Arial" panose="020B0604020202020204" pitchFamily="34" charset="0"/>
              <a:buChar char="•"/>
            </a:pPr>
            <a:r>
              <a:rPr lang="en-US" dirty="0" smtClean="0">
                <a:latin typeface="Cambria" panose="02040503050406030204" pitchFamily="18" charset="0"/>
              </a:rPr>
              <a:t>As </a:t>
            </a:r>
            <a:r>
              <a:rPr lang="en-US" dirty="0">
                <a:latin typeface="Cambria" panose="02040503050406030204" pitchFamily="18" charset="0"/>
              </a:rPr>
              <a:t>Romans took over more and more places and people, they adjusted their institutions to the tasks of ruling an imperial capital city and distant places. </a:t>
            </a:r>
          </a:p>
          <a:p>
            <a:endParaRPr lang="en-US" dirty="0">
              <a:latin typeface="Cambria" panose="02040503050406030204" pitchFamily="18" charset="0"/>
            </a:endParaRPr>
          </a:p>
        </p:txBody>
      </p:sp>
      <p:pic>
        <p:nvPicPr>
          <p:cNvPr id="3074" name="Picture 2" descr="http://pages.uoregon.edu/klio/maps/kelly/EmpireMa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3791" y="127589"/>
            <a:ext cx="4832927" cy="378229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arly Roman Conques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791" y="3769287"/>
            <a:ext cx="4832927" cy="308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36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813281" cy="7294305"/>
          </a:xfrm>
          <a:prstGeom prst="rect">
            <a:avLst/>
          </a:prstGeom>
          <a:noFill/>
        </p:spPr>
        <p:txBody>
          <a:bodyPr wrap="square" rtlCol="0">
            <a:spAutoFit/>
          </a:bodyPr>
          <a:lstStyle/>
          <a:p>
            <a:r>
              <a:rPr lang="en-US" b="1" dirty="0" smtClean="0">
                <a:latin typeface="Cambria" panose="02040503050406030204" pitchFamily="18" charset="0"/>
              </a:rPr>
              <a:t>The Rise of Rome </a:t>
            </a:r>
            <a:endParaRPr lang="en-US" b="1" dirty="0">
              <a:latin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rPr>
              <a:t>Key features of Italian geography that effect Rome?</a:t>
            </a:r>
          </a:p>
          <a:p>
            <a:pPr marL="742950" lvl="1" indent="-285750">
              <a:buFont typeface="Arial" panose="020B0604020202020204" pitchFamily="34" charset="0"/>
              <a:buChar char="•"/>
            </a:pPr>
            <a:endParaRPr lang="en-US" dirty="0">
              <a:latin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rPr>
              <a:t>Mediterranean location			‘</a:t>
            </a:r>
            <a:r>
              <a:rPr lang="en-US" b="1" dirty="0" smtClean="0">
                <a:latin typeface="Cambria" panose="02040503050406030204" pitchFamily="18" charset="0"/>
              </a:rPr>
              <a:t>mare nostrum’</a:t>
            </a:r>
            <a:r>
              <a:rPr lang="en-US" dirty="0" smtClean="0">
                <a:latin typeface="Cambria" panose="02040503050406030204" pitchFamily="18" charset="0"/>
              </a:rPr>
              <a:t>	</a:t>
            </a:r>
          </a:p>
          <a:p>
            <a:pPr marL="742950" lvl="1" indent="-285750">
              <a:buFont typeface="Arial" panose="020B0604020202020204" pitchFamily="34" charset="0"/>
              <a:buChar char="•"/>
            </a:pPr>
            <a:r>
              <a:rPr lang="en-US" dirty="0" smtClean="0">
                <a:latin typeface="Cambria" panose="02040503050406030204" pitchFamily="18" charset="0"/>
              </a:rPr>
              <a:t>Proximity to the sea</a:t>
            </a:r>
          </a:p>
          <a:p>
            <a:pPr marL="742950" lvl="1" indent="-285750">
              <a:buFont typeface="Arial" panose="020B0604020202020204" pitchFamily="34" charset="0"/>
              <a:buChar char="•"/>
            </a:pPr>
            <a:r>
              <a:rPr lang="en-US" dirty="0" smtClean="0">
                <a:latin typeface="Cambria" panose="02040503050406030204" pitchFamily="18" charset="0"/>
              </a:rPr>
              <a:t>Po and Tiber Rivers</a:t>
            </a:r>
          </a:p>
          <a:p>
            <a:pPr marL="742950" lvl="1" indent="-285750">
              <a:buFont typeface="Arial" panose="020B0604020202020204" pitchFamily="34" charset="0"/>
              <a:buChar char="•"/>
            </a:pPr>
            <a:r>
              <a:rPr lang="en-US" dirty="0" smtClean="0">
                <a:latin typeface="Cambria" panose="02040503050406030204" pitchFamily="18" charset="0"/>
              </a:rPr>
              <a:t>Mountain ranges?</a:t>
            </a:r>
          </a:p>
          <a:p>
            <a:pPr marL="742950" lvl="1" indent="-285750">
              <a:buFont typeface="Arial" panose="020B0604020202020204" pitchFamily="34" charset="0"/>
              <a:buChar char="•"/>
            </a:pPr>
            <a:r>
              <a:rPr lang="en-US" dirty="0" smtClean="0">
                <a:latin typeface="Cambria" panose="02040503050406030204" pitchFamily="18" charset="0"/>
              </a:rPr>
              <a:t>Communications between Greece &amp; North Africa</a:t>
            </a:r>
          </a:p>
          <a:p>
            <a:pPr marL="742950" lvl="1" indent="-285750">
              <a:buFont typeface="Arial" panose="020B0604020202020204" pitchFamily="34" charset="0"/>
              <a:buChar char="•"/>
            </a:pPr>
            <a:r>
              <a:rPr lang="en-US" dirty="0" smtClean="0">
                <a:latin typeface="Cambria" panose="02040503050406030204" pitchFamily="18" charset="0"/>
              </a:rPr>
              <a:t>Climate?</a:t>
            </a:r>
          </a:p>
          <a:p>
            <a:pPr marL="742950" lvl="1" indent="-285750">
              <a:buFont typeface="Arial" panose="020B0604020202020204" pitchFamily="34" charset="0"/>
              <a:buChar char="•"/>
            </a:pPr>
            <a:r>
              <a:rPr lang="en-US" dirty="0" smtClean="0">
                <a:latin typeface="Cambria" panose="02040503050406030204" pitchFamily="18" charset="0"/>
              </a:rPr>
              <a:t>Agrarian potential?</a:t>
            </a:r>
          </a:p>
          <a:p>
            <a:pPr marL="742950" lvl="1" indent="-285750">
              <a:buFont typeface="Arial" panose="020B0604020202020204" pitchFamily="34" charset="0"/>
              <a:buChar char="•"/>
            </a:pPr>
            <a:endParaRPr lang="en-US" dirty="0">
              <a:latin typeface="Cambria" panose="02040503050406030204" pitchFamily="18" charset="0"/>
            </a:endParaRPr>
          </a:p>
          <a:p>
            <a:r>
              <a:rPr lang="en-US" b="1" dirty="0" smtClean="0">
                <a:latin typeface="Cambria" panose="02040503050406030204" pitchFamily="18" charset="0"/>
              </a:rPr>
              <a:t>Etruscans </a:t>
            </a:r>
            <a:r>
              <a:rPr lang="en-US" dirty="0" smtClean="0">
                <a:latin typeface="Cambria" panose="02040503050406030204" pitchFamily="18" charset="0"/>
              </a:rPr>
              <a:t>(c. 750BC – 509BC)</a:t>
            </a:r>
            <a:endParaRPr lang="en-US" b="1"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Where from?</a:t>
            </a:r>
          </a:p>
          <a:p>
            <a:pPr marL="742950" lvl="1" indent="-285750">
              <a:buFont typeface="Arial" panose="020B0604020202020204" pitchFamily="34" charset="0"/>
              <a:buChar char="•"/>
            </a:pPr>
            <a:r>
              <a:rPr lang="en-US" dirty="0" smtClean="0">
                <a:latin typeface="Cambria" panose="02040503050406030204" pitchFamily="18" charset="0"/>
              </a:rPr>
              <a:t>Asia Minor?</a:t>
            </a:r>
          </a:p>
          <a:p>
            <a:pPr marL="285750" indent="-285750">
              <a:buFont typeface="Arial" panose="020B0604020202020204" pitchFamily="34" charset="0"/>
              <a:buChar char="•"/>
            </a:pPr>
            <a:r>
              <a:rPr lang="en-US" dirty="0" smtClean="0">
                <a:latin typeface="Cambria" panose="02040503050406030204" pitchFamily="18" charset="0"/>
              </a:rPr>
              <a:t>Artisans, traders	…..a sophisticated people….</a:t>
            </a:r>
          </a:p>
          <a:p>
            <a:pPr marL="285750" indent="-285750">
              <a:buFont typeface="Arial" panose="020B0604020202020204" pitchFamily="34" charset="0"/>
              <a:buChar char="•"/>
            </a:pPr>
            <a:r>
              <a:rPr lang="en-US" dirty="0" smtClean="0">
                <a:latin typeface="Cambria" panose="02040503050406030204" pitchFamily="18" charset="0"/>
              </a:rPr>
              <a:t>Buried their dead in tombs</a:t>
            </a:r>
          </a:p>
          <a:p>
            <a:pPr marL="742950" lvl="1" indent="-285750">
              <a:buFont typeface="Arial" panose="020B0604020202020204" pitchFamily="34" charset="0"/>
              <a:buChar char="•"/>
            </a:pPr>
            <a:r>
              <a:rPr lang="en-US" dirty="0" smtClean="0">
                <a:latin typeface="Cambria" panose="02040503050406030204" pitchFamily="18" charset="0"/>
              </a:rPr>
              <a:t>Much learned from these….</a:t>
            </a:r>
          </a:p>
          <a:p>
            <a:pPr marL="285750" indent="-285750">
              <a:buFont typeface="Arial" panose="020B0604020202020204" pitchFamily="34" charset="0"/>
              <a:buChar char="•"/>
            </a:pPr>
            <a:r>
              <a:rPr lang="en-US" dirty="0" smtClean="0">
                <a:latin typeface="Cambria" panose="02040503050406030204" pitchFamily="18" charset="0"/>
              </a:rPr>
              <a:t>Greek city-states &amp; Carthage (N. Africa)</a:t>
            </a:r>
          </a:p>
          <a:p>
            <a:pPr marL="742950" lvl="1" indent="-285750">
              <a:buFont typeface="Arial" panose="020B0604020202020204" pitchFamily="34" charset="0"/>
              <a:buChar char="•"/>
            </a:pPr>
            <a:r>
              <a:rPr lang="en-US" dirty="0">
                <a:latin typeface="Cambria" panose="02040503050406030204" pitchFamily="18" charset="0"/>
              </a:rPr>
              <a:t>c</a:t>
            </a:r>
            <a:r>
              <a:rPr lang="en-US" dirty="0" smtClean="0">
                <a:latin typeface="Cambria" panose="02040503050406030204" pitchFamily="18" charset="0"/>
              </a:rPr>
              <a:t>onflict limits/restricts expanse</a:t>
            </a:r>
          </a:p>
          <a:p>
            <a:pPr marL="285750" indent="-285750">
              <a:buFont typeface="Arial" panose="020B0604020202020204" pitchFamily="34" charset="0"/>
              <a:buChar char="•"/>
            </a:pPr>
            <a:r>
              <a:rPr lang="en-US" dirty="0" smtClean="0">
                <a:latin typeface="Cambria" panose="02040503050406030204" pitchFamily="18" charset="0"/>
              </a:rPr>
              <a:t>Confederacy </a:t>
            </a:r>
          </a:p>
          <a:p>
            <a:pPr marL="742950" lvl="1" indent="-285750">
              <a:buFont typeface="Arial" panose="020B0604020202020204" pitchFamily="34" charset="0"/>
              <a:buChar char="•"/>
            </a:pPr>
            <a:r>
              <a:rPr lang="en-US" dirty="0" smtClean="0">
                <a:latin typeface="Cambria" panose="02040503050406030204" pitchFamily="18" charset="0"/>
              </a:rPr>
              <a:t>Symbols of authority Rome inherit </a:t>
            </a:r>
          </a:p>
          <a:p>
            <a:pPr marL="1200150" lvl="2" indent="-285750">
              <a:buFont typeface="Arial" panose="020B0604020202020204" pitchFamily="34" charset="0"/>
              <a:buChar char="•"/>
            </a:pPr>
            <a:r>
              <a:rPr lang="en-US" dirty="0" smtClean="0">
                <a:latin typeface="Cambria" panose="02040503050406030204" pitchFamily="18" charset="0"/>
              </a:rPr>
              <a:t>the </a:t>
            </a:r>
            <a:r>
              <a:rPr lang="en-US" b="1" dirty="0" smtClean="0">
                <a:latin typeface="Cambria" panose="02040503050406030204" pitchFamily="18" charset="0"/>
              </a:rPr>
              <a:t>fasces</a:t>
            </a:r>
          </a:p>
          <a:p>
            <a:pPr marL="285750" indent="-285750">
              <a:buFont typeface="Arial" panose="020B0604020202020204" pitchFamily="34" charset="0"/>
              <a:buChar char="•"/>
            </a:pPr>
            <a:r>
              <a:rPr lang="en-US" dirty="0" smtClean="0">
                <a:latin typeface="Cambria" panose="02040503050406030204" pitchFamily="18" charset="0"/>
              </a:rPr>
              <a:t>Etruscans are defeated, expelled by Romans in 509BC</a:t>
            </a:r>
            <a:endParaRPr lang="en-US" dirty="0">
              <a:latin typeface="Cambria" panose="02040503050406030204" pitchFamily="18" charset="0"/>
            </a:endParaRPr>
          </a:p>
          <a:p>
            <a:pPr marL="285750" indent="-285750">
              <a:buFont typeface="Arial" panose="020B0604020202020204" pitchFamily="34" charset="0"/>
              <a:buChar char="•"/>
            </a:pPr>
            <a:endParaRPr lang="en-US" dirty="0" smtClean="0">
              <a:latin typeface="Cambria" panose="02040503050406030204" pitchFamily="18" charset="0"/>
            </a:endParaRPr>
          </a:p>
          <a:p>
            <a:endParaRPr lang="en-US" dirty="0" smtClean="0">
              <a:latin typeface="Cambria" panose="02040503050406030204" pitchFamily="18" charset="0"/>
            </a:endParaRPr>
          </a:p>
          <a:p>
            <a:endParaRPr lang="en-US" dirty="0">
              <a:latin typeface="Cambria" panose="02040503050406030204" pitchFamily="18" charset="0"/>
            </a:endParaRPr>
          </a:p>
        </p:txBody>
      </p:sp>
      <p:pic>
        <p:nvPicPr>
          <p:cNvPr id="205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281" y="137770"/>
            <a:ext cx="4099894" cy="30786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trusca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1379" y="1989867"/>
            <a:ext cx="3437803" cy="417793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the fas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1316" y="3354189"/>
            <a:ext cx="1609725"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563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12192000" cy="6463308"/>
          </a:xfrm>
          <a:prstGeom prst="rect">
            <a:avLst/>
          </a:prstGeom>
          <a:noFill/>
        </p:spPr>
        <p:txBody>
          <a:bodyPr wrap="square" rtlCol="0">
            <a:spAutoFit/>
          </a:bodyPr>
          <a:lstStyle/>
          <a:p>
            <a:r>
              <a:rPr lang="en-US" b="1" dirty="0" smtClean="0"/>
              <a:t>The Roman Republic (509BC-29BC)			</a:t>
            </a:r>
            <a:r>
              <a:rPr lang="en-US" dirty="0" smtClean="0"/>
              <a:t>….a more democratic republic in response to tyranny of Etruscan rule?</a:t>
            </a:r>
            <a:endParaRPr lang="en-US" b="1" dirty="0" smtClean="0"/>
          </a:p>
          <a:p>
            <a:r>
              <a:rPr lang="en-US" b="1" dirty="0" smtClean="0"/>
              <a:t> 	complex constitution centered on the principles of a separation of powers and checks and balances….</a:t>
            </a:r>
          </a:p>
          <a:p>
            <a:r>
              <a:rPr lang="en-US" b="1" dirty="0"/>
              <a:t>	</a:t>
            </a:r>
            <a:r>
              <a:rPr lang="en-US" b="1" dirty="0" smtClean="0"/>
              <a:t>elected reps rule….different from ‘democracy,’ in which every citizen is expected to play an active role in governing </a:t>
            </a:r>
          </a:p>
          <a:p>
            <a:endParaRPr lang="en-US" b="1" dirty="0" smtClean="0"/>
          </a:p>
          <a:p>
            <a:pPr marL="285750" indent="-285750">
              <a:buFont typeface="Arial" panose="020B0604020202020204" pitchFamily="34" charset="0"/>
              <a:buChar char="•"/>
            </a:pPr>
            <a:r>
              <a:rPr lang="en-US" b="1" dirty="0" smtClean="0"/>
              <a:t>the patricians </a:t>
            </a:r>
            <a:r>
              <a:rPr lang="en-US" dirty="0" smtClean="0"/>
              <a:t>(aristocracy)</a:t>
            </a:r>
          </a:p>
          <a:p>
            <a:pPr marL="285750" indent="-285750">
              <a:buFont typeface="Arial" panose="020B0604020202020204" pitchFamily="34" charset="0"/>
              <a:buChar char="•"/>
            </a:pPr>
            <a:r>
              <a:rPr lang="en-US" b="1" dirty="0" smtClean="0"/>
              <a:t>the plebeians </a:t>
            </a:r>
            <a:r>
              <a:rPr lang="en-US" dirty="0" smtClean="0"/>
              <a:t>(landless peasants)</a:t>
            </a:r>
          </a:p>
          <a:p>
            <a:pPr marL="742950" lvl="1" indent="-285750">
              <a:buFont typeface="Arial" panose="020B0604020202020204" pitchFamily="34" charset="0"/>
              <a:buChar char="•"/>
            </a:pPr>
            <a:r>
              <a:rPr lang="en-US" dirty="0" smtClean="0"/>
              <a:t>segregated populace</a:t>
            </a:r>
            <a:endParaRPr lang="en-US" dirty="0"/>
          </a:p>
          <a:p>
            <a:pPr marL="285750" indent="-285750">
              <a:buFont typeface="Arial" panose="020B0604020202020204" pitchFamily="34" charset="0"/>
              <a:buChar char="•"/>
            </a:pPr>
            <a:r>
              <a:rPr lang="en-US" b="1" dirty="0" smtClean="0"/>
              <a:t>Senate</a:t>
            </a:r>
          </a:p>
          <a:p>
            <a:pPr marL="742950" lvl="1" indent="-285750">
              <a:buFont typeface="Arial" panose="020B0604020202020204" pitchFamily="34" charset="0"/>
              <a:buChar char="•"/>
            </a:pPr>
            <a:r>
              <a:rPr lang="en-US" dirty="0" smtClean="0"/>
              <a:t>evolved from advisory </a:t>
            </a:r>
            <a:r>
              <a:rPr lang="en-US" b="1" dirty="0" smtClean="0"/>
              <a:t>assembly </a:t>
            </a:r>
            <a:r>
              <a:rPr lang="en-US" dirty="0" smtClean="0"/>
              <a:t>to powerful governing body</a:t>
            </a:r>
            <a:endParaRPr lang="en-US" b="1" dirty="0"/>
          </a:p>
          <a:p>
            <a:pPr marL="742950" lvl="1" indent="-285750">
              <a:buFont typeface="Arial" panose="020B0604020202020204" pitchFamily="34" charset="0"/>
              <a:buChar char="•"/>
            </a:pPr>
            <a:r>
              <a:rPr lang="en-US" dirty="0" smtClean="0"/>
              <a:t>senators served for life….debated, proposed laws, administrated…</a:t>
            </a:r>
          </a:p>
          <a:p>
            <a:pPr marL="285750" indent="-285750">
              <a:buFont typeface="Arial" panose="020B0604020202020204" pitchFamily="34" charset="0"/>
              <a:buChar char="•"/>
            </a:pPr>
            <a:r>
              <a:rPr lang="en-US" b="1" dirty="0" smtClean="0"/>
              <a:t>Assemblies</a:t>
            </a:r>
          </a:p>
          <a:p>
            <a:pPr marL="742950" lvl="1" indent="-285750">
              <a:buFont typeface="Arial" panose="020B0604020202020204" pitchFamily="34" charset="0"/>
              <a:buChar char="•"/>
            </a:pPr>
            <a:r>
              <a:rPr lang="en-US" dirty="0" smtClean="0"/>
              <a:t>several ‘assemblies’…..hence: ‘complexity of Roman Republic’</a:t>
            </a:r>
          </a:p>
          <a:p>
            <a:pPr marL="1200150" lvl="2" indent="-285750">
              <a:buFont typeface="Arial" panose="020B0604020202020204" pitchFamily="34" charset="0"/>
              <a:buChar char="•"/>
            </a:pPr>
            <a:r>
              <a:rPr lang="en-US" b="1" dirty="0" smtClean="0"/>
              <a:t>Comitia </a:t>
            </a:r>
            <a:r>
              <a:rPr lang="en-US" b="1" dirty="0" err="1" smtClean="0"/>
              <a:t>Centuriata</a:t>
            </a:r>
            <a:r>
              <a:rPr lang="en-US" dirty="0" smtClean="0"/>
              <a:t> – enacted laws, elected consuls, declared war</a:t>
            </a:r>
          </a:p>
          <a:p>
            <a:pPr lvl="3"/>
            <a:r>
              <a:rPr lang="en-US" dirty="0" smtClean="0"/>
              <a:t>			…….this was an assembly of soldiers</a:t>
            </a:r>
          </a:p>
          <a:p>
            <a:pPr lvl="3"/>
            <a:endParaRPr lang="en-US" dirty="0" smtClean="0"/>
          </a:p>
          <a:p>
            <a:pPr marL="1200150" lvl="2" indent="-285750">
              <a:buFont typeface="Arial" panose="020B0604020202020204" pitchFamily="34" charset="0"/>
              <a:buChar char="•"/>
            </a:pPr>
            <a:r>
              <a:rPr lang="en-US" b="1" dirty="0" err="1" smtClean="0"/>
              <a:t>Concilium</a:t>
            </a:r>
            <a:r>
              <a:rPr lang="en-US" b="1" dirty="0" smtClean="0"/>
              <a:t> </a:t>
            </a:r>
            <a:r>
              <a:rPr lang="en-US" b="1" dirty="0" err="1" smtClean="0"/>
              <a:t>Plebis</a:t>
            </a:r>
            <a:r>
              <a:rPr lang="en-US" dirty="0"/>
              <a:t>	</a:t>
            </a:r>
            <a:r>
              <a:rPr lang="en-US" dirty="0" smtClean="0"/>
              <a:t>…..</a:t>
            </a:r>
            <a:r>
              <a:rPr lang="en-US" b="1" dirty="0" smtClean="0"/>
              <a:t>tribunes</a:t>
            </a:r>
            <a:r>
              <a:rPr lang="en-US" dirty="0" smtClean="0"/>
              <a:t> or reps of the </a:t>
            </a:r>
            <a:r>
              <a:rPr lang="en-US" dirty="0" err="1" smtClean="0"/>
              <a:t>plebians</a:t>
            </a:r>
            <a:endParaRPr lang="en-US" dirty="0" smtClean="0"/>
          </a:p>
          <a:p>
            <a:pPr marL="1657350" lvl="3" indent="-285750">
              <a:buFont typeface="Arial" panose="020B0604020202020204" pitchFamily="34" charset="0"/>
              <a:buChar char="•"/>
            </a:pPr>
            <a:r>
              <a:rPr lang="en-US" dirty="0" smtClean="0"/>
              <a:t>‘</a:t>
            </a:r>
            <a:r>
              <a:rPr lang="en-US" b="1" dirty="0" smtClean="0"/>
              <a:t>plebiscite</a:t>
            </a:r>
            <a:r>
              <a:rPr lang="en-US" dirty="0" smtClean="0"/>
              <a:t>’ – a direct vote of the entire electorate</a:t>
            </a:r>
          </a:p>
          <a:p>
            <a:pPr lvl="3"/>
            <a:endParaRPr lang="en-US" dirty="0" smtClean="0"/>
          </a:p>
          <a:p>
            <a:pPr marL="285750" indent="-285750">
              <a:buFont typeface="Arial" panose="020B0604020202020204" pitchFamily="34" charset="0"/>
              <a:buChar char="•"/>
            </a:pPr>
            <a:r>
              <a:rPr lang="en-US" dirty="0">
                <a:cs typeface="Cambria"/>
              </a:rPr>
              <a:t>The </a:t>
            </a:r>
            <a:r>
              <a:rPr lang="en-US" b="1" i="1" dirty="0">
                <a:cs typeface="Cambria"/>
              </a:rPr>
              <a:t>Twelve Tables</a:t>
            </a:r>
            <a:r>
              <a:rPr lang="en-US" dirty="0">
                <a:cs typeface="Cambria"/>
              </a:rPr>
              <a:t> (c. 450 </a:t>
            </a:r>
            <a:r>
              <a:rPr lang="en-US" dirty="0" smtClean="0">
                <a:cs typeface="Cambria"/>
              </a:rPr>
              <a:t>BCE)</a:t>
            </a:r>
          </a:p>
          <a:p>
            <a:pPr marL="742950" lvl="1" indent="-285750">
              <a:buFont typeface="Arial" panose="020B0604020202020204" pitchFamily="34" charset="0"/>
              <a:buChar char="•"/>
            </a:pPr>
            <a:r>
              <a:rPr lang="en-US" dirty="0" smtClean="0">
                <a:cs typeface="Cambria"/>
              </a:rPr>
              <a:t>promoted </a:t>
            </a:r>
            <a:r>
              <a:rPr lang="en-US" dirty="0">
                <a:cs typeface="Cambria"/>
              </a:rPr>
              <a:t>the public prosecution of crime</a:t>
            </a:r>
          </a:p>
          <a:p>
            <a:pPr marL="742950" lvl="1" indent="-285750">
              <a:buFont typeface="Arial"/>
              <a:buChar char="•"/>
            </a:pPr>
            <a:r>
              <a:rPr lang="en-US" dirty="0">
                <a:cs typeface="Cambria"/>
              </a:rPr>
              <a:t>enacted a system of victim compensation</a:t>
            </a:r>
          </a:p>
          <a:p>
            <a:pPr marL="742950" lvl="1" indent="-285750">
              <a:buFont typeface="Arial"/>
              <a:buChar char="•"/>
            </a:pPr>
            <a:r>
              <a:rPr lang="en-US" dirty="0">
                <a:cs typeface="Cambria"/>
              </a:rPr>
              <a:t>protected the lower class (plebeians) from abuse by ruling class (patricians) </a:t>
            </a:r>
          </a:p>
          <a:p>
            <a:pPr marL="285750" indent="-285750">
              <a:buFont typeface="Arial" panose="020B0604020202020204" pitchFamily="34" charset="0"/>
              <a:buChar char="•"/>
            </a:pPr>
            <a:endParaRPr lang="en-US" b="1" dirty="0" smtClean="0"/>
          </a:p>
        </p:txBody>
      </p:sp>
      <p:pic>
        <p:nvPicPr>
          <p:cNvPr id="4" name="Picture 2" descr="Image result for Roman Republic Gover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6344" y="1376308"/>
            <a:ext cx="5367481" cy="404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8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oman Republic Gover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95" y="369259"/>
            <a:ext cx="8241086" cy="6211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31381" y="182152"/>
            <a:ext cx="3560619" cy="6740307"/>
          </a:xfrm>
          <a:prstGeom prst="rect">
            <a:avLst/>
          </a:prstGeom>
          <a:noFill/>
        </p:spPr>
        <p:txBody>
          <a:bodyPr wrap="square" rtlCol="0">
            <a:spAutoFit/>
          </a:bodyPr>
          <a:lstStyle/>
          <a:p>
            <a:r>
              <a:rPr lang="en-US" b="1" dirty="0" smtClean="0">
                <a:latin typeface="Cambria" panose="02040503050406030204" pitchFamily="18" charset="0"/>
              </a:rPr>
              <a:t>Checks and Balances</a:t>
            </a:r>
          </a:p>
          <a:p>
            <a:endParaRPr lang="en-US" dirty="0">
              <a:latin typeface="Cambria" panose="02040503050406030204" pitchFamily="18" charset="0"/>
            </a:endParaRPr>
          </a:p>
          <a:p>
            <a:r>
              <a:rPr lang="en-US" dirty="0" smtClean="0">
                <a:latin typeface="Cambria" panose="02040503050406030204" pitchFamily="18" charset="0"/>
              </a:rPr>
              <a:t>Assemblies</a:t>
            </a:r>
          </a:p>
          <a:p>
            <a:pPr marL="285750" indent="-285750">
              <a:buFont typeface="Arial" panose="020B0604020202020204" pitchFamily="34" charset="0"/>
              <a:buChar char="•"/>
            </a:pPr>
            <a:r>
              <a:rPr lang="en-US" dirty="0" smtClean="0">
                <a:latin typeface="Cambria" panose="02040503050406030204" pitchFamily="18" charset="0"/>
              </a:rPr>
              <a:t>Senate</a:t>
            </a:r>
            <a:r>
              <a:rPr lang="en-US" b="1" dirty="0" smtClean="0">
                <a:latin typeface="Cambria" panose="02040503050406030204" pitchFamily="18" charset="0"/>
              </a:rPr>
              <a:t> </a:t>
            </a:r>
          </a:p>
          <a:p>
            <a:pPr marL="742950" lvl="1" indent="-285750">
              <a:buFont typeface="Arial" panose="020B0604020202020204" pitchFamily="34" charset="0"/>
              <a:buChar char="•"/>
            </a:pPr>
            <a:r>
              <a:rPr lang="en-US" dirty="0" err="1" smtClean="0">
                <a:latin typeface="Cambria" panose="02040503050406030204" pitchFamily="18" charset="0"/>
              </a:rPr>
              <a:t>Particians</a:t>
            </a:r>
            <a:r>
              <a:rPr lang="en-US" dirty="0" smtClean="0">
                <a:latin typeface="Cambria" panose="02040503050406030204" pitchFamily="18" charset="0"/>
              </a:rPr>
              <a:t> (nobility)</a:t>
            </a:r>
          </a:p>
          <a:p>
            <a:pPr marL="285750" indent="-285750">
              <a:buFont typeface="Arial" panose="020B0604020202020204" pitchFamily="34" charset="0"/>
              <a:buChar char="•"/>
            </a:pPr>
            <a:r>
              <a:rPr lang="en-US" dirty="0" smtClean="0">
                <a:latin typeface="Cambria" panose="02040503050406030204" pitchFamily="18" charset="0"/>
              </a:rPr>
              <a:t>Comitia </a:t>
            </a:r>
            <a:r>
              <a:rPr lang="en-US" dirty="0" err="1" smtClean="0">
                <a:latin typeface="Cambria" panose="02040503050406030204" pitchFamily="18" charset="0"/>
              </a:rPr>
              <a:t>Centuriata</a:t>
            </a:r>
            <a:endParaRPr lang="en-US" dirty="0" smtClean="0">
              <a:latin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rPr>
              <a:t>segregated by wealth</a:t>
            </a:r>
          </a:p>
          <a:p>
            <a:pPr marL="285750" indent="-285750">
              <a:buFont typeface="Arial" panose="020B0604020202020204" pitchFamily="34" charset="0"/>
              <a:buChar char="•"/>
            </a:pPr>
            <a:r>
              <a:rPr lang="en-US" dirty="0" smtClean="0">
                <a:latin typeface="Cambria" panose="02040503050406030204" pitchFamily="18" charset="0"/>
              </a:rPr>
              <a:t>Comitia </a:t>
            </a:r>
            <a:r>
              <a:rPr lang="en-US" dirty="0" err="1" smtClean="0">
                <a:latin typeface="Cambria" panose="02040503050406030204" pitchFamily="18" charset="0"/>
              </a:rPr>
              <a:t>Curiata</a:t>
            </a:r>
            <a:endParaRPr lang="en-US" dirty="0" smtClean="0">
              <a:latin typeface="Cambria" panose="02040503050406030204" pitchFamily="18" charset="0"/>
            </a:endParaRPr>
          </a:p>
          <a:p>
            <a:pPr marL="285750" indent="-285750">
              <a:buFont typeface="Arial" panose="020B0604020202020204" pitchFamily="34" charset="0"/>
              <a:buChar char="•"/>
            </a:pPr>
            <a:r>
              <a:rPr lang="en-US" dirty="0" smtClean="0">
                <a:latin typeface="Cambria" panose="02040503050406030204" pitchFamily="18" charset="0"/>
              </a:rPr>
              <a:t>Comitia </a:t>
            </a:r>
            <a:r>
              <a:rPr lang="en-US" dirty="0" err="1" smtClean="0">
                <a:latin typeface="Cambria" panose="02040503050406030204" pitchFamily="18" charset="0"/>
              </a:rPr>
              <a:t>Tributa</a:t>
            </a:r>
            <a:endParaRPr lang="en-US" dirty="0">
              <a:latin typeface="Cambria" panose="02040503050406030204" pitchFamily="18" charset="0"/>
            </a:endParaRPr>
          </a:p>
          <a:p>
            <a:pPr marL="285750" indent="-285750">
              <a:buFont typeface="Arial" panose="020B0604020202020204" pitchFamily="34" charset="0"/>
              <a:buChar char="•"/>
            </a:pPr>
            <a:r>
              <a:rPr lang="en-US" dirty="0" err="1" smtClean="0">
                <a:latin typeface="Cambria" panose="02040503050406030204" pitchFamily="18" charset="0"/>
              </a:rPr>
              <a:t>Concilium</a:t>
            </a:r>
            <a:r>
              <a:rPr lang="en-US" dirty="0" smtClean="0">
                <a:latin typeface="Cambria" panose="02040503050406030204" pitchFamily="18" charset="0"/>
              </a:rPr>
              <a:t> </a:t>
            </a:r>
            <a:r>
              <a:rPr lang="en-US" dirty="0" err="1" smtClean="0">
                <a:latin typeface="Cambria" panose="02040503050406030204" pitchFamily="18" charset="0"/>
              </a:rPr>
              <a:t>Plebis</a:t>
            </a:r>
            <a:endParaRPr lang="en-US" dirty="0" smtClean="0">
              <a:latin typeface="Cambria" panose="02040503050406030204" pitchFamily="18" charset="0"/>
            </a:endParaRPr>
          </a:p>
          <a:p>
            <a:pPr marL="742950" lvl="1" indent="-285750">
              <a:buFont typeface="Arial" panose="020B0604020202020204" pitchFamily="34" charset="0"/>
              <a:buChar char="•"/>
            </a:pPr>
            <a:r>
              <a:rPr lang="en-US" dirty="0" smtClean="0">
                <a:latin typeface="Cambria" panose="02040503050406030204" pitchFamily="18" charset="0"/>
              </a:rPr>
              <a:t>plebiscites  </a:t>
            </a:r>
            <a:endParaRPr lang="en-US" dirty="0">
              <a:latin typeface="Cambria" panose="02040503050406030204" pitchFamily="18" charset="0"/>
            </a:endParaRPr>
          </a:p>
          <a:p>
            <a:endParaRPr lang="en-US" dirty="0" smtClean="0">
              <a:latin typeface="Cambria" panose="02040503050406030204" pitchFamily="18" charset="0"/>
            </a:endParaRPr>
          </a:p>
          <a:p>
            <a:r>
              <a:rPr lang="en-US" dirty="0" smtClean="0">
                <a:latin typeface="Cambria" panose="02040503050406030204" pitchFamily="18" charset="0"/>
              </a:rPr>
              <a:t>Magistrates </a:t>
            </a:r>
          </a:p>
          <a:p>
            <a:pPr marL="285750" indent="-285750">
              <a:buFont typeface="Arial" panose="020B0604020202020204" pitchFamily="34" charset="0"/>
              <a:buChar char="•"/>
            </a:pPr>
            <a:r>
              <a:rPr lang="en-US" dirty="0" smtClean="0">
                <a:latin typeface="Cambria" panose="02040503050406030204" pitchFamily="18" charset="0"/>
              </a:rPr>
              <a:t>Consuls</a:t>
            </a:r>
          </a:p>
          <a:p>
            <a:pPr marL="742950" lvl="1" indent="-285750">
              <a:buFont typeface="Arial" panose="020B0604020202020204" pitchFamily="34" charset="0"/>
              <a:buChar char="•"/>
            </a:pPr>
            <a:r>
              <a:rPr lang="en-US" dirty="0" smtClean="0">
                <a:latin typeface="Cambria" panose="02040503050406030204" pitchFamily="18" charset="0"/>
              </a:rPr>
              <a:t>Dictator</a:t>
            </a:r>
          </a:p>
          <a:p>
            <a:pPr marL="285750" indent="-285750">
              <a:buFont typeface="Arial" panose="020B0604020202020204" pitchFamily="34" charset="0"/>
              <a:buChar char="•"/>
            </a:pPr>
            <a:r>
              <a:rPr lang="en-US" dirty="0" smtClean="0">
                <a:latin typeface="Cambria" panose="02040503050406030204" pitchFamily="18" charset="0"/>
              </a:rPr>
              <a:t>Praetors</a:t>
            </a:r>
          </a:p>
          <a:p>
            <a:pPr marL="742950" lvl="1" indent="-285750">
              <a:buFont typeface="Arial" panose="020B0604020202020204" pitchFamily="34" charset="0"/>
              <a:buChar char="•"/>
            </a:pPr>
            <a:r>
              <a:rPr lang="en-US" dirty="0" smtClean="0">
                <a:latin typeface="Cambria" panose="02040503050406030204" pitchFamily="18" charset="0"/>
              </a:rPr>
              <a:t>Judges</a:t>
            </a:r>
          </a:p>
          <a:p>
            <a:pPr marL="285750" indent="-285750">
              <a:buFont typeface="Arial" panose="020B0604020202020204" pitchFamily="34" charset="0"/>
              <a:buChar char="•"/>
            </a:pPr>
            <a:r>
              <a:rPr lang="en-US" dirty="0" smtClean="0">
                <a:latin typeface="Cambria" panose="02040503050406030204" pitchFamily="18" charset="0"/>
              </a:rPr>
              <a:t>Censors</a:t>
            </a:r>
          </a:p>
          <a:p>
            <a:pPr marL="742950" lvl="1" indent="-285750">
              <a:buFont typeface="Arial" panose="020B0604020202020204" pitchFamily="34" charset="0"/>
              <a:buChar char="•"/>
            </a:pPr>
            <a:r>
              <a:rPr lang="en-US" dirty="0" smtClean="0">
                <a:latin typeface="Cambria" panose="02040503050406030204" pitchFamily="18" charset="0"/>
              </a:rPr>
              <a:t>Responsible for Citizenry</a:t>
            </a:r>
          </a:p>
          <a:p>
            <a:pPr marL="285750" indent="-285750">
              <a:buFont typeface="Arial" panose="020B0604020202020204" pitchFamily="34" charset="0"/>
              <a:buChar char="•"/>
            </a:pPr>
            <a:r>
              <a:rPr lang="en-US" dirty="0" smtClean="0">
                <a:latin typeface="Cambria" panose="02040503050406030204" pitchFamily="18" charset="0"/>
              </a:rPr>
              <a:t>Aediles</a:t>
            </a:r>
          </a:p>
          <a:p>
            <a:pPr marL="742950" lvl="1" indent="-285750">
              <a:buFont typeface="Arial" panose="020B0604020202020204" pitchFamily="34" charset="0"/>
              <a:buChar char="•"/>
            </a:pPr>
            <a:r>
              <a:rPr lang="en-US" dirty="0" smtClean="0">
                <a:latin typeface="Cambria" panose="02040503050406030204" pitchFamily="18" charset="0"/>
              </a:rPr>
              <a:t>Public works</a:t>
            </a:r>
          </a:p>
          <a:p>
            <a:pPr marL="285750" indent="-285750">
              <a:buFont typeface="Arial" panose="020B0604020202020204" pitchFamily="34" charset="0"/>
              <a:buChar char="•"/>
            </a:pPr>
            <a:r>
              <a:rPr lang="en-US" dirty="0" smtClean="0">
                <a:latin typeface="Cambria" panose="02040503050406030204" pitchFamily="18" charset="0"/>
              </a:rPr>
              <a:t>Quaestors</a:t>
            </a:r>
          </a:p>
          <a:p>
            <a:pPr marL="742950" lvl="1" indent="-285750">
              <a:buFont typeface="Arial" panose="020B0604020202020204" pitchFamily="34" charset="0"/>
              <a:buChar char="•"/>
            </a:pPr>
            <a:r>
              <a:rPr lang="en-US" dirty="0" smtClean="0">
                <a:latin typeface="Cambria" panose="02040503050406030204" pitchFamily="18" charset="0"/>
              </a:rPr>
              <a:t>Finance </a:t>
            </a:r>
          </a:p>
          <a:p>
            <a:pPr marL="285750" indent="-285750">
              <a:buFont typeface="Arial" panose="020B0604020202020204" pitchFamily="34" charset="0"/>
              <a:buChar char="•"/>
            </a:pPr>
            <a:endParaRPr lang="en-US" dirty="0" smtClean="0">
              <a:latin typeface="Cambria" panose="02040503050406030204" pitchFamily="18" charset="0"/>
            </a:endParaRPr>
          </a:p>
        </p:txBody>
      </p:sp>
    </p:spTree>
    <p:extLst>
      <p:ext uri="{BB962C8B-B14F-4D97-AF65-F5344CB8AC3E}">
        <p14:creationId xmlns:p14="http://schemas.microsoft.com/office/powerpoint/2010/main" val="418332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heritagepodcast.com/wp-content/uploads/roman_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593" y="374073"/>
            <a:ext cx="7620000" cy="6096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9134" y="6470074"/>
            <a:ext cx="10026784" cy="646331"/>
          </a:xfrm>
          <a:prstGeom prst="rect">
            <a:avLst/>
          </a:prstGeom>
        </p:spPr>
        <p:txBody>
          <a:bodyPr wrap="none">
            <a:spAutoFit/>
          </a:bodyPr>
          <a:lstStyle/>
          <a:p>
            <a:r>
              <a:rPr lang="en-US" dirty="0" smtClean="0"/>
              <a:t>Always Annoying John Green  - On Republican Rome - </a:t>
            </a:r>
            <a:r>
              <a:rPr lang="en-US" dirty="0" smtClean="0">
                <a:hlinkClick r:id="rId3"/>
              </a:rPr>
              <a:t>https</a:t>
            </a:r>
            <a:r>
              <a:rPr lang="en-US" dirty="0">
                <a:hlinkClick r:id="rId3"/>
              </a:rPr>
              <a:t>://</a:t>
            </a:r>
            <a:r>
              <a:rPr lang="en-US" dirty="0" smtClean="0">
                <a:hlinkClick r:id="rId3"/>
              </a:rPr>
              <a:t>www.youtube.com/watch?v=oPf27gAup9U</a:t>
            </a:r>
            <a:endParaRPr lang="en-US" dirty="0" smtClean="0"/>
          </a:p>
          <a:p>
            <a:endParaRPr lang="en-US" dirty="0"/>
          </a:p>
        </p:txBody>
      </p:sp>
    </p:spTree>
    <p:extLst>
      <p:ext uri="{BB962C8B-B14F-4D97-AF65-F5344CB8AC3E}">
        <p14:creationId xmlns:p14="http://schemas.microsoft.com/office/powerpoint/2010/main" val="111557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8545"/>
            <a:ext cx="12192000" cy="6740307"/>
          </a:xfrm>
          <a:prstGeom prst="rect">
            <a:avLst/>
          </a:prstGeom>
          <a:noFill/>
        </p:spPr>
        <p:txBody>
          <a:bodyPr wrap="square" rtlCol="0">
            <a:spAutoFit/>
          </a:bodyPr>
          <a:lstStyle/>
          <a:p>
            <a:r>
              <a:rPr lang="en-US" u="sng" dirty="0">
                <a:latin typeface="Cambria" panose="02040503050406030204" pitchFamily="18" charset="0"/>
              </a:rPr>
              <a:t>Institutions for Empire</a:t>
            </a:r>
            <a:endParaRPr lang="en-US" dirty="0">
              <a:latin typeface="Cambria" panose="02040503050406030204" pitchFamily="18" charset="0"/>
            </a:endParaRPr>
          </a:p>
          <a:p>
            <a:pPr lvl="0"/>
            <a:r>
              <a:rPr lang="en-US" b="1" i="1" dirty="0">
                <a:latin typeface="Cambria" panose="02040503050406030204" pitchFamily="18" charset="0"/>
              </a:rPr>
              <a:t>Imperium</a:t>
            </a:r>
            <a:r>
              <a:rPr lang="en-US" i="1" dirty="0">
                <a:latin typeface="Cambria" panose="02040503050406030204" pitchFamily="18" charset="0"/>
              </a:rPr>
              <a:t> </a:t>
            </a:r>
            <a:r>
              <a:rPr lang="en-US" dirty="0">
                <a:latin typeface="Cambria" panose="02040503050406030204" pitchFamily="18" charset="0"/>
              </a:rPr>
              <a:t>– first referred to the king’s power to impose execution or beatings, to draft citizens into armies, and to command armies on campaigns….that power was transferred to the consuls under the republic – tight connections in governance between military and civil matters.</a:t>
            </a:r>
          </a:p>
          <a:p>
            <a:pPr lvl="0"/>
            <a:r>
              <a:rPr lang="en-US" b="1" i="1" dirty="0">
                <a:latin typeface="Cambria" panose="02040503050406030204" pitchFamily="18" charset="0"/>
              </a:rPr>
              <a:t>Praetor</a:t>
            </a:r>
            <a:r>
              <a:rPr lang="en-US" dirty="0">
                <a:latin typeface="Cambria" panose="02040503050406030204" pitchFamily="18" charset="0"/>
              </a:rPr>
              <a:t> – (circa 241BCE) created to expand military and judicial command over new areas and to deal with legal matters between Romans and conquered people.</a:t>
            </a:r>
          </a:p>
          <a:p>
            <a:pPr lvl="0"/>
            <a:endParaRPr lang="en-US" dirty="0" smtClean="0">
              <a:latin typeface="Cambria" panose="02040503050406030204" pitchFamily="18" charset="0"/>
            </a:endParaRPr>
          </a:p>
          <a:p>
            <a:pPr marL="285750" lvl="0" indent="-285750">
              <a:buFont typeface="Arial" panose="020B0604020202020204" pitchFamily="34" charset="0"/>
              <a:buChar char="•"/>
            </a:pPr>
            <a:r>
              <a:rPr lang="en-US" dirty="0" smtClean="0">
                <a:latin typeface="Cambria" panose="02040503050406030204" pitchFamily="18" charset="0"/>
              </a:rPr>
              <a:t>Innovations </a:t>
            </a:r>
            <a:r>
              <a:rPr lang="en-US" dirty="0">
                <a:latin typeface="Cambria" panose="02040503050406030204" pitchFamily="18" charset="0"/>
              </a:rPr>
              <a:t>in government created by the Romans echo in our political vocabulary – </a:t>
            </a:r>
            <a:r>
              <a:rPr lang="en-US" b="1" i="1" dirty="0">
                <a:latin typeface="Cambria" panose="02040503050406030204" pitchFamily="18" charset="0"/>
              </a:rPr>
              <a:t>patrician, plebian, noble </a:t>
            </a:r>
            <a:r>
              <a:rPr lang="en-US" dirty="0">
                <a:latin typeface="Cambria" panose="02040503050406030204" pitchFamily="18" charset="0"/>
              </a:rPr>
              <a:t>– these concepts configured ways of thinking about </a:t>
            </a:r>
            <a:r>
              <a:rPr lang="en-US" u="sng" dirty="0">
                <a:latin typeface="Cambria" panose="02040503050406030204" pitchFamily="18" charset="0"/>
              </a:rPr>
              <a:t>status</a:t>
            </a:r>
            <a:r>
              <a:rPr lang="en-US" dirty="0">
                <a:latin typeface="Cambria" panose="02040503050406030204" pitchFamily="18" charset="0"/>
              </a:rPr>
              <a:t> – senates and committees are still with us…..magistrates, tribunals, consuls evolved. </a:t>
            </a:r>
          </a:p>
          <a:p>
            <a:pPr marL="285750" lvl="0" indent="-285750">
              <a:buFont typeface="Arial" panose="020B0604020202020204" pitchFamily="34" charset="0"/>
              <a:buChar char="•"/>
            </a:pPr>
            <a:endParaRPr lang="en-US" dirty="0" smtClean="0">
              <a:latin typeface="Cambria" panose="02040503050406030204" pitchFamily="18" charset="0"/>
            </a:endParaRPr>
          </a:p>
          <a:p>
            <a:pPr marL="285750" lvl="0" indent="-285750">
              <a:buFont typeface="Arial" panose="020B0604020202020204" pitchFamily="34" charset="0"/>
              <a:buChar char="•"/>
            </a:pPr>
            <a:r>
              <a:rPr lang="en-US" dirty="0" smtClean="0">
                <a:latin typeface="Cambria" panose="02040503050406030204" pitchFamily="18" charset="0"/>
              </a:rPr>
              <a:t>To </a:t>
            </a:r>
            <a:r>
              <a:rPr lang="en-US" dirty="0">
                <a:latin typeface="Cambria" panose="02040503050406030204" pitchFamily="18" charset="0"/>
              </a:rPr>
              <a:t>govern outside their capital, Romans developed strategies that would enter the repertoires of later empire-builders. One of these was the </a:t>
            </a:r>
            <a:r>
              <a:rPr lang="en-US" u="sng" dirty="0">
                <a:latin typeface="Cambria" panose="02040503050406030204" pitchFamily="18" charset="0"/>
              </a:rPr>
              <a:t>enlargement of the sphere of Roman rights….</a:t>
            </a:r>
          </a:p>
          <a:p>
            <a:pPr marL="285750" lvl="0" indent="-285750">
              <a:buFont typeface="Arial" panose="020B0604020202020204" pitchFamily="34" charset="0"/>
              <a:buChar char="•"/>
            </a:pPr>
            <a:endParaRPr lang="en-US" dirty="0" smtClean="0">
              <a:latin typeface="Cambria" panose="02040503050406030204" pitchFamily="18" charset="0"/>
            </a:endParaRPr>
          </a:p>
          <a:p>
            <a:pPr marL="285750" lvl="0" indent="-285750">
              <a:buFont typeface="Arial" panose="020B0604020202020204" pitchFamily="34" charset="0"/>
              <a:buChar char="•"/>
            </a:pPr>
            <a:r>
              <a:rPr lang="en-US" dirty="0" smtClean="0">
                <a:latin typeface="Cambria" panose="02040503050406030204" pitchFamily="18" charset="0"/>
              </a:rPr>
              <a:t>By </a:t>
            </a:r>
            <a:r>
              <a:rPr lang="en-US" dirty="0">
                <a:latin typeface="Cambria" panose="02040503050406030204" pitchFamily="18" charset="0"/>
              </a:rPr>
              <a:t>the time the Romans completed their conquest of Italy, they had produced three different ways of attaching land and people to their empire: </a:t>
            </a:r>
            <a:endParaRPr lang="en-US" dirty="0" smtClean="0">
              <a:latin typeface="Cambria" panose="02040503050406030204" pitchFamily="18" charset="0"/>
            </a:endParaRPr>
          </a:p>
          <a:p>
            <a:pPr marL="857250" lvl="1" indent="-400050">
              <a:buFont typeface="+mj-lt"/>
              <a:buAutoNum type="romanUcPeriod"/>
            </a:pPr>
            <a:r>
              <a:rPr lang="en-US" dirty="0" smtClean="0">
                <a:latin typeface="Cambria" panose="02040503050406030204" pitchFamily="18" charset="0"/>
              </a:rPr>
              <a:t>annexation</a:t>
            </a:r>
            <a:r>
              <a:rPr lang="en-US" dirty="0">
                <a:latin typeface="Cambria" panose="02040503050406030204" pitchFamily="18" charset="0"/>
              </a:rPr>
              <a:t>, limited citizenship, and eventual assimilation for nearby Latins, </a:t>
            </a:r>
          </a:p>
          <a:p>
            <a:pPr marL="857250" lvl="1" indent="-400050">
              <a:buFont typeface="+mj-lt"/>
              <a:buAutoNum type="romanUcPeriod"/>
            </a:pPr>
            <a:r>
              <a:rPr lang="en-US" dirty="0" smtClean="0">
                <a:latin typeface="Cambria" panose="02040503050406030204" pitchFamily="18" charset="0"/>
              </a:rPr>
              <a:t>limited </a:t>
            </a:r>
            <a:r>
              <a:rPr lang="en-US" dirty="0">
                <a:latin typeface="Cambria" panose="02040503050406030204" pitchFamily="18" charset="0"/>
              </a:rPr>
              <a:t>self-government for some non-Latin cities and tribes, and </a:t>
            </a:r>
          </a:p>
          <a:p>
            <a:pPr marL="857250" lvl="1" indent="-400050">
              <a:buFont typeface="+mj-lt"/>
              <a:buAutoNum type="romanUcPeriod"/>
            </a:pPr>
            <a:r>
              <a:rPr lang="en-US" dirty="0" smtClean="0">
                <a:latin typeface="Cambria" panose="02040503050406030204" pitchFamily="18" charset="0"/>
              </a:rPr>
              <a:t>colonies </a:t>
            </a:r>
            <a:r>
              <a:rPr lang="en-US" dirty="0">
                <a:latin typeface="Cambria" panose="02040503050406030204" pitchFamily="18" charset="0"/>
              </a:rPr>
              <a:t>of Latins displaced to frontier regions.</a:t>
            </a:r>
          </a:p>
          <a:p>
            <a:pPr marL="285750" lvl="0" indent="-285750">
              <a:buFont typeface="Arial" panose="020B0604020202020204" pitchFamily="34" charset="0"/>
              <a:buChar char="•"/>
            </a:pPr>
            <a:endParaRPr lang="en-US" dirty="0" smtClean="0">
              <a:latin typeface="Cambria" panose="02040503050406030204" pitchFamily="18" charset="0"/>
            </a:endParaRPr>
          </a:p>
          <a:p>
            <a:pPr marL="285750" lvl="0" indent="-285750">
              <a:buFont typeface="Arial" panose="020B0604020202020204" pitchFamily="34" charset="0"/>
              <a:buChar char="•"/>
            </a:pPr>
            <a:r>
              <a:rPr lang="en-US" dirty="0" smtClean="0">
                <a:latin typeface="Cambria" panose="02040503050406030204" pitchFamily="18" charset="0"/>
              </a:rPr>
              <a:t>Law </a:t>
            </a:r>
            <a:r>
              <a:rPr lang="en-US" dirty="0">
                <a:latin typeface="Cambria" panose="02040503050406030204" pitchFamily="18" charset="0"/>
              </a:rPr>
              <a:t>and Government – Government, from Rome’s perspective, was mostly about collecting taxes, either as money or produce, mobilizing soldiers, and sustaining the infrastructure – roads, aqueducts – that kept the empire together……</a:t>
            </a:r>
            <a:r>
              <a:rPr lang="en-US" u="sng" dirty="0">
                <a:latin typeface="Cambria" panose="02040503050406030204" pitchFamily="18" charset="0"/>
              </a:rPr>
              <a:t>legal pluralism </a:t>
            </a:r>
            <a:r>
              <a:rPr lang="en-US" dirty="0">
                <a:latin typeface="Cambria" panose="02040503050406030204" pitchFamily="18" charset="0"/>
              </a:rPr>
              <a:t>evolved…..</a:t>
            </a:r>
            <a:r>
              <a:rPr lang="en-US" u="sng" dirty="0">
                <a:latin typeface="Cambria" panose="02040503050406030204" pitchFamily="18" charset="0"/>
              </a:rPr>
              <a:t>civil laws</a:t>
            </a:r>
            <a:r>
              <a:rPr lang="en-US" dirty="0">
                <a:latin typeface="Cambria" panose="02040503050406030204" pitchFamily="18" charset="0"/>
              </a:rPr>
              <a:t>…..</a:t>
            </a:r>
            <a:r>
              <a:rPr lang="en-US" u="sng" dirty="0">
                <a:latin typeface="Cambria" panose="02040503050406030204" pitchFamily="18" charset="0"/>
              </a:rPr>
              <a:t>Romans were good at ‘incorporative activities.’</a:t>
            </a:r>
          </a:p>
          <a:p>
            <a:endParaRPr lang="en-US" dirty="0"/>
          </a:p>
        </p:txBody>
      </p:sp>
    </p:spTree>
    <p:extLst>
      <p:ext uri="{BB962C8B-B14F-4D97-AF65-F5344CB8AC3E}">
        <p14:creationId xmlns:p14="http://schemas.microsoft.com/office/powerpoint/2010/main" val="389696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30" y="1"/>
            <a:ext cx="6435469" cy="3293209"/>
          </a:xfrm>
          <a:prstGeom prst="rect">
            <a:avLst/>
          </a:prstGeom>
          <a:noFill/>
        </p:spPr>
        <p:txBody>
          <a:bodyPr wrap="square" rtlCol="0">
            <a:spAutoFit/>
          </a:bodyPr>
          <a:lstStyle/>
          <a:p>
            <a:r>
              <a:rPr lang="en-US" sz="2800" b="1" dirty="0">
                <a:latin typeface="Cambria"/>
                <a:cs typeface="Cambria"/>
              </a:rPr>
              <a:t>Roman Law</a:t>
            </a:r>
          </a:p>
          <a:p>
            <a:r>
              <a:rPr lang="en-US" dirty="0">
                <a:latin typeface="Cambria"/>
                <a:cs typeface="Cambria"/>
              </a:rPr>
              <a:t>Two basic principles:</a:t>
            </a:r>
          </a:p>
          <a:p>
            <a:endParaRPr lang="en-US" dirty="0">
              <a:latin typeface="Cambria"/>
              <a:cs typeface="Cambria"/>
            </a:endParaRPr>
          </a:p>
          <a:p>
            <a:pPr marL="400050" indent="-400050">
              <a:buAutoNum type="romanLcParenR"/>
            </a:pPr>
            <a:r>
              <a:rPr lang="en-US" dirty="0">
                <a:latin typeface="Cambria"/>
                <a:cs typeface="Cambria"/>
              </a:rPr>
              <a:t>Law must be recorded</a:t>
            </a:r>
          </a:p>
          <a:p>
            <a:pPr marL="400050" indent="-400050">
              <a:buAutoNum type="romanLcParenR"/>
            </a:pPr>
            <a:r>
              <a:rPr lang="en-US" dirty="0">
                <a:latin typeface="Cambria"/>
                <a:cs typeface="Cambria"/>
              </a:rPr>
              <a:t>Justice could not be left to judges alone</a:t>
            </a:r>
          </a:p>
          <a:p>
            <a:pPr marL="400050" indent="-400050">
              <a:buAutoNum type="romanLcParenR"/>
            </a:pPr>
            <a:endParaRPr lang="en-US" dirty="0">
              <a:latin typeface="Cambria"/>
              <a:cs typeface="Cambria"/>
            </a:endParaRPr>
          </a:p>
          <a:p>
            <a:r>
              <a:rPr lang="en-US" dirty="0">
                <a:latin typeface="Cambria"/>
                <a:cs typeface="Cambria"/>
              </a:rPr>
              <a:t>The </a:t>
            </a:r>
            <a:r>
              <a:rPr lang="en-US" b="1" i="1" dirty="0">
                <a:latin typeface="Cambria"/>
                <a:cs typeface="Cambria"/>
              </a:rPr>
              <a:t>Twelve Tables</a:t>
            </a:r>
            <a:r>
              <a:rPr lang="en-US" dirty="0">
                <a:latin typeface="Cambria"/>
                <a:cs typeface="Cambria"/>
              </a:rPr>
              <a:t> (c. 450 BCE)</a:t>
            </a:r>
          </a:p>
          <a:p>
            <a:pPr marL="285750" indent="-285750">
              <a:buFont typeface="Arial"/>
              <a:buChar char="•"/>
            </a:pPr>
            <a:r>
              <a:rPr lang="en-US" dirty="0">
                <a:latin typeface="Cambria"/>
                <a:cs typeface="Cambria"/>
              </a:rPr>
              <a:t>promoted the public prosecution of crime</a:t>
            </a:r>
          </a:p>
          <a:p>
            <a:pPr marL="285750" indent="-285750">
              <a:buFont typeface="Arial"/>
              <a:buChar char="•"/>
            </a:pPr>
            <a:r>
              <a:rPr lang="en-US" dirty="0">
                <a:latin typeface="Cambria"/>
                <a:cs typeface="Cambria"/>
              </a:rPr>
              <a:t>enacted a system of victim compensation</a:t>
            </a:r>
          </a:p>
          <a:p>
            <a:pPr marL="285750" indent="-285750">
              <a:buFont typeface="Arial"/>
              <a:buChar char="•"/>
            </a:pPr>
            <a:r>
              <a:rPr lang="en-US" dirty="0">
                <a:latin typeface="Cambria"/>
                <a:cs typeface="Cambria"/>
              </a:rPr>
              <a:t>protected the lower class (plebeians) from abuse by ruling class (patricians) </a:t>
            </a:r>
          </a:p>
        </p:txBody>
      </p:sp>
      <p:pic>
        <p:nvPicPr>
          <p:cNvPr id="3" name="Picture 2"/>
          <p:cNvPicPr>
            <a:picLocks noChangeAspect="1"/>
          </p:cNvPicPr>
          <p:nvPr/>
        </p:nvPicPr>
        <p:blipFill>
          <a:blip r:embed="rId2"/>
          <a:stretch>
            <a:fillRect/>
          </a:stretch>
        </p:blipFill>
        <p:spPr>
          <a:xfrm>
            <a:off x="6670600" y="-13966"/>
            <a:ext cx="4585228" cy="3337424"/>
          </a:xfrm>
          <a:prstGeom prst="rect">
            <a:avLst/>
          </a:prstGeom>
        </p:spPr>
      </p:pic>
      <p:sp>
        <p:nvSpPr>
          <p:cNvPr id="4" name="TextBox 3"/>
          <p:cNvSpPr txBox="1"/>
          <p:nvPr/>
        </p:nvSpPr>
        <p:spPr>
          <a:xfrm>
            <a:off x="235132" y="3353706"/>
            <a:ext cx="11020696" cy="2862323"/>
          </a:xfrm>
          <a:prstGeom prst="rect">
            <a:avLst/>
          </a:prstGeom>
          <a:noFill/>
        </p:spPr>
        <p:txBody>
          <a:bodyPr wrap="square" rtlCol="0">
            <a:spAutoFit/>
          </a:bodyPr>
          <a:lstStyle/>
          <a:p>
            <a:r>
              <a:rPr lang="en-US" b="1" dirty="0">
                <a:latin typeface="Cambria"/>
                <a:cs typeface="Cambria"/>
              </a:rPr>
              <a:t>‘legal advisers’ </a:t>
            </a:r>
            <a:r>
              <a:rPr lang="en-US" dirty="0">
                <a:latin typeface="Cambria"/>
                <a:cs typeface="Cambria"/>
              </a:rPr>
              <a:t>– a person accused of a crime could seek out legal advice. This practice of having an adviser who specializes in the law first became prevalent during Roman times.</a:t>
            </a:r>
          </a:p>
          <a:p>
            <a:endParaRPr lang="en-US" dirty="0">
              <a:latin typeface="Cambria"/>
              <a:cs typeface="Cambria"/>
            </a:endParaRPr>
          </a:p>
          <a:p>
            <a:r>
              <a:rPr lang="en-US" dirty="0" smtClean="0">
                <a:latin typeface="Cambria"/>
                <a:cs typeface="Cambria"/>
              </a:rPr>
              <a:t>By </a:t>
            </a:r>
            <a:r>
              <a:rPr lang="en-US" dirty="0">
                <a:latin typeface="Cambria"/>
                <a:cs typeface="Cambria"/>
              </a:rPr>
              <a:t>100 CE, the Romans had a sophisticated and complex society, and the Roman Empire had spread throughout most of Europe. Society became even more complex, and more laws were devised to decide such matters as what constituted criminal </a:t>
            </a:r>
            <a:r>
              <a:rPr lang="en-US" dirty="0" err="1">
                <a:latin typeface="Cambria"/>
                <a:cs typeface="Cambria"/>
              </a:rPr>
              <a:t>behaviour</a:t>
            </a:r>
            <a:r>
              <a:rPr lang="en-US" dirty="0">
                <a:latin typeface="Cambria"/>
                <a:cs typeface="Cambria"/>
              </a:rPr>
              <a:t>, how contracts should be regulated, and how everyday disputes with citizens could be </a:t>
            </a:r>
            <a:r>
              <a:rPr lang="en-US" dirty="0" smtClean="0">
                <a:latin typeface="Cambria"/>
                <a:cs typeface="Cambria"/>
              </a:rPr>
              <a:t>resolved</a:t>
            </a:r>
            <a:r>
              <a:rPr lang="en-US" dirty="0">
                <a:latin typeface="Cambria"/>
                <a:cs typeface="Cambria"/>
              </a:rPr>
              <a:t>. </a:t>
            </a:r>
          </a:p>
          <a:p>
            <a:endParaRPr lang="en-US" dirty="0">
              <a:latin typeface="Cambria"/>
              <a:cs typeface="Cambria"/>
            </a:endParaRPr>
          </a:p>
          <a:p>
            <a:r>
              <a:rPr lang="en-US" b="1" i="1" dirty="0">
                <a:latin typeface="Cambria"/>
                <a:cs typeface="Cambria"/>
              </a:rPr>
              <a:t>Justinian’s Code </a:t>
            </a:r>
            <a:r>
              <a:rPr lang="en-US" dirty="0">
                <a:latin typeface="Cambria"/>
                <a:cs typeface="Cambria"/>
              </a:rPr>
              <a:t>– The word ‘</a:t>
            </a:r>
            <a:r>
              <a:rPr lang="en-US" i="1" dirty="0">
                <a:latin typeface="Cambria"/>
                <a:cs typeface="Cambria"/>
              </a:rPr>
              <a:t>justice</a:t>
            </a:r>
            <a:r>
              <a:rPr lang="en-US" dirty="0">
                <a:latin typeface="Cambria"/>
                <a:cs typeface="Cambria"/>
              </a:rPr>
              <a:t>’ is derived from Emperor Justinian’s (527-565 CE) name. This code formed the basis of </a:t>
            </a:r>
            <a:r>
              <a:rPr lang="en-US" b="1" dirty="0">
                <a:latin typeface="Cambria"/>
                <a:cs typeface="Cambria"/>
              </a:rPr>
              <a:t>civil law</a:t>
            </a:r>
            <a:r>
              <a:rPr lang="en-US" dirty="0">
                <a:latin typeface="Cambria"/>
                <a:cs typeface="Cambria"/>
              </a:rPr>
              <a:t> (laws governing personal relationships).</a:t>
            </a:r>
            <a:endParaRPr lang="en-US" b="1" i="1" dirty="0">
              <a:latin typeface="Cambria"/>
              <a:cs typeface="Cambria"/>
            </a:endParaRPr>
          </a:p>
        </p:txBody>
      </p:sp>
    </p:spTree>
    <p:extLst>
      <p:ext uri="{BB962C8B-B14F-4D97-AF65-F5344CB8AC3E}">
        <p14:creationId xmlns:p14="http://schemas.microsoft.com/office/powerpoint/2010/main" val="75251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24779</TotalTime>
  <Words>2899</Words>
  <Application>Microsoft Office PowerPoint</Application>
  <PresentationFormat>Widescreen</PresentationFormat>
  <Paragraphs>349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Greater Victoria School District 61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Scott</dc:creator>
  <cp:lastModifiedBy>Campbell, Scott</cp:lastModifiedBy>
  <cp:revision>80</cp:revision>
  <dcterms:created xsi:type="dcterms:W3CDTF">2017-07-05T04:26:20Z</dcterms:created>
  <dcterms:modified xsi:type="dcterms:W3CDTF">2020-10-23T18:58:16Z</dcterms:modified>
</cp:coreProperties>
</file>