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83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7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5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1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5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2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03E8-69C1-4B68-AD56-6067F83B59EA}" type="datetimeFigureOut">
              <a:rPr lang="en-US" smtClean="0"/>
              <a:t>16-03-09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4D2C-40B1-462A-AFD1-9A0B6E4F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gUjrnlMAtQ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s://www.youtube.com/watch?v=ISD1hJz53L8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128" y="309322"/>
            <a:ext cx="804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/>
                <a:cs typeface="Cambria"/>
              </a:rPr>
              <a:t>The Second World War </a:t>
            </a:r>
            <a:endParaRPr lang="en-US" sz="2400" b="1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7" y="770988"/>
            <a:ext cx="3254377" cy="2629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" y="3632207"/>
            <a:ext cx="3810000" cy="245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00" y="4333922"/>
            <a:ext cx="33782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436" y="4457700"/>
            <a:ext cx="337820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804" y="1222422"/>
            <a:ext cx="2603500" cy="311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174725"/>
            <a:ext cx="2514600" cy="322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4509" y="1787628"/>
            <a:ext cx="2510254" cy="32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5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22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Eastern Front, 1939-1941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751"/>
            <a:ext cx="5514535" cy="4080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4535" y="359432"/>
            <a:ext cx="36294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Operation Barbarossa, June ‘41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Two-Front War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Lebensraum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Despite initial success…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t</a:t>
            </a:r>
            <a:r>
              <a:rPr lang="en-US" dirty="0" smtClean="0">
                <a:latin typeface="Cambria"/>
                <a:cs typeface="Cambria"/>
              </a:rPr>
              <a:t>he beginning of the end?</a:t>
            </a:r>
          </a:p>
          <a:p>
            <a:pPr marL="285750" lvl="1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Blitzkrieg</a:t>
            </a:r>
          </a:p>
          <a:p>
            <a:pPr marL="742950" lvl="2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3 000 000 soldiers</a:t>
            </a:r>
          </a:p>
          <a:p>
            <a:pPr marL="0" lvl="2"/>
            <a:endParaRPr lang="en-US" dirty="0">
              <a:latin typeface="Cambria"/>
              <a:cs typeface="Cambria"/>
            </a:endParaRPr>
          </a:p>
          <a:p>
            <a:pPr marL="285750" lvl="2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Stalin’s</a:t>
            </a:r>
            <a:r>
              <a:rPr lang="en-US" dirty="0" smtClean="0">
                <a:latin typeface="Cambria"/>
                <a:cs typeface="Cambria"/>
              </a:rPr>
              <a:t> purges had devastated and demoralized the </a:t>
            </a:r>
            <a:r>
              <a:rPr lang="en-US" b="1" dirty="0" smtClean="0">
                <a:latin typeface="Cambria"/>
                <a:cs typeface="Cambria"/>
              </a:rPr>
              <a:t>Red Army</a:t>
            </a:r>
            <a:endParaRPr lang="en-US" b="1" dirty="0">
              <a:latin typeface="Cambria"/>
              <a:cs typeface="Cambria"/>
            </a:endParaRPr>
          </a:p>
          <a:p>
            <a:pPr marL="285750" lvl="2" indent="-285750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285750" lvl="2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Scorched Earth Policy</a:t>
            </a:r>
          </a:p>
          <a:p>
            <a:pPr marL="285750" lvl="2" indent="-285750">
              <a:buFont typeface="Arial"/>
              <a:buChar char="•"/>
            </a:pPr>
            <a:endParaRPr lang="en-US" b="1" dirty="0">
              <a:latin typeface="Cambria"/>
              <a:cs typeface="Cambria"/>
            </a:endParaRPr>
          </a:p>
          <a:p>
            <a:pPr marL="285750" lvl="2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Massive Casualties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645677"/>
            <a:ext cx="9276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Three Pronged Attack – to Leningrad, Moscow, Ukraine – to Dec. </a:t>
            </a:r>
            <a:r>
              <a:rPr lang="fr-FR" dirty="0" smtClean="0">
                <a:latin typeface="Cambria"/>
                <a:cs typeface="Cambria"/>
              </a:rPr>
              <a:t>’</a:t>
            </a:r>
            <a:r>
              <a:rPr lang="en-US" dirty="0" smtClean="0">
                <a:latin typeface="Cambria"/>
                <a:cs typeface="Cambria"/>
              </a:rPr>
              <a:t>41: Wehrmacht Victory?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Flaws: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Supply lines overstretched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Russian winter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Wehrmacht unable to engage the bulk of the Red Army in a decisive battle</a:t>
            </a:r>
          </a:p>
        </p:txBody>
      </p:sp>
    </p:spTree>
    <p:extLst>
      <p:ext uri="{BB962C8B-B14F-4D97-AF65-F5344CB8AC3E}">
        <p14:creationId xmlns:p14="http://schemas.microsoft.com/office/powerpoint/2010/main" val="363187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27100"/>
            <a:ext cx="762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2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/>
                <a:cs typeface="Cambria"/>
              </a:rPr>
              <a:t>Turning Points in the European Theatre</a:t>
            </a:r>
          </a:p>
          <a:p>
            <a:endParaRPr lang="en-US" b="1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2862"/>
            <a:ext cx="7620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Intro to the Second World War</a:t>
            </a:r>
            <a:endParaRPr lang="en-US" b="1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16" y="3266107"/>
            <a:ext cx="3781284" cy="3591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16" y="0"/>
            <a:ext cx="3781284" cy="3428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0964"/>
            <a:ext cx="5362716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A series of wars which slowly engulfed the world…</a:t>
            </a:r>
          </a:p>
          <a:p>
            <a:endParaRPr lang="en-US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Japanese Invasion of Manchuria, 1931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Italian Invasion of Abyssinia, 1935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Spanish Civil War, 1936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Hitler’s aggression in Europe, 1936-1939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0" lvl="1"/>
            <a:r>
              <a:rPr lang="en-US" dirty="0" smtClean="0">
                <a:latin typeface="Cambria"/>
                <a:cs typeface="Cambria"/>
              </a:rPr>
              <a:t>Different from the </a:t>
            </a:r>
            <a:r>
              <a:rPr lang="en-US" b="1" dirty="0" smtClean="0">
                <a:latin typeface="Cambria"/>
                <a:cs typeface="Cambria"/>
              </a:rPr>
              <a:t>Great War of 1914-1918</a:t>
            </a:r>
          </a:p>
          <a:p>
            <a:pPr marL="0" lvl="1"/>
            <a:endParaRPr lang="en-US" b="1" dirty="0">
              <a:latin typeface="Cambria"/>
              <a:cs typeface="Cambria"/>
            </a:endParaRP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Technology</a:t>
            </a:r>
          </a:p>
          <a:p>
            <a:pPr marL="12001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War of Motion </a:t>
            </a:r>
            <a:endParaRPr lang="en-US" dirty="0">
              <a:latin typeface="Cambria"/>
              <a:cs typeface="Cambria"/>
            </a:endParaRP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Ideology</a:t>
            </a:r>
          </a:p>
          <a:p>
            <a:pPr marL="12001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Capitalist &amp; Communist vs. Fascism 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Two theatres of War</a:t>
            </a:r>
          </a:p>
          <a:p>
            <a:pPr marL="12001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European (includes N. Africa, Atlantic)</a:t>
            </a:r>
          </a:p>
          <a:p>
            <a:pPr marL="12001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Asia-Pacific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Crimes against Humanity</a:t>
            </a:r>
            <a:endParaRPr lang="en-US" dirty="0">
              <a:latin typeface="Cambria"/>
              <a:cs typeface="Cambria"/>
            </a:endParaRPr>
          </a:p>
          <a:p>
            <a:pPr marL="0" lvl="2" indent="-285750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0" lvl="2"/>
            <a:r>
              <a:rPr lang="en-US" i="1" dirty="0">
                <a:latin typeface="Cambria"/>
                <a:cs typeface="Cambria"/>
              </a:rPr>
              <a:t>"War is not merely a political act, but also a real political instrument, a continuation of political commerce, a carrying out of the same by other means</a:t>
            </a:r>
            <a:r>
              <a:rPr lang="en-US" i="1" dirty="0" smtClean="0">
                <a:latin typeface="Cambria"/>
                <a:cs typeface="Cambria"/>
              </a:rPr>
              <a:t>.”			</a:t>
            </a:r>
          </a:p>
          <a:p>
            <a:pPr marL="0" lvl="2" algn="r"/>
            <a:r>
              <a:rPr lang="en-US" i="1" dirty="0" smtClean="0">
                <a:latin typeface="Cambria"/>
                <a:cs typeface="Cambria"/>
              </a:rPr>
              <a:t>On War</a:t>
            </a:r>
            <a:r>
              <a:rPr lang="en-US" dirty="0" smtClean="0">
                <a:latin typeface="Cambria"/>
                <a:cs typeface="Cambria"/>
              </a:rPr>
              <a:t>, Karl Maria Clausewitz</a:t>
            </a:r>
            <a:endParaRPr lang="en-US" i="1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1779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9711"/>
            <a:ext cx="4519425" cy="750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War in Europe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1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Sept 1939 – Invasion of Poland</a:t>
            </a:r>
          </a:p>
          <a:p>
            <a:r>
              <a:rPr lang="en-US" dirty="0" smtClean="0">
                <a:latin typeface="Cambria"/>
                <a:cs typeface="Cambria"/>
              </a:rPr>
              <a:t>		      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- Poland falls 10 September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After fabricating a border dispute in the the free port of </a:t>
            </a:r>
            <a:r>
              <a:rPr lang="en-US" b="1" dirty="0" smtClean="0">
                <a:latin typeface="Cambria"/>
                <a:cs typeface="Cambria"/>
              </a:rPr>
              <a:t>Danzig </a:t>
            </a:r>
            <a:r>
              <a:rPr lang="en-US" dirty="0" smtClean="0">
                <a:latin typeface="Cambria"/>
                <a:cs typeface="Cambria"/>
              </a:rPr>
              <a:t>in the </a:t>
            </a:r>
            <a:r>
              <a:rPr lang="en-US" b="1" dirty="0" smtClean="0">
                <a:latin typeface="Cambria"/>
                <a:cs typeface="Cambria"/>
              </a:rPr>
              <a:t>Polish Corridor</a:t>
            </a:r>
            <a:r>
              <a:rPr lang="en-US" dirty="0" smtClean="0">
                <a:latin typeface="Cambria"/>
                <a:cs typeface="Cambria"/>
              </a:rPr>
              <a:t>, Hitler has the German ‘</a:t>
            </a:r>
            <a:r>
              <a:rPr lang="en-US" b="1" dirty="0" smtClean="0">
                <a:latin typeface="Cambria"/>
                <a:cs typeface="Cambria"/>
              </a:rPr>
              <a:t>Wehrmacht</a:t>
            </a:r>
            <a:r>
              <a:rPr lang="en-US" dirty="0" smtClean="0">
                <a:latin typeface="Cambria"/>
                <a:cs typeface="Cambria"/>
              </a:rPr>
              <a:t>’ (army) invade Poland</a:t>
            </a:r>
          </a:p>
          <a:p>
            <a:endParaRPr lang="en-US" b="1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Could Hitler win Poland by bluster and bluff, as he had won Czechoslovakia, or would his gamble lead to war?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Britain &amp; France pledge support to Poland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Nazi-Soviet </a:t>
            </a:r>
            <a:r>
              <a:rPr lang="en-US" b="1" dirty="0" smtClean="0">
                <a:latin typeface="Cambria"/>
                <a:cs typeface="Cambria"/>
              </a:rPr>
              <a:t>Non-Aggression Pact</a:t>
            </a:r>
            <a:r>
              <a:rPr lang="en-US" dirty="0" smtClean="0">
                <a:latin typeface="Cambria"/>
                <a:cs typeface="Cambria"/>
              </a:rPr>
              <a:t>, Aug. </a:t>
            </a:r>
            <a:r>
              <a:rPr lang="fr-FR" dirty="0" smtClean="0">
                <a:latin typeface="Cambria"/>
                <a:cs typeface="Cambria"/>
              </a:rPr>
              <a:t>’</a:t>
            </a:r>
            <a:r>
              <a:rPr lang="en-US" dirty="0" smtClean="0">
                <a:latin typeface="Cambria"/>
                <a:cs typeface="Cambria"/>
              </a:rPr>
              <a:t>39</a:t>
            </a:r>
          </a:p>
          <a:p>
            <a:r>
              <a:rPr lang="en-US" dirty="0" smtClean="0">
                <a:latin typeface="Cambria"/>
                <a:cs typeface="Cambria"/>
              </a:rPr>
              <a:t> </a:t>
            </a:r>
            <a:endParaRPr lang="en-US" dirty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Blitzkrieg </a:t>
            </a:r>
            <a:r>
              <a:rPr lang="en-US" dirty="0" smtClean="0">
                <a:latin typeface="Cambria"/>
                <a:cs typeface="Cambria"/>
              </a:rPr>
              <a:t>(‘lightning war’)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err="1" smtClean="0">
                <a:latin typeface="Cambria"/>
                <a:cs typeface="Cambria"/>
              </a:rPr>
              <a:t>Stuka</a:t>
            </a:r>
            <a:r>
              <a:rPr lang="en-US" b="1" dirty="0" smtClean="0">
                <a:latin typeface="Cambria"/>
                <a:cs typeface="Cambria"/>
              </a:rPr>
              <a:t> bombers (Luftwaffe)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Panzers </a:t>
            </a:r>
            <a:r>
              <a:rPr lang="en-US" dirty="0" smtClean="0">
                <a:latin typeface="Cambria"/>
                <a:cs typeface="Cambria"/>
              </a:rPr>
              <a:t>(tanks)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Speed, surprise of combined arms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Wireless radio</a:t>
            </a:r>
            <a:endParaRPr lang="en-US" b="1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How does blitzkrieg work and why was it effective?</a:t>
            </a:r>
          </a:p>
          <a:p>
            <a:r>
              <a:rPr lang="en-US" sz="1400" dirty="0">
                <a:latin typeface="Cambria"/>
                <a:cs typeface="Cambria"/>
                <a:hlinkClick r:id="rId2"/>
              </a:rPr>
              <a:t>https://www.youtube.com/watch?v=</a:t>
            </a:r>
            <a:r>
              <a:rPr lang="en-US" sz="1400" dirty="0" smtClean="0">
                <a:latin typeface="Cambria"/>
                <a:cs typeface="Cambria"/>
                <a:hlinkClick r:id="rId2"/>
              </a:rPr>
              <a:t>gUjrnlMAtQ4</a:t>
            </a:r>
            <a:endParaRPr lang="en-US" sz="1400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424" y="300135"/>
            <a:ext cx="4943688" cy="4763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512" y="4067281"/>
            <a:ext cx="2159000" cy="255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3512" y="5476503"/>
            <a:ext cx="2090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Heinz </a:t>
            </a:r>
            <a:r>
              <a:rPr lang="en-US" sz="1400" dirty="0" err="1" smtClean="0">
                <a:latin typeface="Cambria"/>
                <a:cs typeface="Cambria"/>
              </a:rPr>
              <a:t>Guderian</a:t>
            </a:r>
            <a:endParaRPr lang="en-US" sz="1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9379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25" y="0"/>
            <a:ext cx="85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Cambria"/>
                <a:cs typeface="Cambria"/>
              </a:rPr>
              <a:t>The ‘</a:t>
            </a:r>
            <a:r>
              <a:rPr lang="en-US" b="1" dirty="0" err="1" smtClean="0">
                <a:latin typeface="Cambria"/>
                <a:cs typeface="Cambria"/>
              </a:rPr>
              <a:t>Phoney</a:t>
            </a:r>
            <a:r>
              <a:rPr lang="en-US" b="1" dirty="0" smtClean="0">
                <a:latin typeface="Cambria"/>
                <a:cs typeface="Cambria"/>
              </a:rPr>
              <a:t> War’ – October 1939 to April 1940</a:t>
            </a:r>
            <a:endParaRPr lang="en-US" dirty="0" smtClean="0">
              <a:latin typeface="Cambria"/>
              <a:cs typeface="Cambria"/>
            </a:endParaRPr>
          </a:p>
          <a:p>
            <a:endParaRPr lang="en-US" b="1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5" y="115468"/>
            <a:ext cx="3199885" cy="3338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4310" y="379396"/>
            <a:ext cx="5729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Wehrmacht finalizes invasion plans; troops massed along the </a:t>
            </a:r>
            <a:r>
              <a:rPr lang="en-US" b="1" dirty="0" smtClean="0">
                <a:latin typeface="Cambria"/>
                <a:cs typeface="Cambria"/>
              </a:rPr>
              <a:t>Siegfried Line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British Expeditionary Force (BEF) on Belgium border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French armies waited behind </a:t>
            </a:r>
            <a:r>
              <a:rPr lang="en-US" b="1" dirty="0" smtClean="0">
                <a:latin typeface="Cambria"/>
                <a:cs typeface="Cambria"/>
              </a:rPr>
              <a:t>Maginot Line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 Winston Churchill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First Lord of the Admiralty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‘Britain should take Norway’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254" y="1656255"/>
            <a:ext cx="2007746" cy="2430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240" y="3083612"/>
            <a:ext cx="2437322" cy="371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760972"/>
            <a:ext cx="4387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Russo-Finnish War, Nov. ‘39-Mar. </a:t>
            </a:r>
            <a:r>
              <a:rPr lang="fr-FR" b="1" dirty="0" smtClean="0">
                <a:latin typeface="Cambria"/>
                <a:cs typeface="Cambria"/>
              </a:rPr>
              <a:t>’</a:t>
            </a:r>
            <a:r>
              <a:rPr lang="en-US" b="1" dirty="0" smtClean="0">
                <a:latin typeface="Cambria"/>
                <a:cs typeface="Cambria"/>
              </a:rPr>
              <a:t>40</a:t>
            </a:r>
          </a:p>
          <a:p>
            <a:pPr algn="r"/>
            <a:r>
              <a:rPr lang="en-US" b="1" i="1" dirty="0" smtClean="0">
                <a:latin typeface="Cambria"/>
                <a:cs typeface="Cambria"/>
              </a:rPr>
              <a:t>The Winter War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Soviets attack Finland in order to ‘safeguard’ its weak western border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Victory by Soviets comes at a surprisingly high loss of life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Reveals the true impact of Stalin’s </a:t>
            </a:r>
            <a:r>
              <a:rPr lang="en-US" b="1" dirty="0" smtClean="0">
                <a:latin typeface="Cambria"/>
                <a:cs typeface="Cambria"/>
              </a:rPr>
              <a:t>Purges</a:t>
            </a:r>
            <a:r>
              <a:rPr lang="en-US" dirty="0" smtClean="0">
                <a:latin typeface="Cambria"/>
                <a:cs typeface="Cambria"/>
              </a:rPr>
              <a:t> of </a:t>
            </a:r>
            <a:r>
              <a:rPr lang="en-US" b="1" dirty="0" smtClean="0">
                <a:latin typeface="Cambria"/>
                <a:cs typeface="Cambria"/>
              </a:rPr>
              <a:t>Red Army </a:t>
            </a:r>
            <a:r>
              <a:rPr lang="en-US" dirty="0" smtClean="0">
                <a:latin typeface="Cambria"/>
                <a:cs typeface="Cambria"/>
              </a:rPr>
              <a:t>during late 1930s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9976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799826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End of the ‘</a:t>
            </a:r>
            <a:r>
              <a:rPr lang="en-US" b="1" dirty="0" err="1" smtClean="0">
                <a:latin typeface="Cambria"/>
                <a:cs typeface="Cambria"/>
              </a:rPr>
              <a:t>Phoney</a:t>
            </a:r>
            <a:r>
              <a:rPr lang="en-US" b="1" dirty="0" smtClean="0">
                <a:latin typeface="Cambria"/>
                <a:cs typeface="Cambria"/>
              </a:rPr>
              <a:t> War’</a:t>
            </a:r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 April 1940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Hitler attacks Denmark, then Norway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Br. &amp; Fr. rush </a:t>
            </a:r>
            <a:r>
              <a:rPr lang="en-US" dirty="0">
                <a:latin typeface="Cambria"/>
                <a:cs typeface="Cambria"/>
              </a:rPr>
              <a:t>an invasion force to </a:t>
            </a:r>
            <a:r>
              <a:rPr lang="en-US" dirty="0" smtClean="0">
                <a:latin typeface="Cambria"/>
                <a:cs typeface="Cambria"/>
              </a:rPr>
              <a:t>Norway, but later forced to evacuate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Chamberlain resigns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Churchill </a:t>
            </a:r>
            <a:r>
              <a:rPr lang="en-US" dirty="0" smtClean="0">
                <a:latin typeface="Cambria"/>
                <a:cs typeface="Cambria"/>
              </a:rPr>
              <a:t>becomes</a:t>
            </a:r>
            <a:r>
              <a:rPr lang="en-US" b="1" dirty="0" smtClean="0">
                <a:latin typeface="Cambria"/>
                <a:cs typeface="Cambria"/>
              </a:rPr>
              <a:t> Prime Minister</a:t>
            </a:r>
          </a:p>
          <a:p>
            <a:pPr marL="0" lvl="1"/>
            <a:endParaRPr lang="en-US" b="1" dirty="0">
              <a:latin typeface="Cambria"/>
              <a:cs typeface="Cambria"/>
            </a:endParaRPr>
          </a:p>
          <a:p>
            <a:pPr marL="0" lvl="1"/>
            <a:r>
              <a:rPr lang="en-US" dirty="0" smtClean="0">
                <a:latin typeface="Cambria"/>
                <a:cs typeface="Cambria"/>
              </a:rPr>
              <a:t> May 1940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Wehrmacht </a:t>
            </a:r>
            <a:r>
              <a:rPr lang="en-US" b="1" dirty="0" smtClean="0">
                <a:latin typeface="Cambria"/>
                <a:cs typeface="Cambria"/>
              </a:rPr>
              <a:t>blitzkriegs Holland, Belgium, Luxembourg, </a:t>
            </a:r>
            <a:r>
              <a:rPr lang="en-US" dirty="0" smtClean="0">
                <a:latin typeface="Cambria"/>
                <a:cs typeface="Cambria"/>
              </a:rPr>
              <a:t>then</a:t>
            </a:r>
            <a:r>
              <a:rPr lang="en-US" b="1" dirty="0" smtClean="0">
                <a:latin typeface="Cambria"/>
                <a:cs typeface="Cambria"/>
              </a:rPr>
              <a:t> France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Germans swarm into France through the supposedly impassable </a:t>
            </a:r>
            <a:r>
              <a:rPr lang="en-US" b="1" dirty="0" smtClean="0">
                <a:latin typeface="Cambria"/>
                <a:cs typeface="Cambria"/>
              </a:rPr>
              <a:t>Ardennes Forest</a:t>
            </a:r>
            <a:r>
              <a:rPr lang="en-US" dirty="0" smtClean="0">
                <a:latin typeface="Cambria"/>
                <a:cs typeface="Cambria"/>
              </a:rPr>
              <a:t>; Wehrmacht position drives a huge wedge between Br. &amp; Fr. Forces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Allied forces retreat to </a:t>
            </a:r>
            <a:r>
              <a:rPr lang="en-US" b="1" dirty="0" smtClean="0">
                <a:latin typeface="Cambria"/>
                <a:cs typeface="Cambria"/>
              </a:rPr>
              <a:t>Dunkirk</a:t>
            </a:r>
            <a:endParaRPr lang="en-US" dirty="0">
              <a:latin typeface="Cambria"/>
              <a:cs typeface="Cambria"/>
            </a:endParaRPr>
          </a:p>
          <a:p>
            <a:pPr marL="0" lvl="2"/>
            <a:endParaRPr lang="en-US" b="1" dirty="0" smtClean="0">
              <a:latin typeface="Cambria"/>
              <a:cs typeface="Cambria"/>
            </a:endParaRPr>
          </a:p>
          <a:p>
            <a:pPr marL="0" lvl="2"/>
            <a:r>
              <a:rPr lang="en-US" b="1" dirty="0" smtClean="0">
                <a:latin typeface="Cambria"/>
                <a:cs typeface="Cambria"/>
              </a:rPr>
              <a:t> What if?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Pinned down at Dunkirk, but Hitler orders a halt to Panzer divisions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Gave </a:t>
            </a:r>
            <a:r>
              <a:rPr lang="en-US" b="1" dirty="0" smtClean="0">
                <a:latin typeface="Cambria"/>
                <a:cs typeface="Cambria"/>
              </a:rPr>
              <a:t>Goering </a:t>
            </a:r>
            <a:r>
              <a:rPr lang="en-US" dirty="0" smtClean="0">
                <a:latin typeface="Cambria"/>
                <a:cs typeface="Cambria"/>
              </a:rPr>
              <a:t>and </a:t>
            </a:r>
            <a:r>
              <a:rPr lang="en-US" b="1" dirty="0" smtClean="0">
                <a:latin typeface="Cambria"/>
                <a:cs typeface="Cambria"/>
              </a:rPr>
              <a:t>Luftwaffe </a:t>
            </a:r>
            <a:r>
              <a:rPr lang="en-US" dirty="0" smtClean="0">
                <a:latin typeface="Cambria"/>
                <a:cs typeface="Cambria"/>
              </a:rPr>
              <a:t>job of completing victory 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Delayed by poor weather</a:t>
            </a:r>
            <a:endParaRPr lang="en-US" dirty="0">
              <a:latin typeface="Cambria"/>
              <a:cs typeface="Cambria"/>
            </a:endParaRPr>
          </a:p>
          <a:p>
            <a:pPr marL="0" lvl="2"/>
            <a:endParaRPr lang="en-US" b="1" dirty="0" smtClean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779" y="161321"/>
            <a:ext cx="4410502" cy="5513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6779" y="5539268"/>
            <a:ext cx="4410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Operation Dynamo (Miracle at Dunkirk)</a:t>
            </a: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British Navy &amp; hundreds of civilian craft rescue </a:t>
            </a:r>
            <a:r>
              <a:rPr lang="en-US" b="1" dirty="0" smtClean="0">
                <a:latin typeface="Cambria"/>
                <a:cs typeface="Cambria"/>
              </a:rPr>
              <a:t>330 000 Allied soldiers</a:t>
            </a:r>
            <a:r>
              <a:rPr lang="en-US" dirty="0" smtClean="0">
                <a:latin typeface="Cambria"/>
                <a:cs typeface="Cambria"/>
              </a:rPr>
              <a:t>; significant loss of equipment however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1673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6034" y="51804"/>
            <a:ext cx="4937966" cy="689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Fall of France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After Dunkirk, Wehrmacht pushes south into France with shocking speed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Paris declares itself a ‘free’ city rather than be destroyed by Hitler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Churchill</a:t>
            </a:r>
            <a:r>
              <a:rPr lang="en-US" dirty="0" smtClean="0">
                <a:latin typeface="Cambria"/>
                <a:cs typeface="Cambria"/>
              </a:rPr>
              <a:t> contemplates a war without France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22 June 1940 – French government capitulates</a:t>
            </a:r>
          </a:p>
          <a:p>
            <a:endParaRPr lang="en-US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Vichy</a:t>
            </a:r>
            <a:r>
              <a:rPr lang="en-US" dirty="0" smtClean="0">
                <a:latin typeface="Cambria"/>
                <a:cs typeface="Cambria"/>
              </a:rPr>
              <a:t> government, led by WWI hero, </a:t>
            </a:r>
            <a:r>
              <a:rPr lang="en-US" b="1" dirty="0" smtClean="0">
                <a:latin typeface="Cambria"/>
                <a:cs typeface="Cambria"/>
              </a:rPr>
              <a:t>Petain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‘Free-French’ </a:t>
            </a:r>
            <a:r>
              <a:rPr lang="en-US" dirty="0" err="1" smtClean="0">
                <a:latin typeface="Cambria"/>
                <a:cs typeface="Cambria"/>
              </a:rPr>
              <a:t>resistence</a:t>
            </a:r>
            <a:r>
              <a:rPr lang="en-US" dirty="0" smtClean="0">
                <a:latin typeface="Cambria"/>
                <a:cs typeface="Cambria"/>
              </a:rPr>
              <a:t> movement, led by </a:t>
            </a:r>
            <a:r>
              <a:rPr lang="en-US" b="1" dirty="0" smtClean="0">
                <a:latin typeface="Cambria"/>
                <a:cs typeface="Cambria"/>
              </a:rPr>
              <a:t>Charles </a:t>
            </a:r>
            <a:r>
              <a:rPr lang="en-US" b="1" dirty="0" err="1" smtClean="0">
                <a:latin typeface="Cambria"/>
                <a:cs typeface="Cambria"/>
              </a:rPr>
              <a:t>DeGualle</a:t>
            </a:r>
            <a:r>
              <a:rPr lang="en-US" dirty="0" smtClean="0">
                <a:latin typeface="Cambria"/>
                <a:cs typeface="Cambria"/>
              </a:rPr>
              <a:t>, established in England</a:t>
            </a:r>
            <a:endParaRPr lang="en-US" b="1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Britain Alone</a:t>
            </a:r>
          </a:p>
          <a:p>
            <a:endParaRPr lang="en-US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Britain, the only democratic government left in Europe, faces great uncertainty…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Luftwaffe </a:t>
            </a:r>
            <a:r>
              <a:rPr lang="en-US" dirty="0" smtClean="0">
                <a:latin typeface="Cambria"/>
                <a:cs typeface="Cambria"/>
              </a:rPr>
              <a:t>begins its fight for air superiority over British air space in preparation for the German naval invasion, known as </a:t>
            </a:r>
            <a:r>
              <a:rPr lang="en-US" b="1" dirty="0" smtClean="0">
                <a:latin typeface="Cambria"/>
                <a:cs typeface="Cambria"/>
              </a:rPr>
              <a:t>Operation Sea Lion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German </a:t>
            </a:r>
            <a:r>
              <a:rPr lang="en-US" b="1" dirty="0" smtClean="0">
                <a:latin typeface="Cambria"/>
                <a:cs typeface="Cambria"/>
              </a:rPr>
              <a:t>U-boats </a:t>
            </a:r>
            <a:r>
              <a:rPr lang="en-US" dirty="0" smtClean="0">
                <a:latin typeface="Cambria"/>
                <a:cs typeface="Cambria"/>
              </a:rPr>
              <a:t>(in ’</a:t>
            </a:r>
            <a:r>
              <a:rPr lang="en-US" dirty="0" err="1" smtClean="0">
                <a:latin typeface="Cambria"/>
                <a:cs typeface="Cambria"/>
              </a:rPr>
              <a:t>wolfpacks</a:t>
            </a:r>
            <a:r>
              <a:rPr lang="en-US" dirty="0" smtClean="0">
                <a:latin typeface="Cambria"/>
                <a:cs typeface="Cambria"/>
              </a:rPr>
              <a:t>’) inflict huge losses on </a:t>
            </a:r>
            <a:r>
              <a:rPr lang="en-US" b="1" dirty="0" smtClean="0">
                <a:latin typeface="Cambria"/>
                <a:cs typeface="Cambria"/>
              </a:rPr>
              <a:t>convoys</a:t>
            </a:r>
            <a:r>
              <a:rPr lang="en-US" dirty="0" smtClean="0">
                <a:latin typeface="Cambria"/>
                <a:cs typeface="Cambria"/>
              </a:rPr>
              <a:t> of supply ships coming from Canada and the USA </a:t>
            </a:r>
            <a:r>
              <a:rPr lang="en-US" b="1" dirty="0" smtClean="0">
                <a:latin typeface="Cambria"/>
                <a:cs typeface="Cambria"/>
              </a:rPr>
              <a:t>(Lend-Lease)</a:t>
            </a:r>
            <a:endParaRPr lang="en-US" b="1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23"/>
            <a:ext cx="4237312" cy="4020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2899"/>
            <a:ext cx="4237312" cy="25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296" y="4468974"/>
            <a:ext cx="3811704" cy="2389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40312"/>
            <a:ext cx="5543345" cy="710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Battle of Britain – Summer, 1940</a:t>
            </a:r>
          </a:p>
          <a:p>
            <a:r>
              <a:rPr lang="en-US" dirty="0" smtClean="0">
                <a:latin typeface="Cambria"/>
                <a:cs typeface="Cambria"/>
              </a:rPr>
              <a:t>Stages: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Luftwaffe </a:t>
            </a:r>
            <a:r>
              <a:rPr lang="en-US" dirty="0" smtClean="0">
                <a:latin typeface="Cambria"/>
                <a:cs typeface="Cambria"/>
              </a:rPr>
              <a:t>bomb shipping in English Channel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Luftwaffe</a:t>
            </a:r>
            <a:r>
              <a:rPr lang="en-US" dirty="0" smtClean="0">
                <a:latin typeface="Cambria"/>
                <a:cs typeface="Cambria"/>
              </a:rPr>
              <a:t> bomb </a:t>
            </a:r>
            <a:r>
              <a:rPr lang="en-US" b="1" dirty="0" smtClean="0">
                <a:latin typeface="Cambria"/>
                <a:cs typeface="Cambria"/>
              </a:rPr>
              <a:t>RAF</a:t>
            </a:r>
            <a:r>
              <a:rPr lang="en-US" dirty="0" smtClean="0">
                <a:latin typeface="Cambria"/>
                <a:cs typeface="Cambria"/>
              </a:rPr>
              <a:t> airfields &amp; radar stations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Luftwaffe </a:t>
            </a:r>
            <a:r>
              <a:rPr lang="en-US" dirty="0" smtClean="0">
                <a:latin typeface="Cambria"/>
                <a:cs typeface="Cambria"/>
              </a:rPr>
              <a:t>bomb ports and centers of industry</a:t>
            </a:r>
          </a:p>
          <a:p>
            <a:endParaRPr lang="en-US" b="1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**Errant bombs on London see Churchill retaliate’     </a:t>
            </a:r>
          </a:p>
          <a:p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   sends RAF bombers on mission to Berlin (Aug. </a:t>
            </a:r>
            <a:r>
              <a:rPr lang="fr-FR" dirty="0" smtClean="0">
                <a:latin typeface="Cambria"/>
                <a:cs typeface="Cambria"/>
              </a:rPr>
              <a:t>’</a:t>
            </a:r>
            <a:r>
              <a:rPr lang="en-US" dirty="0" smtClean="0">
                <a:latin typeface="Cambria"/>
                <a:cs typeface="Cambria"/>
              </a:rPr>
              <a:t>40)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Goering </a:t>
            </a:r>
            <a:r>
              <a:rPr lang="en-US" dirty="0" smtClean="0">
                <a:latin typeface="Cambria"/>
                <a:cs typeface="Cambria"/>
              </a:rPr>
              <a:t>enraged, so too was Hitler; strategic blunder</a:t>
            </a:r>
          </a:p>
          <a:p>
            <a:endParaRPr lang="en-US" b="1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Luftwaffe now begins ‘</a:t>
            </a:r>
            <a:r>
              <a:rPr lang="en-US" b="1" dirty="0" smtClean="0">
                <a:latin typeface="Cambria"/>
                <a:cs typeface="Cambria"/>
              </a:rPr>
              <a:t>the Blitz’ – </a:t>
            </a:r>
            <a:r>
              <a:rPr lang="en-US" dirty="0" smtClean="0">
                <a:latin typeface="Cambria"/>
                <a:cs typeface="Cambria"/>
              </a:rPr>
              <a:t>heavy bombing of city </a:t>
            </a:r>
            <a:r>
              <a:rPr lang="en-US" dirty="0" err="1" smtClean="0">
                <a:latin typeface="Cambria"/>
                <a:cs typeface="Cambria"/>
              </a:rPr>
              <a:t>centres</a:t>
            </a:r>
            <a:r>
              <a:rPr lang="en-US" dirty="0" smtClean="0">
                <a:latin typeface="Cambria"/>
                <a:cs typeface="Cambria"/>
              </a:rPr>
              <a:t> across England – London, Coventry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40 000 civilians die during summer of 1940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Key Factors:</a:t>
            </a:r>
            <a:endParaRPr lang="en-US" b="1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Radar</a:t>
            </a:r>
            <a:r>
              <a:rPr lang="en-US" dirty="0" smtClean="0">
                <a:latin typeface="Cambria"/>
                <a:cs typeface="Cambria"/>
              </a:rPr>
              <a:t> Defense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Central Command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Spitfires </a:t>
            </a:r>
            <a:r>
              <a:rPr lang="en-US" dirty="0">
                <a:latin typeface="Cambria"/>
                <a:cs typeface="Cambria"/>
              </a:rPr>
              <a:t>&amp; </a:t>
            </a:r>
            <a:r>
              <a:rPr lang="en-US" dirty="0" smtClean="0">
                <a:latin typeface="Cambria"/>
                <a:cs typeface="Cambria"/>
              </a:rPr>
              <a:t>Hurricanes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International Pilots (</a:t>
            </a:r>
            <a:r>
              <a:rPr lang="en-US" b="1" dirty="0" smtClean="0">
                <a:latin typeface="Cambria"/>
                <a:cs typeface="Cambria"/>
              </a:rPr>
              <a:t>RCAF</a:t>
            </a:r>
            <a:r>
              <a:rPr lang="en-US" dirty="0" smtClean="0">
                <a:latin typeface="Cambria"/>
                <a:cs typeface="Cambria"/>
              </a:rPr>
              <a:t> too)</a:t>
            </a:r>
            <a:endParaRPr lang="en-US" dirty="0">
              <a:latin typeface="Cambria"/>
              <a:cs typeface="Cambria"/>
            </a:endParaRPr>
          </a:p>
          <a:p>
            <a:endParaRPr lang="en-US" b="1" dirty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Significance: </a:t>
            </a:r>
            <a:r>
              <a:rPr lang="en-US" dirty="0" smtClean="0">
                <a:latin typeface="Cambria"/>
                <a:cs typeface="Cambria"/>
              </a:rPr>
              <a:t>Hitler denied a quick conquest</a:t>
            </a:r>
          </a:p>
          <a:p>
            <a:r>
              <a:rPr lang="en-US" dirty="0">
                <a:latin typeface="Cambria"/>
                <a:cs typeface="Cambria"/>
              </a:rPr>
              <a:t>	</a:t>
            </a:r>
            <a:r>
              <a:rPr lang="en-US" dirty="0" smtClean="0">
                <a:latin typeface="Cambria"/>
                <a:cs typeface="Cambria"/>
              </a:rPr>
              <a:t>		Allies remain able to launch an advance</a:t>
            </a:r>
          </a:p>
          <a:p>
            <a:r>
              <a:rPr lang="en-US" dirty="0">
                <a:latin typeface="Cambria"/>
                <a:cs typeface="Cambria"/>
              </a:rPr>
              <a:t>	</a:t>
            </a:r>
            <a:r>
              <a:rPr lang="en-US" dirty="0" smtClean="0">
                <a:latin typeface="Cambria"/>
                <a:cs typeface="Cambria"/>
              </a:rPr>
              <a:t>		into W. Europe</a:t>
            </a:r>
          </a:p>
          <a:p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96" y="0"/>
            <a:ext cx="3811704" cy="47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07"/>
            <a:ext cx="4356965" cy="5735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1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War in the Mediterranean, 1941 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6964" y="378616"/>
            <a:ext cx="4919673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Middle East</a:t>
            </a:r>
          </a:p>
          <a:p>
            <a:endParaRPr lang="en-US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Oil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Suez Canal</a:t>
            </a:r>
          </a:p>
          <a:p>
            <a:pPr lvl="1"/>
            <a:endParaRPr lang="en-US" dirty="0" smtClean="0">
              <a:latin typeface="Cambria"/>
              <a:cs typeface="Cambria"/>
            </a:endParaRPr>
          </a:p>
          <a:p>
            <a:pPr marL="0" lvl="1"/>
            <a:r>
              <a:rPr lang="en-US" dirty="0" smtClean="0">
                <a:latin typeface="Cambria"/>
                <a:cs typeface="Cambria"/>
              </a:rPr>
              <a:t>Feb. 1941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Erwin </a:t>
            </a:r>
            <a:r>
              <a:rPr lang="en-US" b="1" dirty="0" smtClean="0">
                <a:latin typeface="Cambria"/>
                <a:cs typeface="Cambria"/>
              </a:rPr>
              <a:t>Rommel</a:t>
            </a:r>
            <a:r>
              <a:rPr lang="en-US" dirty="0" smtClean="0">
                <a:latin typeface="Cambria"/>
                <a:cs typeface="Cambria"/>
              </a:rPr>
              <a:t> (Desert Fox) &amp;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Elite </a:t>
            </a:r>
            <a:r>
              <a:rPr lang="en-US" b="1" dirty="0" err="1" smtClean="0">
                <a:latin typeface="Cambria"/>
                <a:cs typeface="Cambria"/>
              </a:rPr>
              <a:t>Afrika</a:t>
            </a:r>
            <a:r>
              <a:rPr lang="en-US" b="1" dirty="0" smtClean="0">
                <a:latin typeface="Cambria"/>
                <a:cs typeface="Cambria"/>
              </a:rPr>
              <a:t> Corps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land in Libya</a:t>
            </a:r>
          </a:p>
          <a:p>
            <a:pPr marL="742950" lvl="2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Siege of </a:t>
            </a:r>
            <a:r>
              <a:rPr lang="en-US" b="1" dirty="0" err="1" smtClean="0">
                <a:latin typeface="Cambria"/>
                <a:cs typeface="Cambria"/>
              </a:rPr>
              <a:t>Tobruk</a:t>
            </a:r>
            <a:endParaRPr lang="en-US" b="1" dirty="0" smtClean="0">
              <a:latin typeface="Cambria"/>
              <a:cs typeface="Cambria"/>
            </a:endParaRPr>
          </a:p>
          <a:p>
            <a:pPr marL="457200" lvl="2"/>
            <a:endParaRPr lang="en-US" dirty="0" smtClean="0">
              <a:latin typeface="Cambria"/>
              <a:cs typeface="Cambria"/>
            </a:endParaRPr>
          </a:p>
          <a:p>
            <a:pPr marL="0" lvl="2"/>
            <a:r>
              <a:rPr lang="en-US" dirty="0" smtClean="0">
                <a:latin typeface="Cambria"/>
                <a:cs typeface="Cambria"/>
              </a:rPr>
              <a:t>April 1941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Hitler has concerns of southern flank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Wehrmacht invades Yugoslavia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Intimidate Hungary, Rumania, Bulgaria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Rescue Italians in Greece, later N. Africa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British withdraw to Egypt</a:t>
            </a:r>
          </a:p>
          <a:p>
            <a:pPr marL="0" lvl="2"/>
            <a:endParaRPr lang="en-US" dirty="0" smtClean="0">
              <a:latin typeface="Cambria"/>
              <a:cs typeface="Cambria"/>
            </a:endParaRPr>
          </a:p>
          <a:p>
            <a:pPr marL="0" lvl="2"/>
            <a:r>
              <a:rPr lang="en-US" dirty="0" smtClean="0">
                <a:latin typeface="Cambria"/>
                <a:cs typeface="Cambria"/>
              </a:rPr>
              <a:t>May 1941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Wehrmacht paratroopers attack Crete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British break ‘Enigma’ Code</a:t>
            </a:r>
          </a:p>
          <a:p>
            <a:pPr marL="742950" lvl="3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Heavy losses to Wehrmacht </a:t>
            </a:r>
            <a:endParaRPr lang="en-US" dirty="0">
              <a:latin typeface="Cambria"/>
              <a:cs typeface="Cambria"/>
            </a:endParaRPr>
          </a:p>
          <a:p>
            <a:pPr marL="0" lvl="2"/>
            <a:endParaRPr lang="en-US" dirty="0" smtClean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4022"/>
            <a:ext cx="2234753" cy="282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753" y="3504022"/>
            <a:ext cx="2137174" cy="28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0"/>
            <a:ext cx="5969000" cy="427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309"/>
            <a:ext cx="3392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‘Das Boot’</a:t>
            </a:r>
            <a:r>
              <a:rPr lang="en-US" dirty="0">
                <a:latin typeface="Cambria"/>
                <a:cs typeface="Cambria"/>
              </a:rPr>
              <a:t> </a:t>
            </a:r>
          </a:p>
          <a:p>
            <a:r>
              <a:rPr lang="en-US" dirty="0" smtClean="0">
                <a:latin typeface="Cambria"/>
                <a:cs typeface="Cambria"/>
              </a:rPr>
              <a:t>Battle of the Atlantic</a:t>
            </a:r>
            <a:endParaRPr lang="en-US" b="1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Industrialism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N. America as ‘factory’</a:t>
            </a:r>
            <a:endParaRPr lang="en-US" dirty="0">
              <a:latin typeface="Cambria"/>
              <a:cs typeface="Cambria"/>
            </a:endParaRP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‘Arsenal for Democracy’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Merchant Navy</a:t>
            </a:r>
          </a:p>
          <a:p>
            <a:pPr marL="742950" lvl="2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Convoy System</a:t>
            </a:r>
          </a:p>
          <a:p>
            <a:pPr marL="0" lvl="2"/>
            <a:endParaRPr lang="en-US" b="1" dirty="0">
              <a:latin typeface="Cambria"/>
              <a:cs typeface="Cambria"/>
            </a:endParaRPr>
          </a:p>
          <a:p>
            <a:pPr marL="0" lvl="2"/>
            <a:r>
              <a:rPr lang="en-US" b="1" dirty="0" smtClean="0">
                <a:latin typeface="Cambria"/>
                <a:cs typeface="Cambria"/>
              </a:rPr>
              <a:t>U-boats</a:t>
            </a:r>
          </a:p>
          <a:p>
            <a:pPr marL="742950" lvl="3" indent="-285750">
              <a:buFont typeface="Arial"/>
              <a:buChar char="•"/>
            </a:pPr>
            <a:r>
              <a:rPr lang="en-US" b="1" dirty="0" err="1" smtClean="0">
                <a:latin typeface="Cambria"/>
                <a:cs typeface="Cambria"/>
              </a:rPr>
              <a:t>wolfpacks</a:t>
            </a:r>
            <a:endParaRPr lang="en-US" b="1" dirty="0" smtClean="0">
              <a:latin typeface="Cambria"/>
              <a:cs typeface="Cambria"/>
            </a:endParaRPr>
          </a:p>
          <a:p>
            <a:pPr marL="742950" lvl="3" indent="-285750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0" lvl="3"/>
            <a:r>
              <a:rPr lang="en-US" dirty="0" smtClean="0">
                <a:latin typeface="Cambria"/>
                <a:cs typeface="Cambria"/>
              </a:rPr>
              <a:t>German occupation of Norway and French seacoast, allows for much closer access to shipping lanes….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524" y="4124640"/>
            <a:ext cx="4047476" cy="273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20627"/>
            <a:ext cx="50965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1940-42 –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Britain two weeks from being starved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Long-range capabilities of U-boats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St. Lawrence Seaway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Eastern seaboard (USA)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Caribbean </a:t>
            </a:r>
          </a:p>
          <a:p>
            <a:pPr marL="1200150" lvl="2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‘Black Pit’ (Mid-Atlantic)</a:t>
            </a:r>
          </a:p>
          <a:p>
            <a:pPr lvl="2"/>
            <a:r>
              <a:rPr lang="en-US" sz="1200">
                <a:latin typeface="Cambria"/>
                <a:cs typeface="Cambria"/>
                <a:hlinkClick r:id="rId4"/>
              </a:rPr>
              <a:t>https://</a:t>
            </a:r>
            <a:r>
              <a:rPr lang="en-US" sz="1200" smtClean="0">
                <a:latin typeface="Cambria"/>
                <a:cs typeface="Cambria"/>
                <a:hlinkClick r:id="rId4"/>
              </a:rPr>
              <a:t>www.youtube.com/watch?v=ISD1hJz53L8</a:t>
            </a:r>
            <a:endParaRPr lang="en-US" sz="1200" smtClean="0">
              <a:latin typeface="Cambria"/>
              <a:cs typeface="Cambria"/>
            </a:endParaRPr>
          </a:p>
          <a:p>
            <a:pPr lvl="2"/>
            <a:endParaRPr lang="en-US" dirty="0">
              <a:latin typeface="Cambria"/>
              <a:cs typeface="Cambria"/>
            </a:endParaRPr>
          </a:p>
          <a:p>
            <a:pPr lvl="2"/>
            <a:endParaRPr lang="en-US" b="1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9170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Macintosh PowerPoint</Application>
  <PresentationFormat>On-screen Show (4:3)</PresentationFormat>
  <Paragraphs>175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Greater Victoria School District 61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Scott</dc:creator>
  <cp:lastModifiedBy>Scott Campbell</cp:lastModifiedBy>
  <cp:revision>1</cp:revision>
  <dcterms:created xsi:type="dcterms:W3CDTF">2015-11-04T21:15:10Z</dcterms:created>
  <dcterms:modified xsi:type="dcterms:W3CDTF">2016-03-09T15:29:43Z</dcterms:modified>
</cp:coreProperties>
</file>