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83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44395-E124-4DE2-B2CD-EDD2FC411813}" type="datetimeFigureOut">
              <a:rPr lang="en-US" smtClean="0"/>
              <a:t>16-03-09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168946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44395-E124-4DE2-B2CD-EDD2FC411813}" type="datetimeFigureOut">
              <a:rPr lang="en-US" smtClean="0"/>
              <a:t>16-03-09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406393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44395-E124-4DE2-B2CD-EDD2FC411813}" type="datetimeFigureOut">
              <a:rPr lang="en-US" smtClean="0"/>
              <a:t>16-03-09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308463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44395-E124-4DE2-B2CD-EDD2FC411813}" type="datetimeFigureOut">
              <a:rPr lang="en-US" smtClean="0"/>
              <a:t>16-03-09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186109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44395-E124-4DE2-B2CD-EDD2FC411813}" type="datetimeFigureOut">
              <a:rPr lang="en-US" smtClean="0"/>
              <a:t>16-03-09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286389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44395-E124-4DE2-B2CD-EDD2FC411813}" type="datetimeFigureOut">
              <a:rPr lang="en-US" smtClean="0"/>
              <a:t>16-03-09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5256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44395-E124-4DE2-B2CD-EDD2FC411813}" type="datetimeFigureOut">
              <a:rPr lang="en-US" smtClean="0"/>
              <a:t>16-03-09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123240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44395-E124-4DE2-B2CD-EDD2FC411813}" type="datetimeFigureOut">
              <a:rPr lang="en-US" smtClean="0"/>
              <a:t>16-03-09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52337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4395-E124-4DE2-B2CD-EDD2FC411813}" type="datetimeFigureOut">
              <a:rPr lang="en-US" smtClean="0"/>
              <a:t>16-03-09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397005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44395-E124-4DE2-B2CD-EDD2FC411813}" type="datetimeFigureOut">
              <a:rPr lang="en-US" smtClean="0"/>
              <a:t>16-03-09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293545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44395-E124-4DE2-B2CD-EDD2FC411813}" type="datetimeFigureOut">
              <a:rPr lang="en-US" smtClean="0"/>
              <a:t>16-03-09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BA342-5775-4143-A02F-864B83527A8E}" type="slidenum">
              <a:rPr lang="en-US" smtClean="0"/>
              <a:t>‹#›</a:t>
            </a:fld>
            <a:endParaRPr lang="en-US"/>
          </a:p>
        </p:txBody>
      </p:sp>
    </p:spTree>
    <p:extLst>
      <p:ext uri="{BB962C8B-B14F-4D97-AF65-F5344CB8AC3E}">
        <p14:creationId xmlns:p14="http://schemas.microsoft.com/office/powerpoint/2010/main" val="39599406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44395-E124-4DE2-B2CD-EDD2FC411813}" type="datetimeFigureOut">
              <a:rPr lang="en-US" smtClean="0"/>
              <a:t>16-03-09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BA342-5775-4143-A02F-864B83527A8E}" type="slidenum">
              <a:rPr lang="en-US" smtClean="0"/>
              <a:t>‹#›</a:t>
            </a:fld>
            <a:endParaRPr lang="en-US"/>
          </a:p>
        </p:txBody>
      </p:sp>
    </p:spTree>
    <p:extLst>
      <p:ext uri="{BB962C8B-B14F-4D97-AF65-F5344CB8AC3E}">
        <p14:creationId xmlns:p14="http://schemas.microsoft.com/office/powerpoint/2010/main" val="377562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hyperlink" Target="http://www.youtube.com/watch?v=j1VL-y9JHuI" TargetMode="External"/><Relationship Id="rId13" Type="http://schemas.openxmlformats.org/officeDocument/2006/relationships/hyperlink" Target="https://www.youtube.com/watch?v=sHcJtU9dr6I" TargetMode="External"/><Relationship Id="rId1" Type="http://schemas.openxmlformats.org/officeDocument/2006/relationships/slideLayout" Target="../slideLayouts/slideLayout7.xml"/><Relationship Id="rId2" Type="http://schemas.openxmlformats.org/officeDocument/2006/relationships/hyperlink" Target="http://www.google.ca/url?sa=i&amp;rct=j&amp;q=&amp;esrc=s&amp;frm=1&amp;source=images&amp;cd=&amp;cad=rja&amp;uact=8&amp;docid=IlHR5xDNrPROjM&amp;tbnid=52qq_Kfg8xIYZM:&amp;ved=0CAUQjRw&amp;url=http://www.holocaust-education.dk/&amp;ei=ewJIU6uWHKaOyAGDj4GgBg&amp;bvm=bv.64542518,d.aWc&amp;psig=AFQjCNEOIfmZfjEv9_28xbnErqhIAuWjOQ&amp;ust=1397314410485832" TargetMode="External"/><Relationship Id="rId3" Type="http://schemas.openxmlformats.org/officeDocument/2006/relationships/image" Target="../media/image22.jpeg"/><Relationship Id="rId4" Type="http://schemas.openxmlformats.org/officeDocument/2006/relationships/hyperlink" Target="https://www.google.ca/url?sa=i&amp;rct=j&amp;q=&amp;esrc=s&amp;frm=1&amp;source=images&amp;cd=&amp;cad=rja&amp;uact=8&amp;docid=lnwmOK3aicuVVM&amp;tbnid=Ep34Y_GKXQ9HeM:&amp;ved=0CAUQjRw&amp;url=https://ushmm.org/museum/exhibit/focus/maps/googleearth.php&amp;ei=zxpIU4K2HqaOyAGDj4GgBg&amp;bvm=bv.64542518,d.aWc&amp;psig=AFQjCNGI7xakHfIBqIEg_qdJ8awFpXdN7A&amp;ust=1397320778741716" TargetMode="External"/><Relationship Id="rId5" Type="http://schemas.openxmlformats.org/officeDocument/2006/relationships/image" Target="../media/image23.jpeg"/><Relationship Id="rId6" Type="http://schemas.openxmlformats.org/officeDocument/2006/relationships/hyperlink" Target="http://www.google.ca/url?sa=i&amp;rct=j&amp;q=&amp;esrc=s&amp;frm=1&amp;source=images&amp;cd=&amp;cad=rja&amp;uact=8&amp;docid=lnwmOK3aicuVVM&amp;tbnid=Ep34Y_GKXQ9HeM:&amp;ved=0CAUQjRw&amp;url=http://sabbah.biz/mt/archives/2010/11/17/who-speaks-up-for-holocaust-survivors/&amp;ei=8BpIU8jjAcfuyAGF7IGgCg&amp;bvm=bv.64542518,d.aWc&amp;psig=AFQjCNGI7xakHfIBqIEg_qdJ8awFpXdN7A&amp;ust=1397320778741716" TargetMode="External"/><Relationship Id="rId7" Type="http://schemas.openxmlformats.org/officeDocument/2006/relationships/image" Target="../media/image24.jpeg"/><Relationship Id="rId8" Type="http://schemas.openxmlformats.org/officeDocument/2006/relationships/hyperlink" Target="http://www.google.ca/url?sa=i&amp;rct=j&amp;q=&amp;esrc=s&amp;frm=1&amp;source=images&amp;cd=&amp;cad=rja&amp;uact=8&amp;docid=lnwmOK3aicuVVM&amp;tbnid=Ep34Y_GKXQ9HeM:&amp;ved=0CAUQjRw&amp;url=http://atithasos.blogspot.com/2012_04_15_archive.html&amp;ei=JRtIU6z1OYPlyQGTh4CICg&amp;bvm=bv.64542518,d.aWc&amp;psig=AFQjCNGI7xakHfIBqIEg_qdJ8awFpXdN7A&amp;ust=1397320778741716" TargetMode="External"/><Relationship Id="rId9" Type="http://schemas.openxmlformats.org/officeDocument/2006/relationships/image" Target="../media/image25.jpeg"/><Relationship Id="rId10" Type="http://schemas.openxmlformats.org/officeDocument/2006/relationships/hyperlink" Target="http://www.google.ca/url?sa=i&amp;rct=j&amp;q=&amp;esrc=s&amp;frm=1&amp;source=images&amp;cd=&amp;cad=rja&amp;uact=8&amp;docid=SyHzeVu1u8dZKM&amp;tbnid=n6pUgIvQkl7TpM:&amp;ved=0CAUQjRw&amp;url=http://history1900s.about.com/od/holocaust/tp/holocaust.htm&amp;ei=shxIU8HmC8GbygGG5oG4Bw&amp;bvm=bv.64542518,d.aWc&amp;psig=AFQjCNGI7xakHfIBqIEg_qdJ8awFpXdN7A&amp;ust=139732077874171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file://localhost//upload.wikimedia.org/wikipedia/en/4/40/RomanichildrenAuschwitz.jpg" TargetMode="External"/><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hyperlink" Target="file://localhost//upload.wikimedia.org/wikipedia/en/8/89/Selection_Birkenau_ramp.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file://localhost//upload.wikimedia.org/wikipedia/commons/6/64/Nuremberg_Trials_retouched.jpg" TargetMode="External"/><Relationship Id="rId4" Type="http://schemas.openxmlformats.org/officeDocument/2006/relationships/image" Target="../media/image29.jpeg"/><Relationship Id="rId5" Type="http://schemas.openxmlformats.org/officeDocument/2006/relationships/hyperlink" Target="file://localhost//upload.wikimedia.org/wikipedia/en/8/8f/Eichmann,_Adolf.jpg" TargetMode="External"/><Relationship Id="rId6"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hyperlink" Target="http://www.cbsnews.com/news/revisiting-the-horrors-of-the-holocau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www.youtube.com/watch?v=A-xzcwCZNF8"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www.history.com/videos/battle-of-stalingrad" TargetMode="External"/><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hyperlink" Target="http://www.google.ca/url?sa=i&amp;rct=j&amp;q=&amp;esrc=s&amp;frm=1&amp;source=images&amp;cd=&amp;cad=rja&amp;uact=8&amp;docid=yNiHhdptF1KDYM&amp;tbnid=rnqB6t16B2r0gM:&amp;ved=0CAUQjRw&amp;url=http://www.hksw.org/despatches_107_1_a.htm&amp;ei=0tc-U4HkG6GwygH2_IH4Bg&amp;psig=AFQjCNHqVhshKd0X9vDUL-bP8Q-Ofo0Gnw&amp;ust=1396713702609089" TargetMode="External"/><Relationship Id="rId6" Type="http://schemas.openxmlformats.org/officeDocument/2006/relationships/hyperlink" Target="http://www.google.ca/url?sa=i&amp;rct=j&amp;q=&amp;esrc=s&amp;frm=1&amp;source=images&amp;cd=&amp;cad=rja&amp;uact=8&amp;docid=yNiHhdptF1KDYM&amp;tbnid=rnqB6t16B2r0gM:&amp;ved=0CAUQjRw&amp;url=http://www.concretebarge.co.uk/02-canveybarge/4-mulberry/mulberry04.htm&amp;ei=9Nc-U7fzOYnwyQG2o4DYCA&amp;psig=AFQjCNHqVhshKd0X9vDUL-bP8Q-Ofo0Gnw&amp;ust=1396713702609089" TargetMode="External"/><Relationship Id="rId7" Type="http://schemas.openxmlformats.org/officeDocument/2006/relationships/image" Target="../media/image14.jpeg"/><Relationship Id="rId8" Type="http://schemas.openxmlformats.org/officeDocument/2006/relationships/hyperlink" Target="http://www.google.ca/url?sa=i&amp;rct=j&amp;q=&amp;esrc=s&amp;frm=1&amp;source=images&amp;cd=&amp;cad=rja&amp;uact=8&amp;docid=n8FFJrNb1Oe8WM&amp;tbnid=lm6ILu4hyfY4lM:&amp;ved=0CAUQjRw&amp;url=http://exileinportales.blogspot.com/2012/06/d-day.html&amp;ei=s9g-U-bfFcqAygGGhYEI&amp;psig=AFQjCNEur_HWdRtHmCDFKePog2QXnxKkkA&amp;ust=1396714001534759" TargetMode="External"/><Relationship Id="rId9" Type="http://schemas.openxmlformats.org/officeDocument/2006/relationships/image" Target="../media/image15.jpeg"/><Relationship Id="rId10" Type="http://schemas.openxmlformats.org/officeDocument/2006/relationships/hyperlink" Target="http://www.google.ca/url?sa=i&amp;rct=j&amp;q=&amp;esrc=s&amp;frm=1&amp;source=images&amp;cd=&amp;cad=rja&amp;uact=8&amp;docid=49qkKwb1kmjSbM&amp;tbnid=qXbfeW-zWxpDpM:&amp;ved=0CAUQjRw&amp;url=http://blog.lbjoramo.com/?p=169&amp;ei=9Ng-U4CtJ8fuyQHX9IGQAQ&amp;psig=AFQjCNEur_HWdRtHmCDFKePog2QXnxKkkA&amp;ust=1396714001534759" TargetMode="External"/><Relationship Id="rId11"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hyperlink" Target="http://www.youtube.com/watch?v=pCLJhxfj60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hctv.com/tv-shows/world-war-ii-in-color/videos/world-war-ii-in-color-operation-market-garden.htm" TargetMode="External"/><Relationship Id="rId4" Type="http://schemas.openxmlformats.org/officeDocument/2006/relationships/hyperlink" Target="http://www.history.com/topics/world-war-ii/world-war-ii-history/videos/battle-bulge" TargetMode="External"/><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2096"/>
            <a:ext cx="6592196" cy="6740308"/>
          </a:xfrm>
          <a:prstGeom prst="rect">
            <a:avLst/>
          </a:prstGeom>
          <a:noFill/>
        </p:spPr>
        <p:txBody>
          <a:bodyPr wrap="square" rtlCol="0">
            <a:spAutoFit/>
          </a:bodyPr>
          <a:lstStyle/>
          <a:p>
            <a:r>
              <a:rPr lang="en-US" b="1" dirty="0" smtClean="0">
                <a:latin typeface="Cambria"/>
                <a:cs typeface="Cambria"/>
              </a:rPr>
              <a:t>North Africa, 1942</a:t>
            </a:r>
            <a:endParaRPr lang="en-US" b="1" dirty="0">
              <a:latin typeface="Cambria"/>
              <a:cs typeface="Cambria"/>
            </a:endParaRPr>
          </a:p>
          <a:p>
            <a:r>
              <a:rPr lang="en-US" b="1" dirty="0" smtClean="0">
                <a:latin typeface="Cambria"/>
                <a:cs typeface="Cambria"/>
              </a:rPr>
              <a:t>Battle of El Alamein (Egypt): 23 Oct 1942 – 4 Nov 1942</a:t>
            </a:r>
          </a:p>
          <a:p>
            <a:endParaRPr lang="en-US" i="1" dirty="0">
              <a:latin typeface="Cambria"/>
              <a:cs typeface="Cambria"/>
            </a:endParaRPr>
          </a:p>
          <a:p>
            <a:r>
              <a:rPr lang="en-US" dirty="0" smtClean="0">
                <a:latin typeface="Cambria"/>
                <a:cs typeface="Cambria"/>
              </a:rPr>
              <a:t>After </a:t>
            </a:r>
            <a:r>
              <a:rPr lang="en-US" b="1" dirty="0" err="1" smtClean="0">
                <a:latin typeface="Cambria"/>
                <a:cs typeface="Cambria"/>
              </a:rPr>
              <a:t>Tobruk</a:t>
            </a:r>
            <a:r>
              <a:rPr lang="en-US" dirty="0" smtClean="0">
                <a:latin typeface="Cambria"/>
                <a:cs typeface="Cambria"/>
              </a:rPr>
              <a:t>, </a:t>
            </a:r>
            <a:r>
              <a:rPr lang="en-US" b="1" dirty="0" smtClean="0">
                <a:latin typeface="Cambria"/>
                <a:cs typeface="Cambria"/>
              </a:rPr>
              <a:t>Rommel’s </a:t>
            </a:r>
            <a:r>
              <a:rPr lang="en-US" b="1" dirty="0" err="1" smtClean="0">
                <a:latin typeface="Cambria"/>
                <a:cs typeface="Cambria"/>
              </a:rPr>
              <a:t>Afrika</a:t>
            </a:r>
            <a:r>
              <a:rPr lang="en-US" b="1" dirty="0" smtClean="0">
                <a:latin typeface="Cambria"/>
                <a:cs typeface="Cambria"/>
              </a:rPr>
              <a:t> Corps </a:t>
            </a:r>
            <a:r>
              <a:rPr lang="en-US" dirty="0" smtClean="0">
                <a:latin typeface="Cambria"/>
                <a:cs typeface="Cambria"/>
              </a:rPr>
              <a:t>appeared poised to take the rich oil fields of the Middle East, as well as shipping ports</a:t>
            </a:r>
          </a:p>
          <a:p>
            <a:pPr marL="742950" lvl="1" indent="-285750">
              <a:buFont typeface="Arial"/>
              <a:buChar char="•"/>
            </a:pPr>
            <a:r>
              <a:rPr lang="en-US" dirty="0" smtClean="0">
                <a:latin typeface="Cambria"/>
                <a:cs typeface="Cambria"/>
              </a:rPr>
              <a:t>Wehrmacht is overstretched, fighting far from home</a:t>
            </a:r>
          </a:p>
          <a:p>
            <a:endParaRPr lang="en-US" b="1" dirty="0">
              <a:latin typeface="Cambria"/>
              <a:cs typeface="Cambria"/>
            </a:endParaRPr>
          </a:p>
          <a:p>
            <a:r>
              <a:rPr lang="en-US" b="1" dirty="0" smtClean="0">
                <a:latin typeface="Cambria"/>
                <a:cs typeface="Cambria"/>
              </a:rPr>
              <a:t>British Eight Army</a:t>
            </a:r>
          </a:p>
          <a:p>
            <a:pPr marL="742950" lvl="1" indent="-285750">
              <a:buFont typeface="Arial"/>
              <a:buChar char="•"/>
            </a:pPr>
            <a:r>
              <a:rPr lang="en-US" b="1" dirty="0" smtClean="0">
                <a:latin typeface="Cambria"/>
                <a:cs typeface="Cambria"/>
              </a:rPr>
              <a:t>Field Marshal Bernard Montgomery</a:t>
            </a:r>
          </a:p>
          <a:p>
            <a:pPr marL="742950" lvl="1" indent="-285750">
              <a:buFont typeface="Arial"/>
              <a:buChar char="•"/>
            </a:pPr>
            <a:r>
              <a:rPr lang="en-US" dirty="0" smtClean="0">
                <a:latin typeface="Cambria"/>
                <a:cs typeface="Cambria"/>
              </a:rPr>
              <a:t>Ends Axis threat to Egypt, Suez Canal &amp; oil fields of Arabia</a:t>
            </a:r>
          </a:p>
          <a:p>
            <a:pPr marL="742950" lvl="1" indent="-285750">
              <a:buFont typeface="Arial"/>
              <a:buChar char="•"/>
            </a:pPr>
            <a:r>
              <a:rPr lang="en-US" dirty="0" smtClean="0">
                <a:latin typeface="Cambria"/>
                <a:cs typeface="Cambria"/>
              </a:rPr>
              <a:t>1</a:t>
            </a:r>
            <a:r>
              <a:rPr lang="en-US" baseline="30000" dirty="0" smtClean="0">
                <a:latin typeface="Cambria"/>
                <a:cs typeface="Cambria"/>
              </a:rPr>
              <a:t>st</a:t>
            </a:r>
            <a:r>
              <a:rPr lang="en-US" dirty="0" smtClean="0">
                <a:latin typeface="Cambria"/>
                <a:cs typeface="Cambria"/>
              </a:rPr>
              <a:t> decisive victory by Allies</a:t>
            </a:r>
          </a:p>
          <a:p>
            <a:pPr marL="742950" lvl="1" indent="-285750">
              <a:buFont typeface="Arial"/>
              <a:buChar char="•"/>
            </a:pPr>
            <a:r>
              <a:rPr lang="en-US" dirty="0" smtClean="0">
                <a:latin typeface="Cambria"/>
                <a:cs typeface="Cambria"/>
              </a:rPr>
              <a:t>Revives morale</a:t>
            </a:r>
          </a:p>
          <a:p>
            <a:pPr marL="0" lvl="1"/>
            <a:endParaRPr lang="en-US" b="1" dirty="0" smtClean="0">
              <a:latin typeface="Cambria"/>
              <a:cs typeface="Cambria"/>
            </a:endParaRPr>
          </a:p>
          <a:p>
            <a:pPr marL="0" lvl="1"/>
            <a:r>
              <a:rPr lang="en-US" b="1" dirty="0" smtClean="0">
                <a:latin typeface="Cambria"/>
                <a:cs typeface="Cambria"/>
              </a:rPr>
              <a:t>Operation Torch</a:t>
            </a:r>
          </a:p>
          <a:p>
            <a:pPr marL="0" lvl="1"/>
            <a:r>
              <a:rPr lang="en-US" b="1" dirty="0" smtClean="0">
                <a:latin typeface="Cambria"/>
                <a:cs typeface="Cambria"/>
              </a:rPr>
              <a:t>British-</a:t>
            </a:r>
            <a:r>
              <a:rPr lang="en-US" b="1" u="sng" dirty="0" smtClean="0">
                <a:latin typeface="Cambria"/>
                <a:cs typeface="Cambria"/>
              </a:rPr>
              <a:t>American</a:t>
            </a:r>
            <a:r>
              <a:rPr lang="en-US" b="1" dirty="0" smtClean="0">
                <a:latin typeface="Cambria"/>
                <a:cs typeface="Cambria"/>
              </a:rPr>
              <a:t> Invasion of French North Africa (</a:t>
            </a:r>
            <a:r>
              <a:rPr lang="en-US" b="1" dirty="0" err="1" smtClean="0">
                <a:latin typeface="Cambria"/>
                <a:cs typeface="Cambria"/>
              </a:rPr>
              <a:t>Morrocco</a:t>
            </a:r>
            <a:r>
              <a:rPr lang="en-US" b="1" dirty="0" smtClean="0">
                <a:latin typeface="Cambria"/>
                <a:cs typeface="Cambria"/>
              </a:rPr>
              <a:t>) </a:t>
            </a:r>
          </a:p>
          <a:p>
            <a:pPr marL="742950" lvl="2" indent="-285750">
              <a:buFont typeface="Arial"/>
              <a:buChar char="•"/>
            </a:pPr>
            <a:r>
              <a:rPr lang="en-US" dirty="0" smtClean="0">
                <a:latin typeface="Cambria"/>
                <a:cs typeface="Cambria"/>
              </a:rPr>
              <a:t>General George Patton</a:t>
            </a:r>
          </a:p>
          <a:p>
            <a:pPr marL="742950" lvl="2" indent="-285750">
              <a:buFont typeface="Arial"/>
              <a:buChar char="•"/>
            </a:pPr>
            <a:r>
              <a:rPr lang="en-US" dirty="0" smtClean="0">
                <a:latin typeface="Cambria"/>
                <a:cs typeface="Cambria"/>
              </a:rPr>
              <a:t>General Dwight D. Eisenhower</a:t>
            </a:r>
          </a:p>
          <a:p>
            <a:pPr marL="0" lvl="1"/>
            <a:endParaRPr lang="en-US" dirty="0" smtClean="0">
              <a:latin typeface="Cambria"/>
              <a:cs typeface="Cambria"/>
            </a:endParaRPr>
          </a:p>
          <a:p>
            <a:pPr marL="0" lvl="1"/>
            <a:r>
              <a:rPr lang="en-US" dirty="0" smtClean="0">
                <a:latin typeface="Cambria"/>
                <a:cs typeface="Cambria"/>
              </a:rPr>
              <a:t>With the British pushing from the west, the American from the east, the </a:t>
            </a:r>
            <a:r>
              <a:rPr lang="en-US" dirty="0" err="1" smtClean="0">
                <a:latin typeface="Cambria"/>
                <a:cs typeface="Cambria"/>
              </a:rPr>
              <a:t>Afrika</a:t>
            </a:r>
            <a:r>
              <a:rPr lang="en-US" dirty="0" smtClean="0">
                <a:latin typeface="Cambria"/>
                <a:cs typeface="Cambria"/>
              </a:rPr>
              <a:t> Corps found themselves surrounded with the final battle taking place in </a:t>
            </a:r>
            <a:r>
              <a:rPr lang="en-US" b="1" dirty="0" smtClean="0">
                <a:latin typeface="Cambria"/>
                <a:cs typeface="Cambria"/>
              </a:rPr>
              <a:t>Tunisia</a:t>
            </a:r>
            <a:r>
              <a:rPr lang="en-US" dirty="0" smtClean="0">
                <a:latin typeface="Cambria"/>
                <a:cs typeface="Cambria"/>
              </a:rPr>
              <a:t>.</a:t>
            </a:r>
          </a:p>
          <a:p>
            <a:pPr marL="0" lvl="1"/>
            <a:endParaRPr lang="en-US" dirty="0">
              <a:latin typeface="Cambria"/>
              <a:cs typeface="Cambria"/>
            </a:endParaRPr>
          </a:p>
          <a:p>
            <a:pPr marL="0" lvl="1"/>
            <a:r>
              <a:rPr lang="en-US" dirty="0" err="1" smtClean="0">
                <a:latin typeface="Cambria"/>
                <a:cs typeface="Cambria"/>
              </a:rPr>
              <a:t>Afrika</a:t>
            </a:r>
            <a:r>
              <a:rPr lang="en-US" dirty="0" smtClean="0">
                <a:latin typeface="Cambria"/>
                <a:cs typeface="Cambria"/>
              </a:rPr>
              <a:t> Corps retreat, evacuate to Italy</a:t>
            </a:r>
            <a:endParaRPr lang="en-US" dirty="0">
              <a:latin typeface="Cambria"/>
              <a:cs typeface="Cambria"/>
            </a:endParaRPr>
          </a:p>
          <a:p>
            <a:pPr marL="0" lvl="1"/>
            <a:endParaRPr lang="en-US" dirty="0">
              <a:latin typeface="Cambria"/>
              <a:cs typeface="Cambria"/>
            </a:endParaRPr>
          </a:p>
        </p:txBody>
      </p:sp>
      <p:pic>
        <p:nvPicPr>
          <p:cNvPr id="3" name="Picture 2"/>
          <p:cNvPicPr>
            <a:picLocks noChangeAspect="1"/>
          </p:cNvPicPr>
          <p:nvPr/>
        </p:nvPicPr>
        <p:blipFill>
          <a:blip r:embed="rId2"/>
          <a:stretch>
            <a:fillRect/>
          </a:stretch>
        </p:blipFill>
        <p:spPr>
          <a:xfrm>
            <a:off x="6536082" y="0"/>
            <a:ext cx="2607918" cy="3325214"/>
          </a:xfrm>
          <a:prstGeom prst="rect">
            <a:avLst/>
          </a:prstGeom>
        </p:spPr>
      </p:pic>
      <p:pic>
        <p:nvPicPr>
          <p:cNvPr id="7" name="Picture 6"/>
          <p:cNvPicPr>
            <a:picLocks noChangeAspect="1"/>
          </p:cNvPicPr>
          <p:nvPr/>
        </p:nvPicPr>
        <p:blipFill>
          <a:blip r:embed="rId3"/>
          <a:stretch>
            <a:fillRect/>
          </a:stretch>
        </p:blipFill>
        <p:spPr>
          <a:xfrm>
            <a:off x="6536083" y="3325214"/>
            <a:ext cx="2607917" cy="3388968"/>
          </a:xfrm>
          <a:prstGeom prst="rect">
            <a:avLst/>
          </a:prstGeom>
        </p:spPr>
      </p:pic>
    </p:spTree>
    <p:extLst>
      <p:ext uri="{BB962C8B-B14F-4D97-AF65-F5344CB8AC3E}">
        <p14:creationId xmlns:p14="http://schemas.microsoft.com/office/powerpoint/2010/main" val="22565512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262"/>
            <a:ext cx="8873907" cy="461665"/>
          </a:xfrm>
          <a:prstGeom prst="rect">
            <a:avLst/>
          </a:prstGeom>
          <a:noFill/>
        </p:spPr>
        <p:txBody>
          <a:bodyPr wrap="square" rtlCol="0">
            <a:spAutoFit/>
          </a:bodyPr>
          <a:lstStyle/>
          <a:p>
            <a:r>
              <a:rPr lang="en-US" sz="2400" b="1" dirty="0" smtClean="0">
                <a:latin typeface="Cambria"/>
                <a:cs typeface="Cambria"/>
              </a:rPr>
              <a:t>Yalta (Crimea) Conference, Feb. 1945</a:t>
            </a:r>
            <a:endParaRPr lang="en-US" sz="2400" b="1" dirty="0">
              <a:latin typeface="Cambria"/>
              <a:cs typeface="Cambria"/>
            </a:endParaRPr>
          </a:p>
        </p:txBody>
      </p:sp>
      <p:pic>
        <p:nvPicPr>
          <p:cNvPr id="6" name="Picture 5"/>
          <p:cNvPicPr>
            <a:picLocks noChangeAspect="1"/>
          </p:cNvPicPr>
          <p:nvPr/>
        </p:nvPicPr>
        <p:blipFill>
          <a:blip r:embed="rId2"/>
          <a:stretch>
            <a:fillRect/>
          </a:stretch>
        </p:blipFill>
        <p:spPr>
          <a:xfrm>
            <a:off x="170786" y="643323"/>
            <a:ext cx="3835224" cy="5406397"/>
          </a:xfrm>
          <a:prstGeom prst="rect">
            <a:avLst/>
          </a:prstGeom>
        </p:spPr>
      </p:pic>
      <p:sp>
        <p:nvSpPr>
          <p:cNvPr id="7" name="TextBox 6"/>
          <p:cNvSpPr txBox="1"/>
          <p:nvPr/>
        </p:nvSpPr>
        <p:spPr>
          <a:xfrm>
            <a:off x="4006010" y="544344"/>
            <a:ext cx="5137990" cy="5632312"/>
          </a:xfrm>
          <a:prstGeom prst="rect">
            <a:avLst/>
          </a:prstGeom>
          <a:noFill/>
        </p:spPr>
        <p:txBody>
          <a:bodyPr wrap="square" rtlCol="0">
            <a:spAutoFit/>
          </a:bodyPr>
          <a:lstStyle/>
          <a:p>
            <a:r>
              <a:rPr lang="en-US" b="1" dirty="0" smtClean="0">
                <a:latin typeface="Cambria"/>
                <a:cs typeface="Cambria"/>
              </a:rPr>
              <a:t>The Big Three</a:t>
            </a:r>
          </a:p>
          <a:p>
            <a:endParaRPr lang="en-US" dirty="0" smtClean="0">
              <a:latin typeface="Cambria"/>
              <a:cs typeface="Cambria"/>
            </a:endParaRPr>
          </a:p>
          <a:p>
            <a:pPr marL="285750" indent="-285750">
              <a:buFont typeface="Arial"/>
              <a:buChar char="•"/>
            </a:pPr>
            <a:r>
              <a:rPr lang="en-US" dirty="0" smtClean="0">
                <a:latin typeface="Cambria"/>
                <a:cs typeface="Cambria"/>
              </a:rPr>
              <a:t>Nazi Germany has been virtually defeated</a:t>
            </a:r>
          </a:p>
          <a:p>
            <a:pPr marL="742950" lvl="1" indent="-285750">
              <a:buFont typeface="Arial"/>
              <a:buChar char="•"/>
            </a:pPr>
            <a:r>
              <a:rPr lang="en-US" dirty="0" smtClean="0">
                <a:latin typeface="Cambria"/>
                <a:cs typeface="Cambria"/>
              </a:rPr>
              <a:t>Demilitarized &amp; De-Nazified</a:t>
            </a:r>
            <a:endParaRPr lang="en-US" dirty="0">
              <a:latin typeface="Cambria"/>
              <a:cs typeface="Cambria"/>
            </a:endParaRPr>
          </a:p>
          <a:p>
            <a:pPr marL="285750" indent="-285750">
              <a:buFont typeface="Arial"/>
              <a:buChar char="•"/>
            </a:pPr>
            <a:r>
              <a:rPr lang="en-US" dirty="0" smtClean="0">
                <a:latin typeface="Cambria"/>
                <a:cs typeface="Cambria"/>
              </a:rPr>
              <a:t>Germany/ Austria to be divided into four zones</a:t>
            </a:r>
          </a:p>
          <a:p>
            <a:pPr marL="742950" lvl="1" indent="-285750">
              <a:buFont typeface="Arial"/>
              <a:buChar char="•"/>
            </a:pPr>
            <a:r>
              <a:rPr lang="en-US" dirty="0" smtClean="0">
                <a:latin typeface="Cambria"/>
                <a:cs typeface="Cambria"/>
              </a:rPr>
              <a:t>Brits, Americans, French, Soviets</a:t>
            </a:r>
          </a:p>
          <a:p>
            <a:pPr marL="742950" lvl="1" indent="-285750">
              <a:buFont typeface="Arial"/>
              <a:buChar char="•"/>
            </a:pPr>
            <a:r>
              <a:rPr lang="en-US" dirty="0" smtClean="0">
                <a:latin typeface="Cambria"/>
                <a:cs typeface="Cambria"/>
              </a:rPr>
              <a:t>Both capitals – Berlin &amp; Vienna, as well</a:t>
            </a:r>
          </a:p>
          <a:p>
            <a:pPr marL="285750" indent="-285750">
              <a:buFont typeface="Arial"/>
              <a:buChar char="•"/>
            </a:pPr>
            <a:endParaRPr lang="en-US" dirty="0">
              <a:latin typeface="Cambria"/>
              <a:cs typeface="Cambria"/>
            </a:endParaRPr>
          </a:p>
          <a:p>
            <a:pPr marL="285750" indent="-285750">
              <a:buFont typeface="Arial"/>
              <a:buChar char="•"/>
            </a:pPr>
            <a:r>
              <a:rPr lang="en-US" b="1" dirty="0" smtClean="0">
                <a:latin typeface="Cambria"/>
                <a:cs typeface="Cambria"/>
              </a:rPr>
              <a:t>Stalin</a:t>
            </a:r>
            <a:r>
              <a:rPr lang="en-US" dirty="0" smtClean="0">
                <a:latin typeface="Cambria"/>
                <a:cs typeface="Cambria"/>
              </a:rPr>
              <a:t> demands reparations</a:t>
            </a:r>
            <a:endParaRPr lang="en-US" dirty="0">
              <a:latin typeface="Cambria"/>
              <a:cs typeface="Cambria"/>
            </a:endParaRPr>
          </a:p>
          <a:p>
            <a:pPr marL="285750" indent="-285750">
              <a:buFont typeface="Arial"/>
              <a:buChar char="•"/>
            </a:pPr>
            <a:r>
              <a:rPr lang="en-US" dirty="0" smtClean="0">
                <a:latin typeface="Cambria"/>
                <a:cs typeface="Cambria"/>
              </a:rPr>
              <a:t>Stalin agrees to enter Pacific War</a:t>
            </a:r>
            <a:endParaRPr lang="en-US" dirty="0">
              <a:latin typeface="Cambria"/>
              <a:cs typeface="Cambria"/>
            </a:endParaRPr>
          </a:p>
          <a:p>
            <a:pPr marL="285750" indent="-285750">
              <a:buFont typeface="Arial"/>
              <a:buChar char="•"/>
            </a:pPr>
            <a:r>
              <a:rPr lang="en-US" dirty="0" smtClean="0">
                <a:latin typeface="Cambria"/>
                <a:cs typeface="Cambria"/>
              </a:rPr>
              <a:t>Stalin promises </a:t>
            </a:r>
            <a:r>
              <a:rPr lang="en-US" b="1" dirty="0" smtClean="0">
                <a:latin typeface="Cambria"/>
                <a:cs typeface="Cambria"/>
              </a:rPr>
              <a:t>‘free elections’</a:t>
            </a:r>
            <a:endParaRPr lang="en-US" b="1" dirty="0">
              <a:latin typeface="Cambria"/>
              <a:cs typeface="Cambria"/>
            </a:endParaRPr>
          </a:p>
          <a:p>
            <a:pPr marL="285750" indent="-285750">
              <a:buFont typeface="Arial"/>
              <a:buChar char="•"/>
            </a:pPr>
            <a:endParaRPr lang="en-US" dirty="0" smtClean="0">
              <a:latin typeface="Cambria"/>
              <a:cs typeface="Cambria"/>
            </a:endParaRPr>
          </a:p>
          <a:p>
            <a:pPr marL="285750" indent="-285750">
              <a:buFont typeface="Arial"/>
              <a:buChar char="•"/>
            </a:pPr>
            <a:r>
              <a:rPr lang="en-US" b="1" dirty="0" smtClean="0">
                <a:latin typeface="Cambria"/>
                <a:cs typeface="Cambria"/>
              </a:rPr>
              <a:t>Churchill</a:t>
            </a:r>
            <a:r>
              <a:rPr lang="en-US" dirty="0" smtClean="0">
                <a:latin typeface="Cambria"/>
                <a:cs typeface="Cambria"/>
              </a:rPr>
              <a:t> has concerns of Soviet </a:t>
            </a:r>
            <a:r>
              <a:rPr lang="en-US" b="1" dirty="0" smtClean="0">
                <a:latin typeface="Cambria"/>
                <a:cs typeface="Cambria"/>
              </a:rPr>
              <a:t>‘sphere of influence’ </a:t>
            </a:r>
            <a:r>
              <a:rPr lang="en-US" dirty="0" smtClean="0">
                <a:latin typeface="Cambria"/>
                <a:cs typeface="Cambria"/>
              </a:rPr>
              <a:t>in Eastern Europe &amp; Mediterranean</a:t>
            </a:r>
          </a:p>
          <a:p>
            <a:pPr marL="285750" indent="-285750">
              <a:buFont typeface="Arial"/>
              <a:buChar char="•"/>
            </a:pPr>
            <a:endParaRPr lang="en-US" b="1" dirty="0">
              <a:latin typeface="Cambria"/>
              <a:cs typeface="Cambria"/>
            </a:endParaRPr>
          </a:p>
          <a:p>
            <a:pPr marL="285750" indent="-285750">
              <a:buFont typeface="Arial"/>
              <a:buChar char="•"/>
            </a:pPr>
            <a:r>
              <a:rPr lang="en-US" b="1" dirty="0" smtClean="0">
                <a:latin typeface="Cambria"/>
                <a:cs typeface="Cambria"/>
              </a:rPr>
              <a:t>Roosevelt </a:t>
            </a:r>
            <a:r>
              <a:rPr lang="en-US" dirty="0" smtClean="0">
                <a:latin typeface="Cambria"/>
                <a:cs typeface="Cambria"/>
              </a:rPr>
              <a:t>courts Stalin; concerns over invasion of Japan and possible Allied casualties there</a:t>
            </a:r>
          </a:p>
          <a:p>
            <a:pPr marL="285750" indent="-285750">
              <a:buFont typeface="Arial"/>
              <a:buChar char="•"/>
            </a:pPr>
            <a:r>
              <a:rPr lang="en-US" b="1" dirty="0" smtClean="0">
                <a:latin typeface="Cambria"/>
                <a:cs typeface="Cambria"/>
              </a:rPr>
              <a:t>Roosevelt </a:t>
            </a:r>
            <a:r>
              <a:rPr lang="en-US" dirty="0" smtClean="0">
                <a:latin typeface="Cambria"/>
                <a:cs typeface="Cambria"/>
              </a:rPr>
              <a:t>is seriously ill; Stalin knows it</a:t>
            </a:r>
          </a:p>
          <a:p>
            <a:endParaRPr lang="en-US" b="1" dirty="0">
              <a:latin typeface="Cambria"/>
              <a:cs typeface="Cambria"/>
            </a:endParaRPr>
          </a:p>
          <a:p>
            <a:endParaRPr lang="en-US" b="1" dirty="0">
              <a:latin typeface="Cambria"/>
              <a:cs typeface="Cambria"/>
            </a:endParaRPr>
          </a:p>
        </p:txBody>
      </p:sp>
    </p:spTree>
    <p:extLst>
      <p:ext uri="{BB962C8B-B14F-4D97-AF65-F5344CB8AC3E}">
        <p14:creationId xmlns:p14="http://schemas.microsoft.com/office/powerpoint/2010/main" val="1983925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991"/>
            <a:ext cx="9022355" cy="461665"/>
          </a:xfrm>
          <a:prstGeom prst="rect">
            <a:avLst/>
          </a:prstGeom>
          <a:noFill/>
        </p:spPr>
        <p:txBody>
          <a:bodyPr wrap="square" rtlCol="0">
            <a:spAutoFit/>
          </a:bodyPr>
          <a:lstStyle/>
          <a:p>
            <a:r>
              <a:rPr lang="en-US" sz="2400" b="1" dirty="0" smtClean="0">
                <a:latin typeface="Cambria"/>
                <a:cs typeface="Cambria"/>
              </a:rPr>
              <a:t>The Prize: Berlin, April 1945</a:t>
            </a:r>
            <a:endParaRPr lang="en-US" sz="2400" b="1" dirty="0">
              <a:latin typeface="Cambria"/>
              <a:cs typeface="Cambria"/>
            </a:endParaRPr>
          </a:p>
        </p:txBody>
      </p:sp>
      <p:pic>
        <p:nvPicPr>
          <p:cNvPr id="4" name="Picture 3"/>
          <p:cNvPicPr>
            <a:picLocks noChangeAspect="1"/>
          </p:cNvPicPr>
          <p:nvPr/>
        </p:nvPicPr>
        <p:blipFill>
          <a:blip r:embed="rId2"/>
          <a:stretch>
            <a:fillRect/>
          </a:stretch>
        </p:blipFill>
        <p:spPr>
          <a:xfrm>
            <a:off x="4281010" y="32991"/>
            <a:ext cx="4862990" cy="3507432"/>
          </a:xfrm>
          <a:prstGeom prst="rect">
            <a:avLst/>
          </a:prstGeom>
        </p:spPr>
      </p:pic>
      <p:sp>
        <p:nvSpPr>
          <p:cNvPr id="5" name="TextBox 4"/>
          <p:cNvSpPr txBox="1"/>
          <p:nvPr/>
        </p:nvSpPr>
        <p:spPr>
          <a:xfrm>
            <a:off x="-1" y="545456"/>
            <a:ext cx="4436533" cy="6093976"/>
          </a:xfrm>
          <a:prstGeom prst="rect">
            <a:avLst/>
          </a:prstGeom>
          <a:noFill/>
        </p:spPr>
        <p:txBody>
          <a:bodyPr wrap="square" rtlCol="0">
            <a:spAutoFit/>
          </a:bodyPr>
          <a:lstStyle/>
          <a:p>
            <a:r>
              <a:rPr lang="en-US" dirty="0" smtClean="0">
                <a:latin typeface="Cambria"/>
                <a:cs typeface="Cambria"/>
              </a:rPr>
              <a:t>Hitler fights to the last man – </a:t>
            </a:r>
          </a:p>
          <a:p>
            <a:pPr marL="742950" lvl="1" indent="-285750">
              <a:buFont typeface="Arial"/>
              <a:buChar char="•"/>
            </a:pPr>
            <a:r>
              <a:rPr lang="en-US" dirty="0" smtClean="0">
                <a:latin typeface="Cambria"/>
                <a:cs typeface="Cambria"/>
              </a:rPr>
              <a:t>Allies would accept nothing less than an </a:t>
            </a:r>
            <a:r>
              <a:rPr lang="en-US" b="1" dirty="0" smtClean="0">
                <a:latin typeface="Cambria"/>
                <a:cs typeface="Cambria"/>
              </a:rPr>
              <a:t>unconditional surrender</a:t>
            </a:r>
          </a:p>
          <a:p>
            <a:pPr lvl="1"/>
            <a:endParaRPr lang="en-US" b="1" dirty="0">
              <a:latin typeface="Cambria"/>
              <a:cs typeface="Cambria"/>
            </a:endParaRPr>
          </a:p>
          <a:p>
            <a:r>
              <a:rPr lang="en-US" dirty="0" smtClean="0">
                <a:latin typeface="Cambria"/>
                <a:cs typeface="Cambria"/>
              </a:rPr>
              <a:t>Wehrmacht had proven difficult to beat, even in their retreat to Berlin. The only sure way to beat the Wehrmacht was with overwhelming numbers (and casualties).</a:t>
            </a:r>
          </a:p>
          <a:p>
            <a:endParaRPr lang="en-US" dirty="0" smtClean="0">
              <a:latin typeface="Cambria"/>
              <a:cs typeface="Cambria"/>
            </a:endParaRPr>
          </a:p>
          <a:p>
            <a:r>
              <a:rPr lang="en-US" dirty="0" smtClean="0">
                <a:latin typeface="Cambria"/>
                <a:cs typeface="Cambria"/>
              </a:rPr>
              <a:t>Q. What was the value of Berlin? </a:t>
            </a:r>
          </a:p>
          <a:p>
            <a:endParaRPr lang="en-US" dirty="0">
              <a:latin typeface="Cambria"/>
              <a:cs typeface="Cambria"/>
            </a:endParaRPr>
          </a:p>
          <a:p>
            <a:pPr marL="285750" indent="-285750">
              <a:buFont typeface="Arial"/>
              <a:buChar char="•"/>
            </a:pPr>
            <a:r>
              <a:rPr lang="en-US" b="1" dirty="0" smtClean="0">
                <a:latin typeface="Cambria"/>
                <a:cs typeface="Cambria"/>
              </a:rPr>
              <a:t>Eisenhower </a:t>
            </a:r>
            <a:r>
              <a:rPr lang="en-US" dirty="0" smtClean="0">
                <a:latin typeface="Cambria"/>
                <a:cs typeface="Cambria"/>
              </a:rPr>
              <a:t>focused on rooting out resistance before rushing into Berlin</a:t>
            </a:r>
          </a:p>
          <a:p>
            <a:pPr marL="285750" indent="-285750">
              <a:buFont typeface="Arial"/>
              <a:buChar char="•"/>
            </a:pPr>
            <a:endParaRPr lang="en-US" b="1" dirty="0">
              <a:latin typeface="Cambria"/>
              <a:cs typeface="Cambria"/>
            </a:endParaRPr>
          </a:p>
          <a:p>
            <a:pPr marL="285750" indent="-285750">
              <a:buFont typeface="Arial"/>
              <a:buChar char="•"/>
            </a:pPr>
            <a:r>
              <a:rPr lang="en-US" b="1" dirty="0" smtClean="0">
                <a:latin typeface="Cambria"/>
                <a:cs typeface="Cambria"/>
              </a:rPr>
              <a:t>Stalin </a:t>
            </a:r>
            <a:r>
              <a:rPr lang="en-US" dirty="0" smtClean="0">
                <a:latin typeface="Cambria"/>
                <a:cs typeface="Cambria"/>
              </a:rPr>
              <a:t>orders final offensive on Berlin</a:t>
            </a:r>
          </a:p>
          <a:p>
            <a:pPr marL="742950" lvl="2" indent="-285750">
              <a:buFont typeface="Arial"/>
              <a:buChar char="•"/>
            </a:pPr>
            <a:r>
              <a:rPr lang="en-US" dirty="0" smtClean="0">
                <a:latin typeface="Cambria"/>
                <a:cs typeface="Cambria"/>
              </a:rPr>
              <a:t>Soviets ruthlessly bombard Berlin</a:t>
            </a:r>
          </a:p>
          <a:p>
            <a:pPr marL="742950" lvl="2" indent="-285750">
              <a:buFont typeface="Arial"/>
              <a:buChar char="•"/>
            </a:pPr>
            <a:r>
              <a:rPr lang="en-US" dirty="0" smtClean="0">
                <a:latin typeface="Cambria"/>
                <a:cs typeface="Cambria"/>
              </a:rPr>
              <a:t>High casualty rates</a:t>
            </a:r>
          </a:p>
          <a:p>
            <a:pPr marL="457200" lvl="2"/>
            <a:endParaRPr lang="en-US" dirty="0" smtClean="0">
              <a:latin typeface="Cambria"/>
              <a:cs typeface="Cambria"/>
            </a:endParaRPr>
          </a:p>
          <a:p>
            <a:pPr marL="0" lvl="1" algn="ctr"/>
            <a:r>
              <a:rPr lang="en-US" b="1" dirty="0" smtClean="0">
                <a:latin typeface="Cambria"/>
                <a:cs typeface="Cambria"/>
              </a:rPr>
              <a:t>30 April – Hitler’s suicide</a:t>
            </a:r>
          </a:p>
          <a:p>
            <a:pPr marL="0" lvl="1" algn="ctr"/>
            <a:r>
              <a:rPr lang="en-US" b="1" dirty="0" smtClean="0">
                <a:latin typeface="Cambria"/>
                <a:cs typeface="Cambria"/>
              </a:rPr>
              <a:t>2 May 1945 – Victory in Europe</a:t>
            </a:r>
          </a:p>
          <a:p>
            <a:pPr marL="0" lvl="1" algn="ctr"/>
            <a:endParaRPr lang="en-US" b="1" dirty="0">
              <a:latin typeface="Cambria"/>
              <a:cs typeface="Cambria"/>
            </a:endParaRPr>
          </a:p>
        </p:txBody>
      </p:sp>
      <p:pic>
        <p:nvPicPr>
          <p:cNvPr id="6" name="Picture 5"/>
          <p:cNvPicPr>
            <a:picLocks noChangeAspect="1"/>
          </p:cNvPicPr>
          <p:nvPr/>
        </p:nvPicPr>
        <p:blipFill>
          <a:blip r:embed="rId3"/>
          <a:stretch>
            <a:fillRect/>
          </a:stretch>
        </p:blipFill>
        <p:spPr>
          <a:xfrm>
            <a:off x="4281010" y="3662009"/>
            <a:ext cx="4862990" cy="2927236"/>
          </a:xfrm>
          <a:prstGeom prst="rect">
            <a:avLst/>
          </a:prstGeom>
        </p:spPr>
      </p:pic>
    </p:spTree>
    <p:extLst>
      <p:ext uri="{BB962C8B-B14F-4D97-AF65-F5344CB8AC3E}">
        <p14:creationId xmlns:p14="http://schemas.microsoft.com/office/powerpoint/2010/main" val="537141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511"/>
            <a:ext cx="4507346" cy="7817525"/>
          </a:xfrm>
          <a:prstGeom prst="rect">
            <a:avLst/>
          </a:prstGeom>
          <a:noFill/>
        </p:spPr>
        <p:txBody>
          <a:bodyPr wrap="square" rtlCol="0">
            <a:spAutoFit/>
          </a:bodyPr>
          <a:lstStyle/>
          <a:p>
            <a:r>
              <a:rPr lang="en-US" b="1" dirty="0" smtClean="0">
                <a:latin typeface="Cambria" pitchFamily="18" charset="0"/>
              </a:rPr>
              <a:t>‘Final Solution’ (1942)</a:t>
            </a:r>
          </a:p>
          <a:p>
            <a:pPr marL="742950" lvl="1" indent="-285750">
              <a:buFont typeface="Arial" pitchFamily="34" charset="0"/>
              <a:buChar char="•"/>
            </a:pPr>
            <a:r>
              <a:rPr lang="en-US" dirty="0" smtClean="0">
                <a:latin typeface="Cambria" pitchFamily="18" charset="0"/>
              </a:rPr>
              <a:t>Atrocities never before carried out in such a massive &amp; organized scale</a:t>
            </a:r>
          </a:p>
          <a:p>
            <a:endParaRPr lang="en-US" dirty="0" smtClean="0">
              <a:latin typeface="Cambria" pitchFamily="18" charset="0"/>
            </a:endParaRPr>
          </a:p>
          <a:p>
            <a:r>
              <a:rPr lang="en-US" dirty="0" smtClean="0">
                <a:latin typeface="Cambria" pitchFamily="18" charset="0"/>
              </a:rPr>
              <a:t>Objective: </a:t>
            </a:r>
            <a:r>
              <a:rPr lang="en-US" b="1" dirty="0" smtClean="0">
                <a:latin typeface="Cambria" pitchFamily="18" charset="0"/>
              </a:rPr>
              <a:t>Genocide</a:t>
            </a:r>
            <a:endParaRPr lang="en-US" b="1" dirty="0">
              <a:latin typeface="Cambria" pitchFamily="18" charset="0"/>
            </a:endParaRPr>
          </a:p>
          <a:p>
            <a:r>
              <a:rPr lang="en-US" b="1" dirty="0" err="1" smtClean="0">
                <a:latin typeface="Cambria" pitchFamily="18" charset="0"/>
              </a:rPr>
              <a:t>Einsatzgruppen</a:t>
            </a:r>
            <a:r>
              <a:rPr lang="en-US" b="1" dirty="0">
                <a:latin typeface="Cambria" pitchFamily="18" charset="0"/>
              </a:rPr>
              <a:t> </a:t>
            </a:r>
            <a:r>
              <a:rPr lang="en-US" b="1" dirty="0" smtClean="0">
                <a:latin typeface="Cambria" pitchFamily="18" charset="0"/>
              </a:rPr>
              <a:t>(SS):</a:t>
            </a:r>
          </a:p>
          <a:p>
            <a:pPr marL="742950" lvl="1" indent="-285750">
              <a:buFont typeface="Arial" pitchFamily="34" charset="0"/>
              <a:buChar char="•"/>
            </a:pPr>
            <a:r>
              <a:rPr lang="en-US" dirty="0">
                <a:latin typeface="Cambria" pitchFamily="18" charset="0"/>
              </a:rPr>
              <a:t>s</a:t>
            </a:r>
            <a:r>
              <a:rPr lang="en-US" dirty="0" smtClean="0">
                <a:latin typeface="Cambria" pitchFamily="18" charset="0"/>
              </a:rPr>
              <a:t>pecial squads clear ‘unwanted’</a:t>
            </a:r>
          </a:p>
          <a:p>
            <a:pPr marL="742950" lvl="1" indent="-285750">
              <a:buFont typeface="Arial" pitchFamily="34" charset="0"/>
              <a:buChar char="•"/>
            </a:pPr>
            <a:r>
              <a:rPr lang="en-US" dirty="0" smtClean="0">
                <a:latin typeface="Cambria" pitchFamily="18" charset="0"/>
              </a:rPr>
              <a:t>Jews stripped of goods, clothing &amp; marched away to train stations</a:t>
            </a:r>
          </a:p>
          <a:p>
            <a:pPr marL="742950" lvl="1" indent="-285750">
              <a:buFont typeface="Arial" pitchFamily="34" charset="0"/>
              <a:buChar char="•"/>
            </a:pPr>
            <a:r>
              <a:rPr lang="en-US" dirty="0" smtClean="0">
                <a:latin typeface="Cambria" pitchFamily="18" charset="0"/>
              </a:rPr>
              <a:t>Death Squads </a:t>
            </a:r>
          </a:p>
          <a:p>
            <a:pPr marL="0" lvl="1"/>
            <a:endParaRPr lang="en-US" dirty="0">
              <a:latin typeface="Cambria" pitchFamily="18" charset="0"/>
            </a:endParaRPr>
          </a:p>
          <a:p>
            <a:pPr marL="0" lvl="1"/>
            <a:r>
              <a:rPr lang="en-US" b="1" dirty="0" smtClean="0">
                <a:latin typeface="Cambria" pitchFamily="18" charset="0"/>
              </a:rPr>
              <a:t>Warsaw Ghetto (23 April 1943)</a:t>
            </a:r>
          </a:p>
          <a:p>
            <a:pPr marL="285750" lvl="1" indent="-285750">
              <a:buFont typeface="Arial" pitchFamily="34" charset="0"/>
              <a:buChar char="•"/>
            </a:pPr>
            <a:r>
              <a:rPr lang="en-US" dirty="0" smtClean="0">
                <a:latin typeface="Cambria" pitchFamily="18" charset="0"/>
              </a:rPr>
              <a:t>SS order destruction of ghetto </a:t>
            </a:r>
          </a:p>
          <a:p>
            <a:pPr marL="0" lvl="1"/>
            <a:r>
              <a:rPr lang="en-US" dirty="0" smtClean="0">
                <a:latin typeface="Cambria" pitchFamily="18" charset="0"/>
              </a:rPr>
              <a:t>In their own words – </a:t>
            </a:r>
          </a:p>
          <a:p>
            <a:pPr marL="0" lvl="1"/>
            <a:r>
              <a:rPr lang="en-US" sz="1400" i="1" dirty="0" smtClean="0">
                <a:latin typeface="Cambria" pitchFamily="18" charset="0"/>
              </a:rPr>
              <a:t>The resistance put up by the Jews and bandits could only be suppressed by energetic actions of our troops day and night…I therefore decided to destroy and burn down the ghetto….Jews usually left their hideouts, but frequently remained in the burning buildings, and jumped out of the windows only when the heat became unbearable. They then tried to crawl with broken bones across the street into buildings which were not afire…many times we could hear loud voices in the sewers…Tear gas bombs were thrown into the manholes, and the Jews driven out of the sewers and captured….The longer the resistance continued, the tougher became the members of the </a:t>
            </a:r>
            <a:r>
              <a:rPr lang="en-US" sz="1400" i="1" dirty="0" err="1" smtClean="0">
                <a:latin typeface="Cambria" pitchFamily="18" charset="0"/>
              </a:rPr>
              <a:t>Waffen</a:t>
            </a:r>
            <a:r>
              <a:rPr lang="en-US" sz="1400" i="1" dirty="0" smtClean="0">
                <a:latin typeface="Cambria" pitchFamily="18" charset="0"/>
              </a:rPr>
              <a:t> SS, police and Wehrmacht, who always discharged their duties in an exemplary manner. </a:t>
            </a:r>
            <a:r>
              <a:rPr lang="en-US" sz="1400" b="1" dirty="0" smtClean="0">
                <a:latin typeface="Cambria" pitchFamily="18" charset="0"/>
              </a:rPr>
              <a:t>SS Commander </a:t>
            </a:r>
            <a:r>
              <a:rPr lang="en-US" sz="1400" b="1" dirty="0" err="1" smtClean="0">
                <a:latin typeface="Cambria" pitchFamily="18" charset="0"/>
              </a:rPr>
              <a:t>Stroop</a:t>
            </a:r>
            <a:endParaRPr lang="en-US" sz="1400" b="1" i="1" dirty="0" smtClean="0">
              <a:latin typeface="Cambria" pitchFamily="18" charset="0"/>
            </a:endParaRPr>
          </a:p>
          <a:p>
            <a:pPr marL="0" lvl="1"/>
            <a:endParaRPr lang="en-US" dirty="0">
              <a:latin typeface="Cambria" pitchFamily="18" charset="0"/>
            </a:endParaRPr>
          </a:p>
          <a:p>
            <a:pPr marL="0" lvl="1"/>
            <a:endParaRPr lang="en-US" dirty="0" smtClean="0">
              <a:latin typeface="Cambria" pitchFamily="18" charset="0"/>
            </a:endParaRPr>
          </a:p>
        </p:txBody>
      </p:sp>
      <p:pic>
        <p:nvPicPr>
          <p:cNvPr id="1026" name="Picture 2" descr="http://www.holocaust-education.dk/images/billeder/fors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999" y="434109"/>
            <a:ext cx="4762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0.gstatic.com/images?q=tbn:ANd9GcS-XOpttxDcxu7E-45FMllh01_UFnv2kiAqMq7Rl7jBmfYh_K9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397" y="2807854"/>
            <a:ext cx="2308954" cy="1644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h3.ggpht.com/_8ZLZsV89Ns0/TOPexvzlFdI/AAAAAAAAA-c/9KloB3T10bs/s800/Holocaust-Survivor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147" y="2776338"/>
            <a:ext cx="2381250" cy="1633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sn2M6AnnTofMKBr57_O8czXHFtlKFZ5rL2vgd41mLFxL0fP1M">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397" y="4483560"/>
            <a:ext cx="2345102" cy="181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0.tqn.com/d/history1900s/1/0/p/7/buchenwald5.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0147" y="4451927"/>
            <a:ext cx="2373433" cy="1848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48351" y="6241795"/>
            <a:ext cx="4572000" cy="738664"/>
          </a:xfrm>
          <a:prstGeom prst="rect">
            <a:avLst/>
          </a:prstGeom>
        </p:spPr>
        <p:txBody>
          <a:bodyPr>
            <a:spAutoFit/>
          </a:bodyPr>
          <a:lstStyle/>
          <a:p>
            <a:pPr algn="ctr"/>
            <a:r>
              <a:rPr lang="en-US" sz="1400" dirty="0">
                <a:latin typeface="Cambria" pitchFamily="18" charset="0"/>
                <a:hlinkClick r:id="rId12"/>
              </a:rPr>
              <a:t>http://</a:t>
            </a:r>
            <a:r>
              <a:rPr lang="en-US" sz="1400" dirty="0" smtClean="0">
                <a:latin typeface="Cambria" pitchFamily="18" charset="0"/>
                <a:hlinkClick r:id="rId12"/>
              </a:rPr>
              <a:t>www.youtube.com/watch?v=j1VL-y9JHuI</a:t>
            </a:r>
            <a:endParaRPr lang="en-US" sz="1400" dirty="0" smtClean="0">
              <a:latin typeface="Cambria" pitchFamily="18" charset="0"/>
            </a:endParaRPr>
          </a:p>
          <a:p>
            <a:pPr algn="ctr"/>
            <a:r>
              <a:rPr lang="en-US" sz="1400">
                <a:latin typeface="Cambria" pitchFamily="18" charset="0"/>
                <a:hlinkClick r:id="rId13"/>
              </a:rPr>
              <a:t>https://</a:t>
            </a:r>
            <a:r>
              <a:rPr lang="en-US" sz="1400" smtClean="0">
                <a:latin typeface="Cambria" pitchFamily="18" charset="0"/>
                <a:hlinkClick r:id="rId13"/>
              </a:rPr>
              <a:t>www.youtube.com/watch?v=sHcJtU9dr6I</a:t>
            </a:r>
            <a:endParaRPr lang="en-US" sz="1400" smtClean="0">
              <a:latin typeface="Cambria" pitchFamily="18" charset="0"/>
            </a:endParaRPr>
          </a:p>
          <a:p>
            <a:pPr algn="ctr"/>
            <a:endParaRPr lang="en-US" sz="1400" dirty="0">
              <a:latin typeface="Cambria" pitchFamily="18" charset="0"/>
            </a:endParaRPr>
          </a:p>
        </p:txBody>
      </p:sp>
    </p:spTree>
    <p:extLst>
      <p:ext uri="{BB962C8B-B14F-4D97-AF65-F5344CB8AC3E}">
        <p14:creationId xmlns:p14="http://schemas.microsoft.com/office/powerpoint/2010/main" val="17891922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770"/>
            <a:ext cx="8940800" cy="369332"/>
          </a:xfrm>
          <a:prstGeom prst="rect">
            <a:avLst/>
          </a:prstGeom>
          <a:noFill/>
        </p:spPr>
        <p:txBody>
          <a:bodyPr wrap="square" rtlCol="0">
            <a:spAutoFit/>
          </a:bodyPr>
          <a:lstStyle/>
          <a:p>
            <a:r>
              <a:rPr lang="en-US" dirty="0" smtClean="0">
                <a:latin typeface="Cambria" pitchFamily="18" charset="0"/>
              </a:rPr>
              <a:t>The Holocaust</a:t>
            </a:r>
            <a:endParaRPr lang="en-US" dirty="0">
              <a:latin typeface="Cambria" pitchFamily="18" charset="0"/>
            </a:endParaRPr>
          </a:p>
        </p:txBody>
      </p:sp>
      <p:pic>
        <p:nvPicPr>
          <p:cNvPr id="2050" name="Picture 2" descr="File:Selection Birkenau ram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4" y="557358"/>
            <a:ext cx="3496541" cy="26267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RomanichildrenAuschwit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5" y="3184142"/>
            <a:ext cx="3517041" cy="2671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696" y="226909"/>
            <a:ext cx="5458609" cy="6093976"/>
          </a:xfrm>
          <a:prstGeom prst="rect">
            <a:avLst/>
          </a:prstGeom>
          <a:noFill/>
        </p:spPr>
        <p:txBody>
          <a:bodyPr wrap="square" numCol="1" rtlCol="0">
            <a:spAutoFit/>
          </a:bodyPr>
          <a:lstStyle/>
          <a:p>
            <a:r>
              <a:rPr lang="en-US" dirty="0" smtClean="0">
                <a:latin typeface="Cambria" pitchFamily="18" charset="0"/>
              </a:rPr>
              <a:t>Death Camps</a:t>
            </a:r>
          </a:p>
          <a:p>
            <a:pPr marL="742950" lvl="1" indent="-285750">
              <a:buFont typeface="Arial" pitchFamily="34" charset="0"/>
              <a:buChar char="•"/>
            </a:pPr>
            <a:r>
              <a:rPr lang="en-US" b="1" dirty="0" smtClean="0">
                <a:latin typeface="Cambria" pitchFamily="18" charset="0"/>
              </a:rPr>
              <a:t>Auschwitz </a:t>
            </a:r>
          </a:p>
          <a:p>
            <a:pPr marL="742950" lvl="1" indent="-285750">
              <a:buFont typeface="Arial" pitchFamily="34" charset="0"/>
              <a:buChar char="•"/>
            </a:pPr>
            <a:r>
              <a:rPr lang="en-US" dirty="0" err="1" smtClean="0">
                <a:latin typeface="Cambria" pitchFamily="18" charset="0"/>
              </a:rPr>
              <a:t>Chelmno</a:t>
            </a:r>
            <a:endParaRPr lang="en-US" dirty="0" smtClean="0">
              <a:latin typeface="Cambria" pitchFamily="18" charset="0"/>
            </a:endParaRPr>
          </a:p>
          <a:p>
            <a:pPr marL="742950" lvl="1" indent="-285750">
              <a:buFont typeface="Arial" pitchFamily="34" charset="0"/>
              <a:buChar char="•"/>
            </a:pPr>
            <a:r>
              <a:rPr lang="en-US" dirty="0" smtClean="0">
                <a:latin typeface="Cambria" pitchFamily="18" charset="0"/>
              </a:rPr>
              <a:t>Treblinka</a:t>
            </a:r>
          </a:p>
          <a:p>
            <a:pPr marL="742950" lvl="1" indent="-285750">
              <a:buFont typeface="Arial" pitchFamily="34" charset="0"/>
              <a:buChar char="•"/>
            </a:pPr>
            <a:r>
              <a:rPr lang="en-US" dirty="0" err="1" smtClean="0">
                <a:latin typeface="Cambria" pitchFamily="18" charset="0"/>
              </a:rPr>
              <a:t>Sobibor</a:t>
            </a:r>
            <a:endParaRPr lang="en-US" dirty="0" smtClean="0">
              <a:latin typeface="Cambria" pitchFamily="18" charset="0"/>
            </a:endParaRPr>
          </a:p>
          <a:p>
            <a:pPr marL="742950" lvl="1" indent="-285750">
              <a:buFont typeface="Arial" pitchFamily="34" charset="0"/>
              <a:buChar char="•"/>
            </a:pPr>
            <a:r>
              <a:rPr lang="en-US" dirty="0" err="1" smtClean="0">
                <a:latin typeface="Cambria" pitchFamily="18" charset="0"/>
              </a:rPr>
              <a:t>Belzec</a:t>
            </a:r>
            <a:endParaRPr lang="en-US" dirty="0">
              <a:latin typeface="Cambria" pitchFamily="18" charset="0"/>
            </a:endParaRPr>
          </a:p>
          <a:p>
            <a:endParaRPr lang="en-US" dirty="0">
              <a:latin typeface="Cambria" pitchFamily="18" charset="0"/>
            </a:endParaRPr>
          </a:p>
          <a:p>
            <a:r>
              <a:rPr lang="en-US" dirty="0" smtClean="0">
                <a:latin typeface="Cambria" pitchFamily="18" charset="0"/>
              </a:rPr>
              <a:t>Commandant </a:t>
            </a:r>
            <a:r>
              <a:rPr lang="en-US" dirty="0" err="1" smtClean="0">
                <a:latin typeface="Cambria" pitchFamily="18" charset="0"/>
              </a:rPr>
              <a:t>Hoess</a:t>
            </a:r>
            <a:r>
              <a:rPr lang="en-US" dirty="0" smtClean="0">
                <a:latin typeface="Cambria" pitchFamily="18" charset="0"/>
              </a:rPr>
              <a:t> (Auschwitz)</a:t>
            </a:r>
          </a:p>
          <a:p>
            <a:endParaRPr lang="en-US" dirty="0">
              <a:latin typeface="Cambria" pitchFamily="18" charset="0"/>
            </a:endParaRPr>
          </a:p>
          <a:p>
            <a:pPr marL="285750" indent="-285750">
              <a:buFont typeface="Arial" pitchFamily="34" charset="0"/>
              <a:buChar char="•"/>
            </a:pPr>
            <a:r>
              <a:rPr lang="en-GB" dirty="0">
                <a:latin typeface="Cambria" pitchFamily="18" charset="0"/>
              </a:rPr>
              <a:t>At Treblinka, the Camp Commandant told </a:t>
            </a:r>
            <a:r>
              <a:rPr lang="en-GB" dirty="0" err="1">
                <a:latin typeface="Cambria" pitchFamily="18" charset="0"/>
              </a:rPr>
              <a:t>Hoess</a:t>
            </a:r>
            <a:r>
              <a:rPr lang="en-GB" dirty="0">
                <a:latin typeface="Cambria" pitchFamily="18" charset="0"/>
              </a:rPr>
              <a:t> that he liquidated 80,000 Jews in six months using monoxide gas.  </a:t>
            </a:r>
            <a:endParaRPr lang="en-GB" dirty="0" smtClean="0">
              <a:latin typeface="Cambria" pitchFamily="18" charset="0"/>
            </a:endParaRPr>
          </a:p>
          <a:p>
            <a:pPr marL="285750" indent="-285750">
              <a:buFont typeface="Arial" pitchFamily="34" charset="0"/>
              <a:buChar char="•"/>
            </a:pPr>
            <a:r>
              <a:rPr lang="en-GB" dirty="0" err="1" smtClean="0">
                <a:latin typeface="Cambria" pitchFamily="18" charset="0"/>
              </a:rPr>
              <a:t>Hoess</a:t>
            </a:r>
            <a:r>
              <a:rPr lang="en-GB" dirty="0" smtClean="0">
                <a:latin typeface="Cambria" pitchFamily="18" charset="0"/>
              </a:rPr>
              <a:t> </a:t>
            </a:r>
            <a:r>
              <a:rPr lang="en-GB" dirty="0">
                <a:latin typeface="Cambria" pitchFamily="18" charset="0"/>
              </a:rPr>
              <a:t>did not think that this was very efficient so he decided to use </a:t>
            </a:r>
            <a:r>
              <a:rPr lang="en-GB" dirty="0" err="1">
                <a:latin typeface="Cambria" pitchFamily="18" charset="0"/>
              </a:rPr>
              <a:t>Zyclon</a:t>
            </a:r>
            <a:r>
              <a:rPr lang="en-GB" dirty="0">
                <a:latin typeface="Cambria" pitchFamily="18" charset="0"/>
              </a:rPr>
              <a:t> B gas instead of monoxide gas because it only took 3 to 15 minutes to kill the people in the death chamber.  </a:t>
            </a:r>
            <a:endParaRPr lang="en-GB" dirty="0" smtClean="0">
              <a:latin typeface="Cambria" pitchFamily="18" charset="0"/>
            </a:endParaRPr>
          </a:p>
          <a:p>
            <a:pPr marL="285750" indent="-285750">
              <a:buFont typeface="Arial" pitchFamily="34" charset="0"/>
              <a:buChar char="•"/>
            </a:pPr>
            <a:r>
              <a:rPr lang="en-GB" dirty="0" err="1" smtClean="0">
                <a:latin typeface="Cambria" pitchFamily="18" charset="0"/>
              </a:rPr>
              <a:t>Hoess</a:t>
            </a:r>
            <a:r>
              <a:rPr lang="en-GB" dirty="0" smtClean="0">
                <a:latin typeface="Cambria" pitchFamily="18" charset="0"/>
              </a:rPr>
              <a:t> </a:t>
            </a:r>
            <a:r>
              <a:rPr lang="en-GB" dirty="0">
                <a:latin typeface="Cambria" pitchFamily="18" charset="0"/>
              </a:rPr>
              <a:t>built his gas chambers to accommodate 2,000 people at one time, whereas the ten death chambers at Treblinka only accommodated 200 people each.  </a:t>
            </a:r>
            <a:endParaRPr lang="en-GB" dirty="0" smtClean="0">
              <a:latin typeface="Cambria" pitchFamily="18" charset="0"/>
            </a:endParaRPr>
          </a:p>
          <a:p>
            <a:endParaRPr lang="en-GB" dirty="0">
              <a:latin typeface="Cambria" pitchFamily="18" charset="0"/>
            </a:endParaRPr>
          </a:p>
        </p:txBody>
      </p:sp>
      <p:sp>
        <p:nvSpPr>
          <p:cNvPr id="5" name="TextBox 4"/>
          <p:cNvSpPr txBox="1"/>
          <p:nvPr/>
        </p:nvSpPr>
        <p:spPr>
          <a:xfrm>
            <a:off x="-1" y="5901923"/>
            <a:ext cx="9144001" cy="369332"/>
          </a:xfrm>
          <a:prstGeom prst="rect">
            <a:avLst/>
          </a:prstGeom>
          <a:noFill/>
        </p:spPr>
        <p:txBody>
          <a:bodyPr wrap="square" rtlCol="0">
            <a:spAutoFit/>
          </a:bodyPr>
          <a:lstStyle/>
          <a:p>
            <a:pPr algn="ctr"/>
            <a:r>
              <a:rPr lang="en-US" b="1" dirty="0" smtClean="0">
                <a:latin typeface="Cambria" pitchFamily="18" charset="0"/>
              </a:rPr>
              <a:t>Dr. Josef Mengele  - </a:t>
            </a:r>
            <a:r>
              <a:rPr lang="en-US" dirty="0" smtClean="0">
                <a:latin typeface="Cambria" pitchFamily="18" charset="0"/>
              </a:rPr>
              <a:t>the physician of Auschwitz  - he performed human experiments </a:t>
            </a:r>
            <a:endParaRPr lang="en-US" b="1" dirty="0">
              <a:latin typeface="Cambria" pitchFamily="18" charset="0"/>
            </a:endParaRPr>
          </a:p>
        </p:txBody>
      </p:sp>
    </p:spTree>
    <p:extLst>
      <p:ext uri="{BB962C8B-B14F-4D97-AF65-F5344CB8AC3E}">
        <p14:creationId xmlns:p14="http://schemas.microsoft.com/office/powerpoint/2010/main" val="3300873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55" y="46182"/>
            <a:ext cx="4949249" cy="7325082"/>
          </a:xfrm>
          <a:prstGeom prst="rect">
            <a:avLst/>
          </a:prstGeom>
          <a:noFill/>
        </p:spPr>
        <p:txBody>
          <a:bodyPr wrap="square" rtlCol="0">
            <a:spAutoFit/>
          </a:bodyPr>
          <a:lstStyle/>
          <a:p>
            <a:r>
              <a:rPr lang="en-US" b="1" dirty="0" smtClean="0">
                <a:latin typeface="Cambria" pitchFamily="18" charset="0"/>
              </a:rPr>
              <a:t>Nuremburg War Crimes Trial</a:t>
            </a:r>
          </a:p>
          <a:p>
            <a:r>
              <a:rPr lang="en-US" dirty="0" smtClean="0">
                <a:latin typeface="Cambria" pitchFamily="18" charset="0"/>
              </a:rPr>
              <a:t>Indictments:</a:t>
            </a:r>
          </a:p>
          <a:p>
            <a:pPr marL="742950" lvl="1" indent="-285750">
              <a:buFont typeface="Arial" pitchFamily="34" charset="0"/>
              <a:buChar char="•"/>
            </a:pPr>
            <a:r>
              <a:rPr lang="en-US" dirty="0" smtClean="0">
                <a:latin typeface="Cambria" pitchFamily="18" charset="0"/>
              </a:rPr>
              <a:t>War Crimes</a:t>
            </a:r>
          </a:p>
          <a:p>
            <a:pPr marL="1200150" lvl="2" indent="-285750">
              <a:buFont typeface="Arial" pitchFamily="34" charset="0"/>
              <a:buChar char="•"/>
            </a:pPr>
            <a:r>
              <a:rPr lang="en-US" sz="1400" dirty="0" smtClean="0">
                <a:latin typeface="Cambria" pitchFamily="18" charset="0"/>
              </a:rPr>
              <a:t>‘violations of the laws and customs of war’</a:t>
            </a:r>
            <a:endParaRPr lang="en-US" sz="1400" dirty="0">
              <a:latin typeface="Cambria" pitchFamily="18" charset="0"/>
            </a:endParaRPr>
          </a:p>
          <a:p>
            <a:pPr marL="742950" lvl="1" indent="-285750">
              <a:buFont typeface="Arial" pitchFamily="34" charset="0"/>
              <a:buChar char="•"/>
            </a:pPr>
            <a:r>
              <a:rPr lang="en-US" dirty="0" smtClean="0">
                <a:latin typeface="Cambria" pitchFamily="18" charset="0"/>
              </a:rPr>
              <a:t>Crimes </a:t>
            </a:r>
            <a:r>
              <a:rPr lang="en-US" dirty="0">
                <a:latin typeface="Cambria" pitchFamily="18" charset="0"/>
              </a:rPr>
              <a:t>A</a:t>
            </a:r>
            <a:r>
              <a:rPr lang="en-US" dirty="0" smtClean="0">
                <a:latin typeface="Cambria" pitchFamily="18" charset="0"/>
              </a:rPr>
              <a:t>gainst Humanity</a:t>
            </a:r>
          </a:p>
          <a:p>
            <a:pPr marL="1200150" lvl="2" indent="-285750">
              <a:buFont typeface="Arial" pitchFamily="34" charset="0"/>
              <a:buChar char="•"/>
            </a:pPr>
            <a:r>
              <a:rPr lang="en-US" sz="1400" dirty="0" smtClean="0">
                <a:latin typeface="Cambria" pitchFamily="18" charset="0"/>
              </a:rPr>
              <a:t>Namely, murder, extermination, enslavement, deportation and other inhumane acts committed against civilian population</a:t>
            </a:r>
          </a:p>
          <a:p>
            <a:endParaRPr lang="en-US" dirty="0" smtClean="0">
              <a:latin typeface="Cambria" pitchFamily="18" charset="0"/>
            </a:endParaRPr>
          </a:p>
          <a:p>
            <a:r>
              <a:rPr lang="en-US" dirty="0" smtClean="0">
                <a:latin typeface="Cambria" pitchFamily="18" charset="0"/>
              </a:rPr>
              <a:t>Defense: </a:t>
            </a:r>
          </a:p>
          <a:p>
            <a:pPr marL="742950" lvl="1" indent="-285750">
              <a:buFont typeface="Arial" pitchFamily="34" charset="0"/>
              <a:buChar char="•"/>
            </a:pPr>
            <a:r>
              <a:rPr lang="en-US" dirty="0" smtClean="0">
                <a:latin typeface="Cambria" pitchFamily="18" charset="0"/>
              </a:rPr>
              <a:t>‘just following orders’</a:t>
            </a:r>
          </a:p>
          <a:p>
            <a:pPr marL="0" lvl="1"/>
            <a:endParaRPr lang="en-US" dirty="0">
              <a:latin typeface="Cambria" pitchFamily="18" charset="0"/>
            </a:endParaRPr>
          </a:p>
          <a:p>
            <a:pPr marL="0" lvl="1"/>
            <a:r>
              <a:rPr lang="en-US" i="1" dirty="0" smtClean="0">
                <a:latin typeface="Cambria" pitchFamily="18" charset="0"/>
              </a:rPr>
              <a:t>We have fought against Jewry, we have fought against it for years: and we have allowed ourselves to make utterances, and my own diary has become a witness against me in this connection – utterances which are terrible…A thousand years will pass and this guilt of Germany will not be erased.		</a:t>
            </a:r>
          </a:p>
          <a:p>
            <a:pPr marL="285750" lvl="1" indent="-285750" algn="r">
              <a:buFont typeface="Arial" pitchFamily="34" charset="0"/>
              <a:buChar char="•"/>
            </a:pPr>
            <a:r>
              <a:rPr lang="en-US" dirty="0" smtClean="0">
                <a:latin typeface="Cambria" pitchFamily="18" charset="0"/>
              </a:rPr>
              <a:t>High ranking Nazi testifying against himself</a:t>
            </a:r>
          </a:p>
          <a:p>
            <a:pPr marL="0" lvl="1"/>
            <a:endParaRPr lang="en-US" i="1" dirty="0" smtClean="0">
              <a:latin typeface="Cambria" pitchFamily="18" charset="0"/>
            </a:endParaRPr>
          </a:p>
          <a:p>
            <a:pPr marL="0" lvl="1"/>
            <a:r>
              <a:rPr lang="en-US" dirty="0" smtClean="0">
                <a:latin typeface="Cambria" pitchFamily="18" charset="0"/>
              </a:rPr>
              <a:t>1960 – Adolf </a:t>
            </a:r>
            <a:r>
              <a:rPr lang="en-US" dirty="0" err="1" smtClean="0">
                <a:latin typeface="Cambria" pitchFamily="18" charset="0"/>
              </a:rPr>
              <a:t>Eichman</a:t>
            </a:r>
            <a:r>
              <a:rPr lang="en-US" dirty="0" smtClean="0">
                <a:latin typeface="Cambria" pitchFamily="18" charset="0"/>
              </a:rPr>
              <a:t> (</a:t>
            </a:r>
            <a:r>
              <a:rPr lang="en-US" dirty="0" err="1" smtClean="0">
                <a:latin typeface="Cambria" pitchFamily="18" charset="0"/>
              </a:rPr>
              <a:t>emodies</a:t>
            </a:r>
            <a:r>
              <a:rPr lang="en-US" dirty="0" smtClean="0">
                <a:latin typeface="Cambria" pitchFamily="18" charset="0"/>
              </a:rPr>
              <a:t> the ‘banality of evil’) captured in Argentina by </a:t>
            </a:r>
            <a:r>
              <a:rPr lang="en-US" dirty="0" err="1" smtClean="0">
                <a:latin typeface="Cambria" pitchFamily="18" charset="0"/>
              </a:rPr>
              <a:t>Mossad</a:t>
            </a:r>
            <a:r>
              <a:rPr lang="en-US" dirty="0" smtClean="0">
                <a:latin typeface="Cambria" pitchFamily="18" charset="0"/>
              </a:rPr>
              <a:t> (Israel) for Crimes Against </a:t>
            </a:r>
            <a:r>
              <a:rPr lang="en-US" dirty="0" err="1" smtClean="0">
                <a:latin typeface="Cambria" pitchFamily="18" charset="0"/>
              </a:rPr>
              <a:t>Humannity</a:t>
            </a:r>
            <a:endParaRPr lang="en-US" dirty="0" smtClean="0">
              <a:latin typeface="Cambria" pitchFamily="18" charset="0"/>
            </a:endParaRPr>
          </a:p>
          <a:p>
            <a:pPr marL="0" lvl="1"/>
            <a:r>
              <a:rPr lang="en-US" dirty="0">
                <a:latin typeface="Cambria" pitchFamily="18" charset="0"/>
                <a:hlinkClick r:id="rId2"/>
              </a:rPr>
              <a:t>http://www.cbsnews.com/news/revisiting-the-horrors-of-the-holocaust</a:t>
            </a:r>
            <a:r>
              <a:rPr lang="en-US" dirty="0" smtClean="0">
                <a:latin typeface="Cambria" pitchFamily="18" charset="0"/>
                <a:hlinkClick r:id="rId2"/>
              </a:rPr>
              <a:t>/</a:t>
            </a:r>
            <a:endParaRPr lang="en-US" dirty="0" smtClean="0">
              <a:latin typeface="Cambria" pitchFamily="18" charset="0"/>
            </a:endParaRPr>
          </a:p>
          <a:p>
            <a:pPr marL="0" lvl="1"/>
            <a:endParaRPr lang="en-US" dirty="0" smtClean="0">
              <a:latin typeface="Cambria" pitchFamily="18" charset="0"/>
            </a:endParaRPr>
          </a:p>
        </p:txBody>
      </p:sp>
      <p:pic>
        <p:nvPicPr>
          <p:cNvPr id="3074" name="Picture 2" descr="File:Nuremberg Trials retouch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904" y="507999"/>
            <a:ext cx="3685624" cy="28423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Eichmann, Adol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491" y="3144110"/>
            <a:ext cx="2364509" cy="371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577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70"/>
            <a:ext cx="9144000" cy="369332"/>
          </a:xfrm>
          <a:prstGeom prst="rect">
            <a:avLst/>
          </a:prstGeom>
          <a:noFill/>
        </p:spPr>
        <p:txBody>
          <a:bodyPr wrap="square" rtlCol="0">
            <a:spAutoFit/>
          </a:bodyPr>
          <a:lstStyle/>
          <a:p>
            <a:r>
              <a:rPr lang="en-US" b="1" dirty="0" smtClean="0">
                <a:latin typeface="Cambria" pitchFamily="18" charset="0"/>
              </a:rPr>
              <a:t>Bomber Command</a:t>
            </a:r>
            <a:endParaRPr lang="en-US" b="1" dirty="0">
              <a:latin typeface="Cambria" pitchFamily="18" charset="0"/>
            </a:endParaRPr>
          </a:p>
        </p:txBody>
      </p:sp>
      <p:pic>
        <p:nvPicPr>
          <p:cNvPr id="3" name="Picture 4" descr="dresden g1cs2s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988"/>
            <a:ext cx="4043138" cy="306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victims 2WWdresd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9522"/>
            <a:ext cx="4043138" cy="258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71635" y="138544"/>
            <a:ext cx="5275875" cy="6241709"/>
          </a:xfrm>
          <a:prstGeom prst="rect">
            <a:avLst/>
          </a:prstGeom>
          <a:noFill/>
        </p:spPr>
        <p:txBody>
          <a:bodyPr wrap="square" numCol="1" rtlCol="0">
            <a:spAutoFit/>
          </a:bodyPr>
          <a:lstStyle/>
          <a:p>
            <a:r>
              <a:rPr lang="en-US" dirty="0" smtClean="0">
                <a:latin typeface="Cambria" pitchFamily="18" charset="0"/>
              </a:rPr>
              <a:t>‘Strategic Bombing’ of Germany</a:t>
            </a:r>
          </a:p>
          <a:p>
            <a:endParaRPr lang="en-US" dirty="0">
              <a:latin typeface="Cambria" pitchFamily="18" charset="0"/>
            </a:endParaRPr>
          </a:p>
          <a:p>
            <a:pPr marL="742950" lvl="1" indent="-285750">
              <a:buFont typeface="Arial" pitchFamily="34" charset="0"/>
              <a:buChar char="•"/>
            </a:pPr>
            <a:r>
              <a:rPr lang="en-US" dirty="0" smtClean="0">
                <a:latin typeface="Cambria" pitchFamily="18" charset="0"/>
              </a:rPr>
              <a:t>Break industrial capacity</a:t>
            </a:r>
          </a:p>
          <a:p>
            <a:pPr marL="742950" lvl="1" indent="-285750">
              <a:buFont typeface="Arial" pitchFamily="34" charset="0"/>
              <a:buChar char="•"/>
            </a:pPr>
            <a:r>
              <a:rPr lang="en-US" dirty="0" smtClean="0">
                <a:latin typeface="Cambria" pitchFamily="18" charset="0"/>
              </a:rPr>
              <a:t>Crush civilian morale</a:t>
            </a:r>
          </a:p>
          <a:p>
            <a:pPr marL="742950" lvl="1" indent="-285750">
              <a:buFont typeface="Arial" pitchFamily="34" charset="0"/>
              <a:buChar char="•"/>
            </a:pPr>
            <a:r>
              <a:rPr lang="en-US" dirty="0" smtClean="0">
                <a:latin typeface="Cambria" pitchFamily="18" charset="0"/>
              </a:rPr>
              <a:t>Appease Stalin</a:t>
            </a:r>
          </a:p>
          <a:p>
            <a:pPr marL="0" lvl="1"/>
            <a:endParaRPr lang="en-US" dirty="0">
              <a:latin typeface="Cambria" pitchFamily="18" charset="0"/>
            </a:endParaRPr>
          </a:p>
          <a:p>
            <a:pPr marL="0" lvl="1"/>
            <a:r>
              <a:rPr lang="en-US" dirty="0" smtClean="0">
                <a:latin typeface="Cambria" pitchFamily="18" charset="0"/>
              </a:rPr>
              <a:t>Precision, becomes saturation, becomes incendiary</a:t>
            </a:r>
          </a:p>
          <a:p>
            <a:pPr marL="0" lvl="1"/>
            <a:endParaRPr lang="en-US" dirty="0" smtClean="0">
              <a:latin typeface="Cambria" pitchFamily="18" charset="0"/>
            </a:endParaRPr>
          </a:p>
          <a:p>
            <a:pPr marL="742950" lvl="2" indent="-285750">
              <a:buFont typeface="Arial" pitchFamily="34" charset="0"/>
              <a:buChar char="•"/>
            </a:pPr>
            <a:r>
              <a:rPr lang="en-US" dirty="0" smtClean="0">
                <a:latin typeface="Cambria" pitchFamily="18" charset="0"/>
              </a:rPr>
              <a:t>A proportionate response?</a:t>
            </a:r>
            <a:endParaRPr lang="en-US" dirty="0">
              <a:latin typeface="Cambria" pitchFamily="18" charset="0"/>
            </a:endParaRPr>
          </a:p>
          <a:p>
            <a:pPr marL="0" lvl="1"/>
            <a:endParaRPr lang="en-US" dirty="0" smtClean="0">
              <a:latin typeface="Cambria" pitchFamily="18" charset="0"/>
            </a:endParaRPr>
          </a:p>
          <a:p>
            <a:pPr marL="0" lvl="1"/>
            <a:r>
              <a:rPr lang="en-US" dirty="0" smtClean="0">
                <a:latin typeface="Cambria" pitchFamily="18" charset="0"/>
              </a:rPr>
              <a:t>Dresden, 1945</a:t>
            </a:r>
            <a:endParaRPr lang="en-US" dirty="0">
              <a:latin typeface="Cambria" pitchFamily="18" charset="0"/>
            </a:endParaRPr>
          </a:p>
          <a:p>
            <a:pPr marL="285750" indent="-285750">
              <a:lnSpc>
                <a:spcPct val="80000"/>
              </a:lnSpc>
              <a:buFont typeface="Arial" pitchFamily="34" charset="0"/>
              <a:buChar char="•"/>
            </a:pPr>
            <a:r>
              <a:rPr lang="en-CA" dirty="0">
                <a:latin typeface="Cambria" pitchFamily="18" charset="0"/>
              </a:rPr>
              <a:t>By February 1945, the city was filled with refugees – people moving from east to west in an attempt to escape the advancing Red Army</a:t>
            </a:r>
            <a:r>
              <a:rPr lang="en-US" dirty="0">
                <a:latin typeface="Cambria" pitchFamily="18" charset="0"/>
              </a:rPr>
              <a:t> </a:t>
            </a:r>
            <a:endParaRPr lang="en-US" dirty="0" smtClean="0">
              <a:latin typeface="Cambria" pitchFamily="18" charset="0"/>
            </a:endParaRPr>
          </a:p>
          <a:p>
            <a:pPr>
              <a:lnSpc>
                <a:spcPct val="80000"/>
              </a:lnSpc>
            </a:pPr>
            <a:endParaRPr lang="en-US" dirty="0">
              <a:latin typeface="Cambria" pitchFamily="18" charset="0"/>
            </a:endParaRPr>
          </a:p>
          <a:p>
            <a:pPr marL="285750" indent="-285750">
              <a:lnSpc>
                <a:spcPct val="80000"/>
              </a:lnSpc>
              <a:buFont typeface="Arial" pitchFamily="34" charset="0"/>
              <a:buChar char="•"/>
            </a:pPr>
            <a:r>
              <a:rPr lang="en-US" dirty="0">
                <a:latin typeface="Cambria" pitchFamily="18" charset="0"/>
              </a:rPr>
              <a:t>From February 13-15, over three waves of attacks, 3,300 tons of bombs were dropped on the </a:t>
            </a:r>
            <a:r>
              <a:rPr lang="en-US" dirty="0" smtClean="0">
                <a:latin typeface="Cambria" pitchFamily="18" charset="0"/>
              </a:rPr>
              <a:t>city</a:t>
            </a:r>
            <a:endParaRPr lang="en-US" dirty="0">
              <a:latin typeface="Cambria" pitchFamily="18" charset="0"/>
            </a:endParaRPr>
          </a:p>
          <a:p>
            <a:pPr marL="285750" indent="-285750">
              <a:lnSpc>
                <a:spcPct val="80000"/>
              </a:lnSpc>
              <a:buFont typeface="Arial" pitchFamily="34" charset="0"/>
              <a:buChar char="•"/>
            </a:pPr>
            <a:endParaRPr lang="en-US" dirty="0" smtClean="0">
              <a:latin typeface="Cambria" pitchFamily="18" charset="0"/>
            </a:endParaRPr>
          </a:p>
          <a:p>
            <a:pPr marL="285750" indent="-285750">
              <a:lnSpc>
                <a:spcPct val="80000"/>
              </a:lnSpc>
              <a:buFont typeface="Arial" pitchFamily="34" charset="0"/>
              <a:buChar char="•"/>
            </a:pPr>
            <a:r>
              <a:rPr lang="en-CA" dirty="0">
                <a:latin typeface="Cambria" pitchFamily="18" charset="0"/>
              </a:rPr>
              <a:t>Historians generally believe 35,000 to 60,000 people perished in the two days of bombing, but due to the unknown number of refugees in the city that the count could easily be 10 times higher</a:t>
            </a:r>
            <a:endParaRPr lang="en-US" dirty="0">
              <a:latin typeface="Cambria" pitchFamily="18" charset="0"/>
            </a:endParaRPr>
          </a:p>
          <a:p>
            <a:pPr>
              <a:lnSpc>
                <a:spcPct val="80000"/>
              </a:lnSpc>
            </a:pPr>
            <a:endParaRPr lang="en-US" dirty="0">
              <a:latin typeface="Cambria" pitchFamily="18" charset="0"/>
            </a:endParaRPr>
          </a:p>
        </p:txBody>
      </p:sp>
      <p:sp>
        <p:nvSpPr>
          <p:cNvPr id="6" name="TextBox 5"/>
          <p:cNvSpPr txBox="1"/>
          <p:nvPr/>
        </p:nvSpPr>
        <p:spPr>
          <a:xfrm>
            <a:off x="434108" y="6218831"/>
            <a:ext cx="8091055" cy="646331"/>
          </a:xfrm>
          <a:prstGeom prst="rect">
            <a:avLst/>
          </a:prstGeom>
          <a:noFill/>
        </p:spPr>
        <p:txBody>
          <a:bodyPr wrap="square" rtlCol="0">
            <a:spAutoFit/>
          </a:bodyPr>
          <a:lstStyle/>
          <a:p>
            <a:pPr algn="ctr"/>
            <a:r>
              <a:rPr lang="en-US" dirty="0" smtClean="0">
                <a:latin typeface="Cambria" pitchFamily="18" charset="0"/>
              </a:rPr>
              <a:t>How ‘ethical’ is it to kill civilians to protect the lives of your soldiers?</a:t>
            </a:r>
          </a:p>
          <a:p>
            <a:pPr algn="ctr"/>
            <a:r>
              <a:rPr lang="en-US" dirty="0" smtClean="0">
                <a:latin typeface="Cambria" pitchFamily="18" charset="0"/>
              </a:rPr>
              <a:t>Was the bombing effective? Justified?</a:t>
            </a:r>
            <a:endParaRPr lang="en-US" dirty="0">
              <a:latin typeface="Cambria" pitchFamily="18" charset="0"/>
            </a:endParaRPr>
          </a:p>
        </p:txBody>
      </p:sp>
    </p:spTree>
    <p:extLst>
      <p:ext uri="{BB962C8B-B14F-4D97-AF65-F5344CB8AC3E}">
        <p14:creationId xmlns:p14="http://schemas.microsoft.com/office/powerpoint/2010/main" val="26179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9536"/>
            <a:ext cx="8954730" cy="369332"/>
          </a:xfrm>
          <a:prstGeom prst="rect">
            <a:avLst/>
          </a:prstGeom>
          <a:noFill/>
        </p:spPr>
        <p:txBody>
          <a:bodyPr wrap="square" rtlCol="0">
            <a:spAutoFit/>
          </a:bodyPr>
          <a:lstStyle/>
          <a:p>
            <a:r>
              <a:rPr lang="en-US" b="1" dirty="0" smtClean="0">
                <a:latin typeface="Cambria"/>
                <a:cs typeface="Cambria"/>
              </a:rPr>
              <a:t>The Battle of the Atlantic, 1942-45 – ‘The Turning of the Tide’ </a:t>
            </a:r>
            <a:endParaRPr lang="en-US" b="1" dirty="0">
              <a:latin typeface="Cambria"/>
              <a:cs typeface="Cambria"/>
            </a:endParaRPr>
          </a:p>
        </p:txBody>
      </p:sp>
      <p:pic>
        <p:nvPicPr>
          <p:cNvPr id="3" name="Picture 2"/>
          <p:cNvPicPr>
            <a:picLocks noChangeAspect="1"/>
          </p:cNvPicPr>
          <p:nvPr/>
        </p:nvPicPr>
        <p:blipFill>
          <a:blip r:embed="rId2"/>
          <a:stretch>
            <a:fillRect/>
          </a:stretch>
        </p:blipFill>
        <p:spPr>
          <a:xfrm>
            <a:off x="0" y="3308934"/>
            <a:ext cx="4381563" cy="3549066"/>
          </a:xfrm>
          <a:prstGeom prst="rect">
            <a:avLst/>
          </a:prstGeom>
        </p:spPr>
      </p:pic>
      <p:pic>
        <p:nvPicPr>
          <p:cNvPr id="4" name="Picture 3"/>
          <p:cNvPicPr>
            <a:picLocks noChangeAspect="1"/>
          </p:cNvPicPr>
          <p:nvPr/>
        </p:nvPicPr>
        <p:blipFill>
          <a:blip r:embed="rId3"/>
          <a:stretch>
            <a:fillRect/>
          </a:stretch>
        </p:blipFill>
        <p:spPr>
          <a:xfrm>
            <a:off x="1" y="428868"/>
            <a:ext cx="4411404" cy="3650817"/>
          </a:xfrm>
          <a:prstGeom prst="rect">
            <a:avLst/>
          </a:prstGeom>
        </p:spPr>
      </p:pic>
      <p:sp>
        <p:nvSpPr>
          <p:cNvPr id="5" name="TextBox 4"/>
          <p:cNvSpPr txBox="1"/>
          <p:nvPr/>
        </p:nvSpPr>
        <p:spPr>
          <a:xfrm>
            <a:off x="4411405" y="314907"/>
            <a:ext cx="4732595" cy="7448193"/>
          </a:xfrm>
          <a:prstGeom prst="rect">
            <a:avLst/>
          </a:prstGeom>
          <a:noFill/>
        </p:spPr>
        <p:txBody>
          <a:bodyPr wrap="square" rtlCol="0">
            <a:spAutoFit/>
          </a:bodyPr>
          <a:lstStyle/>
          <a:p>
            <a:pPr marL="285750" indent="-285750">
              <a:buFont typeface="Arial"/>
              <a:buChar char="•"/>
            </a:pPr>
            <a:r>
              <a:rPr lang="en-US" dirty="0" smtClean="0">
                <a:latin typeface="Cambria"/>
                <a:cs typeface="Cambria"/>
              </a:rPr>
              <a:t>Longest, largest and most complex naval battle in history</a:t>
            </a:r>
          </a:p>
          <a:p>
            <a:pPr marL="742950" lvl="1" indent="-285750">
              <a:buFont typeface="Arial"/>
              <a:buChar char="•"/>
            </a:pPr>
            <a:r>
              <a:rPr lang="en-US" dirty="0" smtClean="0">
                <a:latin typeface="Cambria"/>
                <a:cs typeface="Cambria"/>
              </a:rPr>
              <a:t>Strategic victory for the Allies</a:t>
            </a:r>
          </a:p>
          <a:p>
            <a:endParaRPr lang="en-US" b="1" dirty="0" smtClean="0">
              <a:latin typeface="Cambria"/>
              <a:cs typeface="Cambria"/>
            </a:endParaRPr>
          </a:p>
          <a:p>
            <a:pPr marL="742950" lvl="1" indent="-285750">
              <a:buFont typeface="Arial"/>
              <a:buChar char="•"/>
            </a:pPr>
            <a:r>
              <a:rPr lang="en-US" b="1" dirty="0" smtClean="0">
                <a:latin typeface="Cambria"/>
                <a:cs typeface="Cambria"/>
              </a:rPr>
              <a:t>3 500 merchant vessels sunk</a:t>
            </a:r>
          </a:p>
          <a:p>
            <a:pPr marL="742950" lvl="1" indent="-285750">
              <a:buFont typeface="Arial"/>
              <a:buChar char="•"/>
            </a:pPr>
            <a:r>
              <a:rPr lang="en-US" b="1" dirty="0" smtClean="0">
                <a:latin typeface="Cambria"/>
                <a:cs typeface="Cambria"/>
              </a:rPr>
              <a:t>175 Allied warships sunk</a:t>
            </a:r>
          </a:p>
          <a:p>
            <a:pPr marL="742950" lvl="1" indent="-285750">
              <a:buFont typeface="Arial"/>
              <a:buChar char="•"/>
            </a:pPr>
            <a:r>
              <a:rPr lang="en-US" b="1" dirty="0" smtClean="0">
                <a:latin typeface="Cambria"/>
                <a:cs typeface="Cambria"/>
              </a:rPr>
              <a:t>72 200 naval and merchant seamen</a:t>
            </a:r>
          </a:p>
          <a:p>
            <a:pPr marL="742950" lvl="1" indent="-285750">
              <a:buFont typeface="Arial"/>
              <a:buChar char="•"/>
            </a:pPr>
            <a:endParaRPr lang="en-US" b="1" dirty="0">
              <a:latin typeface="Cambria"/>
              <a:cs typeface="Cambria"/>
            </a:endParaRPr>
          </a:p>
          <a:p>
            <a:pPr marL="742950" lvl="1" indent="-285750">
              <a:buFont typeface="Arial"/>
              <a:buChar char="•"/>
            </a:pPr>
            <a:r>
              <a:rPr lang="en-US" b="1" dirty="0" smtClean="0">
                <a:latin typeface="Cambria"/>
                <a:cs typeface="Cambria"/>
              </a:rPr>
              <a:t>783 U-boats lost</a:t>
            </a:r>
          </a:p>
          <a:p>
            <a:pPr marL="742950" lvl="1" indent="-285750">
              <a:buFont typeface="Arial"/>
              <a:buChar char="•"/>
            </a:pPr>
            <a:r>
              <a:rPr lang="en-US" b="1" dirty="0" smtClean="0">
                <a:latin typeface="Cambria"/>
                <a:cs typeface="Cambria"/>
              </a:rPr>
              <a:t>30 000 sailors lost</a:t>
            </a:r>
          </a:p>
          <a:p>
            <a:pPr marL="742950" lvl="1" indent="-285750">
              <a:buFont typeface="Arial"/>
              <a:buChar char="•"/>
            </a:pPr>
            <a:r>
              <a:rPr lang="en-US" b="1" dirty="0" smtClean="0">
                <a:latin typeface="Cambria"/>
                <a:cs typeface="Cambria"/>
              </a:rPr>
              <a:t>75% of German submariners lost</a:t>
            </a:r>
          </a:p>
          <a:p>
            <a:pPr algn="ctr"/>
            <a:endParaRPr lang="en-US" b="1" dirty="0" smtClean="0">
              <a:latin typeface="Cambria"/>
              <a:cs typeface="Cambria"/>
            </a:endParaRPr>
          </a:p>
          <a:p>
            <a:pPr marL="285750" indent="-285750">
              <a:buFont typeface="Arial"/>
              <a:buChar char="•"/>
            </a:pPr>
            <a:r>
              <a:rPr lang="en-US" b="1" dirty="0" smtClean="0">
                <a:latin typeface="Cambria"/>
                <a:cs typeface="Cambria"/>
              </a:rPr>
              <a:t>Radar, Sonar,  &amp; long range aircraft</a:t>
            </a:r>
          </a:p>
          <a:p>
            <a:pPr marL="285750" indent="-285750">
              <a:buFont typeface="Arial"/>
              <a:buChar char="•"/>
            </a:pPr>
            <a:r>
              <a:rPr lang="en-US" b="1" dirty="0" smtClean="0">
                <a:latin typeface="Cambria"/>
                <a:cs typeface="Cambria"/>
              </a:rPr>
              <a:t>Depth charges </a:t>
            </a:r>
          </a:p>
          <a:p>
            <a:pPr marL="285750" indent="-285750">
              <a:buFont typeface="Arial"/>
              <a:buChar char="•"/>
            </a:pPr>
            <a:r>
              <a:rPr lang="en-US" b="1" dirty="0" smtClean="0">
                <a:latin typeface="Cambria"/>
                <a:cs typeface="Cambria"/>
              </a:rPr>
              <a:t>Evasive convoy routing</a:t>
            </a:r>
          </a:p>
          <a:p>
            <a:endParaRPr lang="en-US" b="1" dirty="0">
              <a:latin typeface="Cambria"/>
              <a:cs typeface="Cambria"/>
            </a:endParaRPr>
          </a:p>
          <a:p>
            <a:pPr marL="285750" indent="-285750">
              <a:buFont typeface="Arial"/>
              <a:buChar char="•"/>
            </a:pPr>
            <a:r>
              <a:rPr lang="en-US" dirty="0" smtClean="0">
                <a:latin typeface="Cambria"/>
                <a:cs typeface="Cambria"/>
              </a:rPr>
              <a:t>A consistent theme to the Allied victory of the Second World War in Europe is the development and deployment of new technologies to solve immediate problems</a:t>
            </a:r>
          </a:p>
          <a:p>
            <a:endParaRPr lang="en-US" dirty="0" smtClean="0">
              <a:latin typeface="Cambria"/>
              <a:cs typeface="Cambria"/>
            </a:endParaRPr>
          </a:p>
          <a:p>
            <a:pPr marL="285750" indent="-285750">
              <a:buFont typeface="Arial"/>
              <a:buChar char="•"/>
            </a:pPr>
            <a:r>
              <a:rPr lang="en-US" b="1" dirty="0" smtClean="0">
                <a:latin typeface="Cambria"/>
                <a:cs typeface="Cambria"/>
              </a:rPr>
              <a:t>KEY</a:t>
            </a:r>
            <a:r>
              <a:rPr lang="en-US" dirty="0" smtClean="0">
                <a:latin typeface="Cambria"/>
                <a:cs typeface="Cambria"/>
              </a:rPr>
              <a:t>: American ability to out produce the losses caused by U-boat sinking’s. </a:t>
            </a:r>
          </a:p>
          <a:p>
            <a:pPr algn="ctr"/>
            <a:r>
              <a:rPr lang="en-US" sz="1400" dirty="0">
                <a:latin typeface="Cambria"/>
                <a:cs typeface="Cambria"/>
                <a:hlinkClick r:id="rId4"/>
              </a:rPr>
              <a:t>https://www.youtube.com/watch?v=A-</a:t>
            </a:r>
            <a:r>
              <a:rPr lang="en-US" sz="1400" dirty="0" smtClean="0">
                <a:latin typeface="Cambria"/>
                <a:cs typeface="Cambria"/>
                <a:hlinkClick r:id="rId4"/>
              </a:rPr>
              <a:t>xzcwCZNF8</a:t>
            </a:r>
            <a:endParaRPr lang="en-US" sz="1400" dirty="0" smtClean="0">
              <a:latin typeface="Cambria"/>
              <a:cs typeface="Cambria"/>
            </a:endParaRPr>
          </a:p>
          <a:p>
            <a:pPr algn="ctr"/>
            <a:endParaRPr lang="en-US" sz="1400" dirty="0">
              <a:latin typeface="Cambria"/>
              <a:cs typeface="Cambria"/>
            </a:endParaRPr>
          </a:p>
          <a:p>
            <a:pPr marL="285750" indent="-285750">
              <a:buFont typeface="Arial"/>
              <a:buChar char="•"/>
            </a:pPr>
            <a:endParaRPr lang="en-US" dirty="0">
              <a:latin typeface="Cambria"/>
              <a:cs typeface="Cambria"/>
            </a:endParaRPr>
          </a:p>
          <a:p>
            <a:r>
              <a:rPr lang="en-US" b="1" dirty="0" smtClean="0">
                <a:latin typeface="Cambria"/>
                <a:cs typeface="Cambria"/>
              </a:rPr>
              <a:t> </a:t>
            </a:r>
            <a:endParaRPr lang="en-US" b="1" dirty="0">
              <a:latin typeface="Cambria"/>
              <a:cs typeface="Cambria"/>
            </a:endParaRPr>
          </a:p>
        </p:txBody>
      </p:sp>
    </p:spTree>
    <p:extLst>
      <p:ext uri="{BB962C8B-B14F-4D97-AF65-F5344CB8AC3E}">
        <p14:creationId xmlns:p14="http://schemas.microsoft.com/office/powerpoint/2010/main" val="3377540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7922"/>
            <a:ext cx="5374038" cy="6463309"/>
          </a:xfrm>
          <a:prstGeom prst="rect">
            <a:avLst/>
          </a:prstGeom>
          <a:noFill/>
        </p:spPr>
        <p:txBody>
          <a:bodyPr wrap="square" rtlCol="0">
            <a:spAutoFit/>
          </a:bodyPr>
          <a:lstStyle/>
          <a:p>
            <a:r>
              <a:rPr lang="en-US" b="1" dirty="0" smtClean="0">
                <a:latin typeface="Cambria"/>
                <a:cs typeface="Cambria"/>
              </a:rPr>
              <a:t>The Eastern Front, 1942-45</a:t>
            </a:r>
            <a:endParaRPr lang="en-US" dirty="0">
              <a:latin typeface="Cambria"/>
              <a:cs typeface="Cambria"/>
            </a:endParaRPr>
          </a:p>
          <a:p>
            <a:r>
              <a:rPr lang="en-US" dirty="0" smtClean="0">
                <a:latin typeface="Cambria"/>
                <a:cs typeface="Cambria"/>
              </a:rPr>
              <a:t>Siege of Leningrad (8 Sept 1941-18 June 1944)</a:t>
            </a:r>
          </a:p>
          <a:p>
            <a:pPr marL="742950" lvl="1" indent="-285750">
              <a:buFont typeface="Arial"/>
              <a:buChar char="•"/>
            </a:pPr>
            <a:r>
              <a:rPr lang="en-US" dirty="0" smtClean="0">
                <a:latin typeface="Cambria"/>
                <a:cs typeface="Cambria"/>
              </a:rPr>
              <a:t>Cut-off from USSR/Lake Ladoga ice-bridge</a:t>
            </a:r>
          </a:p>
          <a:p>
            <a:pPr marL="742950" lvl="1" indent="-285750">
              <a:buFont typeface="Arial"/>
              <a:buChar char="•"/>
            </a:pPr>
            <a:r>
              <a:rPr lang="en-US" dirty="0" smtClean="0">
                <a:latin typeface="Cambria"/>
                <a:cs typeface="Cambria"/>
              </a:rPr>
              <a:t>1 000 000 civilians die </a:t>
            </a:r>
            <a:endParaRPr lang="en-US" dirty="0">
              <a:latin typeface="Cambria"/>
              <a:cs typeface="Cambria"/>
            </a:endParaRPr>
          </a:p>
          <a:p>
            <a:endParaRPr lang="en-US" dirty="0" smtClean="0">
              <a:latin typeface="Cambria"/>
              <a:cs typeface="Cambria"/>
            </a:endParaRPr>
          </a:p>
          <a:p>
            <a:r>
              <a:rPr lang="en-US" b="1" dirty="0" smtClean="0">
                <a:latin typeface="Cambria"/>
                <a:cs typeface="Cambria"/>
              </a:rPr>
              <a:t>Lend-Lease</a:t>
            </a:r>
          </a:p>
          <a:p>
            <a:pPr marL="742950" lvl="1" indent="-285750">
              <a:buFont typeface="Arial"/>
              <a:buChar char="•"/>
            </a:pPr>
            <a:r>
              <a:rPr lang="en-US" dirty="0" smtClean="0">
                <a:latin typeface="Cambria"/>
                <a:cs typeface="Cambria"/>
              </a:rPr>
              <a:t>Archangel</a:t>
            </a:r>
          </a:p>
          <a:p>
            <a:pPr marL="742950" lvl="1" indent="-285750">
              <a:buFont typeface="Arial"/>
              <a:buChar char="•"/>
            </a:pPr>
            <a:r>
              <a:rPr lang="en-US" dirty="0" smtClean="0">
                <a:latin typeface="Cambria"/>
                <a:cs typeface="Cambria"/>
              </a:rPr>
              <a:t>Iran</a:t>
            </a:r>
          </a:p>
          <a:p>
            <a:endParaRPr lang="en-US" dirty="0" smtClean="0">
              <a:latin typeface="Cambria"/>
              <a:cs typeface="Cambria"/>
            </a:endParaRPr>
          </a:p>
          <a:p>
            <a:r>
              <a:rPr lang="en-US" dirty="0" smtClean="0">
                <a:latin typeface="Cambria"/>
                <a:cs typeface="Cambria"/>
              </a:rPr>
              <a:t>Hitler desires major victory over USSR</a:t>
            </a:r>
          </a:p>
          <a:p>
            <a:pPr marL="742950" lvl="1" indent="-285750">
              <a:buFont typeface="Arial"/>
              <a:buChar char="•"/>
            </a:pPr>
            <a:r>
              <a:rPr lang="en-US" dirty="0" smtClean="0">
                <a:latin typeface="Cambria"/>
                <a:cs typeface="Cambria"/>
              </a:rPr>
              <a:t>Moves large force from Moscow</a:t>
            </a:r>
          </a:p>
          <a:p>
            <a:pPr marL="742950" lvl="1" indent="-285750">
              <a:buFont typeface="Arial"/>
              <a:buChar char="•"/>
            </a:pPr>
            <a:r>
              <a:rPr lang="en-US" dirty="0" smtClean="0">
                <a:latin typeface="Cambria"/>
                <a:cs typeface="Cambria"/>
              </a:rPr>
              <a:t>Caucasus oil fields</a:t>
            </a:r>
          </a:p>
          <a:p>
            <a:pPr marL="742950" lvl="1" indent="-285750">
              <a:buFont typeface="Arial"/>
              <a:buChar char="•"/>
            </a:pPr>
            <a:endParaRPr lang="en-US" dirty="0">
              <a:latin typeface="Cambria"/>
              <a:cs typeface="Cambria"/>
            </a:endParaRPr>
          </a:p>
          <a:p>
            <a:r>
              <a:rPr lang="en-US" dirty="0" smtClean="0">
                <a:latin typeface="Cambria"/>
                <a:cs typeface="Cambria"/>
              </a:rPr>
              <a:t> </a:t>
            </a:r>
            <a:r>
              <a:rPr lang="en-US" b="1" dirty="0" smtClean="0">
                <a:latin typeface="Cambria"/>
                <a:cs typeface="Cambria"/>
              </a:rPr>
              <a:t>Battle of Stalingrad (23 Aug 1942-2 Feb 1943)</a:t>
            </a:r>
          </a:p>
          <a:p>
            <a:pPr marL="742950" lvl="1" indent="-285750">
              <a:buFont typeface="Arial"/>
              <a:buChar char="•"/>
            </a:pPr>
            <a:r>
              <a:rPr lang="en-US" dirty="0" smtClean="0">
                <a:latin typeface="Cambria"/>
                <a:cs typeface="Cambria"/>
              </a:rPr>
              <a:t>No strategic significance, rather symbolic</a:t>
            </a:r>
          </a:p>
          <a:p>
            <a:pPr marL="742950" lvl="1" indent="-285750">
              <a:buFont typeface="Arial"/>
              <a:buChar char="•"/>
            </a:pPr>
            <a:r>
              <a:rPr lang="en-US" dirty="0" smtClean="0">
                <a:latin typeface="Cambria"/>
                <a:cs typeface="Cambria"/>
              </a:rPr>
              <a:t>Russians retreated to east side of Volga River</a:t>
            </a:r>
          </a:p>
          <a:p>
            <a:pPr marL="742950" lvl="1" indent="-285750">
              <a:buFont typeface="Arial"/>
              <a:buChar char="•"/>
            </a:pPr>
            <a:r>
              <a:rPr lang="en-US" b="1" dirty="0" smtClean="0">
                <a:latin typeface="Cambria"/>
                <a:cs typeface="Cambria"/>
              </a:rPr>
              <a:t>Luftwaffe </a:t>
            </a:r>
            <a:r>
              <a:rPr lang="en-US" dirty="0" smtClean="0">
                <a:latin typeface="Cambria"/>
                <a:cs typeface="Cambria"/>
              </a:rPr>
              <a:t>flattens city; thus, very difficult for Panzers to maneuver and creates a kind of ‘no man’s land’</a:t>
            </a:r>
          </a:p>
          <a:p>
            <a:pPr marL="742950" lvl="1" indent="-285750">
              <a:buFont typeface="Arial"/>
              <a:buChar char="•"/>
            </a:pPr>
            <a:r>
              <a:rPr lang="en-US" b="1" dirty="0" smtClean="0">
                <a:latin typeface="Cambria"/>
                <a:cs typeface="Cambria"/>
              </a:rPr>
              <a:t>Battle of Attrition</a:t>
            </a:r>
          </a:p>
          <a:p>
            <a:pPr marL="1200150" lvl="2" indent="-285750">
              <a:buFont typeface="Arial"/>
              <a:buChar char="•"/>
            </a:pPr>
            <a:r>
              <a:rPr lang="en-US" b="1" dirty="0" smtClean="0">
                <a:latin typeface="Cambria"/>
                <a:cs typeface="Cambria"/>
              </a:rPr>
              <a:t>Urban Warfare</a:t>
            </a:r>
          </a:p>
          <a:p>
            <a:pPr lvl="1"/>
            <a:endParaRPr lang="en-US" b="1" dirty="0">
              <a:latin typeface="Cambria"/>
              <a:cs typeface="Cambria"/>
            </a:endParaRPr>
          </a:p>
          <a:p>
            <a:pPr marL="742950" lvl="1" indent="-285750">
              <a:buFont typeface="Arial"/>
              <a:buChar char="•"/>
            </a:pPr>
            <a:endParaRPr lang="en-US" dirty="0" smtClean="0">
              <a:latin typeface="Cambria"/>
              <a:cs typeface="Cambria"/>
            </a:endParaRPr>
          </a:p>
        </p:txBody>
      </p:sp>
      <p:pic>
        <p:nvPicPr>
          <p:cNvPr id="5" name="Picture 4"/>
          <p:cNvPicPr>
            <a:picLocks noChangeAspect="1"/>
          </p:cNvPicPr>
          <p:nvPr/>
        </p:nvPicPr>
        <p:blipFill>
          <a:blip r:embed="rId2"/>
          <a:stretch>
            <a:fillRect/>
          </a:stretch>
        </p:blipFill>
        <p:spPr>
          <a:xfrm>
            <a:off x="5374037" y="-113961"/>
            <a:ext cx="3769963" cy="3820680"/>
          </a:xfrm>
          <a:prstGeom prst="rect">
            <a:avLst/>
          </a:prstGeom>
        </p:spPr>
      </p:pic>
      <p:pic>
        <p:nvPicPr>
          <p:cNvPr id="6" name="Picture 5"/>
          <p:cNvPicPr>
            <a:picLocks noChangeAspect="1"/>
          </p:cNvPicPr>
          <p:nvPr/>
        </p:nvPicPr>
        <p:blipFill>
          <a:blip r:embed="rId3"/>
          <a:stretch>
            <a:fillRect/>
          </a:stretch>
        </p:blipFill>
        <p:spPr>
          <a:xfrm>
            <a:off x="5431191" y="3044382"/>
            <a:ext cx="3712809" cy="3976419"/>
          </a:xfrm>
          <a:prstGeom prst="rect">
            <a:avLst/>
          </a:prstGeom>
        </p:spPr>
      </p:pic>
    </p:spTree>
    <p:extLst>
      <p:ext uri="{BB962C8B-B14F-4D97-AF65-F5344CB8AC3E}">
        <p14:creationId xmlns:p14="http://schemas.microsoft.com/office/powerpoint/2010/main" val="202171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spAutoFit/>
          </a:bodyPr>
          <a:lstStyle/>
          <a:p>
            <a:r>
              <a:rPr lang="en-US" b="1" dirty="0" smtClean="0">
                <a:latin typeface="Cambria"/>
                <a:cs typeface="Cambria"/>
              </a:rPr>
              <a:t>Turning Point on the Eastern Front</a:t>
            </a:r>
          </a:p>
          <a:p>
            <a:r>
              <a:rPr lang="en-US" b="1" dirty="0" smtClean="0">
                <a:latin typeface="Cambria"/>
                <a:cs typeface="Cambria"/>
              </a:rPr>
              <a:t>Operation Uranus (?!!): Russian counter-attack at Stalingrad (19 Nov 1942)</a:t>
            </a:r>
          </a:p>
          <a:p>
            <a:endParaRPr lang="en-US" b="1" dirty="0">
              <a:latin typeface="Cambria"/>
              <a:cs typeface="Cambria"/>
            </a:endParaRPr>
          </a:p>
        </p:txBody>
      </p:sp>
      <p:pic>
        <p:nvPicPr>
          <p:cNvPr id="6" name="Picture 5"/>
          <p:cNvPicPr>
            <a:picLocks noChangeAspect="1"/>
          </p:cNvPicPr>
          <p:nvPr/>
        </p:nvPicPr>
        <p:blipFill>
          <a:blip r:embed="rId2"/>
          <a:stretch>
            <a:fillRect/>
          </a:stretch>
        </p:blipFill>
        <p:spPr>
          <a:xfrm>
            <a:off x="0" y="649841"/>
            <a:ext cx="3062684" cy="2655023"/>
          </a:xfrm>
          <a:prstGeom prst="rect">
            <a:avLst/>
          </a:prstGeom>
        </p:spPr>
      </p:pic>
      <p:pic>
        <p:nvPicPr>
          <p:cNvPr id="7" name="Picture 6"/>
          <p:cNvPicPr>
            <a:picLocks noChangeAspect="1"/>
          </p:cNvPicPr>
          <p:nvPr/>
        </p:nvPicPr>
        <p:blipFill>
          <a:blip r:embed="rId3"/>
          <a:stretch>
            <a:fillRect/>
          </a:stretch>
        </p:blipFill>
        <p:spPr>
          <a:xfrm>
            <a:off x="7040711" y="5033986"/>
            <a:ext cx="2103289" cy="1824014"/>
          </a:xfrm>
          <a:prstGeom prst="rect">
            <a:avLst/>
          </a:prstGeom>
        </p:spPr>
      </p:pic>
      <p:pic>
        <p:nvPicPr>
          <p:cNvPr id="8" name="Picture 7"/>
          <p:cNvPicPr>
            <a:picLocks noChangeAspect="1"/>
          </p:cNvPicPr>
          <p:nvPr/>
        </p:nvPicPr>
        <p:blipFill>
          <a:blip r:embed="rId4"/>
          <a:stretch>
            <a:fillRect/>
          </a:stretch>
        </p:blipFill>
        <p:spPr>
          <a:xfrm>
            <a:off x="7047805" y="1937334"/>
            <a:ext cx="2096195" cy="3096652"/>
          </a:xfrm>
          <a:prstGeom prst="rect">
            <a:avLst/>
          </a:prstGeom>
        </p:spPr>
      </p:pic>
      <p:sp>
        <p:nvSpPr>
          <p:cNvPr id="9" name="TextBox 8"/>
          <p:cNvSpPr txBox="1"/>
          <p:nvPr/>
        </p:nvSpPr>
        <p:spPr>
          <a:xfrm>
            <a:off x="3069778" y="694045"/>
            <a:ext cx="6074222" cy="2862323"/>
          </a:xfrm>
          <a:prstGeom prst="rect">
            <a:avLst/>
          </a:prstGeom>
          <a:noFill/>
        </p:spPr>
        <p:txBody>
          <a:bodyPr wrap="square" rtlCol="0">
            <a:spAutoFit/>
          </a:bodyPr>
          <a:lstStyle/>
          <a:p>
            <a:pPr marL="742950" lvl="1" indent="-285750">
              <a:buFont typeface="Arial"/>
              <a:buChar char="•"/>
            </a:pPr>
            <a:r>
              <a:rPr lang="en-US" dirty="0" smtClean="0">
                <a:latin typeface="Cambria"/>
                <a:cs typeface="Cambria"/>
              </a:rPr>
              <a:t>Marshall </a:t>
            </a:r>
            <a:r>
              <a:rPr lang="en-US" b="1" dirty="0" smtClean="0">
                <a:latin typeface="Cambria"/>
                <a:cs typeface="Cambria"/>
              </a:rPr>
              <a:t>Zhukov (USSR)</a:t>
            </a:r>
          </a:p>
          <a:p>
            <a:pPr marL="742950" lvl="1" indent="-285750">
              <a:buFont typeface="Arial"/>
              <a:buChar char="•"/>
            </a:pPr>
            <a:r>
              <a:rPr lang="en-US" dirty="0" smtClean="0">
                <a:latin typeface="Cambria"/>
                <a:cs typeface="Cambria"/>
              </a:rPr>
              <a:t>Russians suck bulk of Wehrmacht forces into city</a:t>
            </a:r>
          </a:p>
          <a:p>
            <a:pPr marL="742950" lvl="1" indent="-285750">
              <a:buFont typeface="Arial"/>
              <a:buChar char="•"/>
            </a:pPr>
            <a:r>
              <a:rPr lang="en-US" dirty="0" smtClean="0">
                <a:latin typeface="Cambria"/>
                <a:cs typeface="Cambria"/>
              </a:rPr>
              <a:t>Wehrmacht flanks poorly defended (Romanians)</a:t>
            </a:r>
          </a:p>
          <a:p>
            <a:pPr marL="742950" lvl="1" indent="-285750">
              <a:buFont typeface="Arial"/>
              <a:buChar char="•"/>
            </a:pPr>
            <a:r>
              <a:rPr lang="en-US" dirty="0" smtClean="0">
                <a:latin typeface="Cambria"/>
                <a:cs typeface="Cambria"/>
              </a:rPr>
              <a:t>Counterattack sees </a:t>
            </a:r>
            <a:r>
              <a:rPr lang="en-US" b="1" dirty="0" smtClean="0">
                <a:latin typeface="Cambria"/>
                <a:cs typeface="Cambria"/>
              </a:rPr>
              <a:t>von Paulus </a:t>
            </a:r>
            <a:r>
              <a:rPr lang="en-US" dirty="0" smtClean="0">
                <a:latin typeface="Cambria"/>
                <a:cs typeface="Cambria"/>
              </a:rPr>
              <a:t>request retreat</a:t>
            </a:r>
          </a:p>
          <a:p>
            <a:pPr marL="742950" lvl="1" indent="-285750">
              <a:buFont typeface="Arial"/>
              <a:buChar char="•"/>
            </a:pPr>
            <a:r>
              <a:rPr lang="en-US" dirty="0" smtClean="0">
                <a:latin typeface="Cambria"/>
                <a:cs typeface="Cambria"/>
              </a:rPr>
              <a:t>Hitler refuses</a:t>
            </a:r>
            <a:endParaRPr lang="en-US" b="1" dirty="0" smtClean="0">
              <a:latin typeface="Cambria"/>
              <a:cs typeface="Cambria"/>
            </a:endParaRPr>
          </a:p>
          <a:p>
            <a:pPr marL="742950" lvl="2" indent="-285750">
              <a:buFont typeface="Arial"/>
              <a:buChar char="•"/>
            </a:pPr>
            <a:r>
              <a:rPr lang="en-US" dirty="0" smtClean="0">
                <a:latin typeface="Cambria"/>
                <a:cs typeface="Cambria"/>
              </a:rPr>
              <a:t>German 6</a:t>
            </a:r>
            <a:r>
              <a:rPr lang="en-US" baseline="30000" dirty="0" smtClean="0">
                <a:latin typeface="Cambria"/>
                <a:cs typeface="Cambria"/>
              </a:rPr>
              <a:t>th</a:t>
            </a:r>
            <a:r>
              <a:rPr lang="en-US" dirty="0" smtClean="0">
                <a:latin typeface="Cambria"/>
                <a:cs typeface="Cambria"/>
              </a:rPr>
              <a:t> Army encircled</a:t>
            </a:r>
          </a:p>
          <a:p>
            <a:pPr marL="1200150" lvl="3" indent="-285750">
              <a:buFont typeface="Arial"/>
              <a:buChar char="•"/>
            </a:pPr>
            <a:r>
              <a:rPr lang="en-US" dirty="0" smtClean="0">
                <a:latin typeface="Cambria"/>
                <a:cs typeface="Cambria"/>
              </a:rPr>
              <a:t>85% casualty ratio</a:t>
            </a:r>
          </a:p>
          <a:p>
            <a:pPr marL="1200150" lvl="3" indent="-285750">
              <a:buFont typeface="Arial"/>
              <a:buChar char="•"/>
            </a:pPr>
            <a:r>
              <a:rPr lang="en-US" dirty="0" smtClean="0">
                <a:latin typeface="Cambria"/>
                <a:cs typeface="Cambria"/>
              </a:rPr>
              <a:t>750 000 killed/wounded</a:t>
            </a:r>
          </a:p>
          <a:p>
            <a:pPr marL="1200150" lvl="3" indent="-285750">
              <a:buFont typeface="Arial"/>
              <a:buChar char="•"/>
            </a:pPr>
            <a:r>
              <a:rPr lang="en-US" dirty="0" smtClean="0">
                <a:latin typeface="Cambria"/>
                <a:cs typeface="Cambria"/>
              </a:rPr>
              <a:t>Of 91 000 captured, only </a:t>
            </a:r>
          </a:p>
          <a:p>
            <a:pPr marL="914400" lvl="3"/>
            <a:r>
              <a:rPr lang="en-US" dirty="0">
                <a:latin typeface="Cambria"/>
                <a:cs typeface="Cambria"/>
              </a:rPr>
              <a:t>  </a:t>
            </a:r>
            <a:r>
              <a:rPr lang="en-US" dirty="0" smtClean="0">
                <a:latin typeface="Cambria"/>
                <a:cs typeface="Cambria"/>
              </a:rPr>
              <a:t>    5-6 000 return by 1955</a:t>
            </a:r>
          </a:p>
        </p:txBody>
      </p:sp>
      <p:sp>
        <p:nvSpPr>
          <p:cNvPr id="10" name="TextBox 9"/>
          <p:cNvSpPr txBox="1"/>
          <p:nvPr/>
        </p:nvSpPr>
        <p:spPr>
          <a:xfrm>
            <a:off x="113969" y="3462001"/>
            <a:ext cx="6773032" cy="3570208"/>
          </a:xfrm>
          <a:prstGeom prst="rect">
            <a:avLst/>
          </a:prstGeom>
          <a:noFill/>
        </p:spPr>
        <p:txBody>
          <a:bodyPr wrap="square" rtlCol="0">
            <a:spAutoFit/>
          </a:bodyPr>
          <a:lstStyle/>
          <a:p>
            <a:r>
              <a:rPr lang="en-US" b="1" dirty="0" smtClean="0">
                <a:latin typeface="Cambria"/>
                <a:cs typeface="Cambria"/>
              </a:rPr>
              <a:t>Battle of Kursk (July, 1943)</a:t>
            </a:r>
          </a:p>
          <a:p>
            <a:pPr marL="742950" lvl="1" indent="-285750">
              <a:buFont typeface="Arial"/>
              <a:buChar char="•"/>
            </a:pPr>
            <a:r>
              <a:rPr lang="en-US" dirty="0" smtClean="0">
                <a:latin typeface="Cambria"/>
                <a:cs typeface="Cambria"/>
              </a:rPr>
              <a:t>Hitler’s counterattack</a:t>
            </a:r>
          </a:p>
          <a:p>
            <a:pPr marL="742950" lvl="1" indent="-285750">
              <a:buFont typeface="Arial"/>
              <a:buChar char="•"/>
            </a:pPr>
            <a:r>
              <a:rPr lang="en-US" dirty="0" smtClean="0">
                <a:latin typeface="Cambria"/>
                <a:cs typeface="Cambria"/>
              </a:rPr>
              <a:t>Wehrmacht - 900 000 men – 3000 tanks</a:t>
            </a:r>
          </a:p>
          <a:p>
            <a:pPr lvl="1"/>
            <a:r>
              <a:rPr lang="en-US" dirty="0">
                <a:latin typeface="Cambria"/>
                <a:cs typeface="Cambria"/>
              </a:rPr>
              <a:t>	</a:t>
            </a:r>
            <a:r>
              <a:rPr lang="en-US" dirty="0" smtClean="0">
                <a:latin typeface="Cambria"/>
                <a:cs typeface="Cambria"/>
              </a:rPr>
              <a:t>			vs. </a:t>
            </a:r>
            <a:endParaRPr lang="en-US" dirty="0">
              <a:latin typeface="Cambria"/>
              <a:cs typeface="Cambria"/>
            </a:endParaRPr>
          </a:p>
          <a:p>
            <a:pPr marL="742950" lvl="1" indent="-285750">
              <a:buFont typeface="Arial"/>
              <a:buChar char="•"/>
            </a:pPr>
            <a:r>
              <a:rPr lang="en-US" dirty="0" smtClean="0">
                <a:latin typeface="Cambria"/>
                <a:cs typeface="Cambria"/>
              </a:rPr>
              <a:t>Red Army – 1 900 000 men – 5000 tanks</a:t>
            </a:r>
          </a:p>
          <a:p>
            <a:pPr marL="742950" lvl="1" indent="-285750">
              <a:buFont typeface="Arial"/>
              <a:buChar char="•"/>
            </a:pPr>
            <a:r>
              <a:rPr lang="en-US" dirty="0" smtClean="0">
                <a:latin typeface="Cambria"/>
                <a:cs typeface="Cambria"/>
              </a:rPr>
              <a:t>Stalin has good intelligence (and listens)</a:t>
            </a:r>
            <a:endParaRPr lang="en-US" dirty="0">
              <a:latin typeface="Cambria"/>
              <a:cs typeface="Cambria"/>
            </a:endParaRPr>
          </a:p>
          <a:p>
            <a:endParaRPr lang="en-US" dirty="0" smtClean="0">
              <a:latin typeface="Cambria"/>
              <a:cs typeface="Cambria"/>
            </a:endParaRPr>
          </a:p>
          <a:p>
            <a:r>
              <a:rPr lang="en-US" i="1" dirty="0" smtClean="0">
                <a:latin typeface="Cambria"/>
                <a:cs typeface="Cambria"/>
              </a:rPr>
              <a:t>‘Stalingrad was the end of the beginning, but the Battle of Kursk was the beginning of the end.</a:t>
            </a:r>
            <a:r>
              <a:rPr lang="en-US" dirty="0" smtClean="0">
                <a:latin typeface="Cambria"/>
                <a:cs typeface="Cambria"/>
              </a:rPr>
              <a:t>					    Winston Churchill</a:t>
            </a:r>
          </a:p>
          <a:p>
            <a:endParaRPr lang="en-US" i="1" dirty="0">
              <a:latin typeface="Cambria"/>
              <a:cs typeface="Cambria"/>
            </a:endParaRPr>
          </a:p>
          <a:p>
            <a:pPr algn="ctr"/>
            <a:r>
              <a:rPr lang="en-US" dirty="0" smtClean="0">
                <a:latin typeface="Cambria"/>
                <a:cs typeface="Cambria"/>
              </a:rPr>
              <a:t>Germany is now on the defensive on the Eastern Front</a:t>
            </a:r>
          </a:p>
          <a:p>
            <a:pPr algn="ctr"/>
            <a:r>
              <a:rPr lang="en-US" sz="1400" dirty="0">
                <a:latin typeface="Cambria"/>
                <a:cs typeface="Cambria"/>
                <a:hlinkClick r:id="rId5"/>
              </a:rPr>
              <a:t>http://</a:t>
            </a:r>
            <a:r>
              <a:rPr lang="en-US" sz="1400" dirty="0" smtClean="0">
                <a:latin typeface="Cambria"/>
                <a:cs typeface="Cambria"/>
                <a:hlinkClick r:id="rId5"/>
              </a:rPr>
              <a:t>www.history.com/videos/battle-of-stalingrad#battle-of-stalingrad</a:t>
            </a:r>
            <a:endParaRPr lang="en-US" sz="1400" dirty="0" smtClean="0">
              <a:latin typeface="Cambria"/>
              <a:cs typeface="Cambria"/>
            </a:endParaRPr>
          </a:p>
          <a:p>
            <a:pPr algn="ctr"/>
            <a:endParaRPr lang="en-US" sz="1400" dirty="0">
              <a:latin typeface="Cambria"/>
              <a:cs typeface="Cambria"/>
            </a:endParaRPr>
          </a:p>
        </p:txBody>
      </p:sp>
    </p:spTree>
    <p:extLst>
      <p:ext uri="{BB962C8B-B14F-4D97-AF65-F5344CB8AC3E}">
        <p14:creationId xmlns:p14="http://schemas.microsoft.com/office/powerpoint/2010/main" val="22934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5816"/>
            <a:ext cx="5682042" cy="6463308"/>
          </a:xfrm>
          <a:prstGeom prst="rect">
            <a:avLst/>
          </a:prstGeom>
          <a:noFill/>
        </p:spPr>
        <p:txBody>
          <a:bodyPr wrap="square" rtlCol="0">
            <a:spAutoFit/>
          </a:bodyPr>
          <a:lstStyle/>
          <a:p>
            <a:r>
              <a:rPr lang="en-US" b="1" dirty="0" smtClean="0">
                <a:latin typeface="Cambria"/>
                <a:cs typeface="Cambria"/>
              </a:rPr>
              <a:t>Italian Campaign</a:t>
            </a:r>
          </a:p>
          <a:p>
            <a:pPr marL="742950" lvl="1" indent="-285750">
              <a:buFont typeface="Arial"/>
              <a:buChar char="•"/>
            </a:pPr>
            <a:r>
              <a:rPr lang="en-US" dirty="0" smtClean="0">
                <a:latin typeface="Cambria"/>
                <a:cs typeface="Cambria"/>
              </a:rPr>
              <a:t>Italy=the ‘soft underbelly of Europe’</a:t>
            </a:r>
          </a:p>
          <a:p>
            <a:pPr marL="742950" lvl="1" indent="-285750">
              <a:buFont typeface="Arial"/>
              <a:buChar char="•"/>
            </a:pPr>
            <a:endParaRPr lang="en-US" dirty="0">
              <a:latin typeface="Cambria"/>
              <a:cs typeface="Cambria"/>
            </a:endParaRPr>
          </a:p>
          <a:p>
            <a:r>
              <a:rPr lang="en-US" dirty="0" smtClean="0">
                <a:latin typeface="Cambria"/>
                <a:cs typeface="Cambria"/>
              </a:rPr>
              <a:t> </a:t>
            </a:r>
            <a:r>
              <a:rPr lang="en-US" b="1" dirty="0" smtClean="0">
                <a:latin typeface="Cambria"/>
                <a:cs typeface="Cambria"/>
              </a:rPr>
              <a:t>Operation Husky (9 July, 1943)</a:t>
            </a:r>
          </a:p>
          <a:p>
            <a:pPr marL="742950" lvl="1" indent="-285750">
              <a:buFont typeface="Arial"/>
              <a:buChar char="•"/>
            </a:pPr>
            <a:r>
              <a:rPr lang="en-US" dirty="0" smtClean="0">
                <a:latin typeface="Cambria"/>
                <a:cs typeface="Cambria"/>
              </a:rPr>
              <a:t>Allies land in Sicily</a:t>
            </a:r>
          </a:p>
          <a:p>
            <a:pPr marL="742950" lvl="1" indent="-285750">
              <a:buFont typeface="Arial"/>
              <a:buChar char="•"/>
            </a:pPr>
            <a:r>
              <a:rPr lang="en-US" dirty="0" smtClean="0">
                <a:latin typeface="Cambria"/>
                <a:cs typeface="Cambria"/>
              </a:rPr>
              <a:t>25 July: Italians depose Mussolini </a:t>
            </a:r>
          </a:p>
          <a:p>
            <a:pPr marL="742950" lvl="1" indent="-285750">
              <a:buFont typeface="Arial"/>
              <a:buChar char="•"/>
            </a:pPr>
            <a:r>
              <a:rPr lang="en-US" dirty="0" smtClean="0">
                <a:latin typeface="Cambria"/>
                <a:cs typeface="Cambria"/>
              </a:rPr>
              <a:t>8 September: Italy surrenders</a:t>
            </a:r>
          </a:p>
          <a:p>
            <a:pPr marL="0" lvl="1"/>
            <a:endParaRPr lang="en-US" dirty="0" smtClean="0">
              <a:latin typeface="Cambria"/>
              <a:cs typeface="Cambria"/>
            </a:endParaRPr>
          </a:p>
          <a:p>
            <a:pPr marL="742950" lvl="2" indent="-285750">
              <a:buFont typeface="Arial"/>
              <a:buChar char="•"/>
            </a:pPr>
            <a:r>
              <a:rPr lang="en-US" dirty="0" smtClean="0">
                <a:latin typeface="Cambria"/>
                <a:cs typeface="Cambria"/>
              </a:rPr>
              <a:t>Mussolini arrested, jailed, but rescued by German paratroopers. Set up as puppet dictator in occupied Italy, later recaptured (1945) trying to make the Swiss border with his mistress</a:t>
            </a:r>
          </a:p>
          <a:p>
            <a:pPr marL="742950" lvl="2" indent="-285750">
              <a:buFont typeface="Arial"/>
              <a:buChar char="•"/>
            </a:pPr>
            <a:r>
              <a:rPr lang="en-US" dirty="0" smtClean="0">
                <a:latin typeface="Cambria"/>
                <a:cs typeface="Cambria"/>
              </a:rPr>
              <a:t>Shot and strung up in Milan</a:t>
            </a:r>
          </a:p>
          <a:p>
            <a:pPr marL="457200" lvl="2"/>
            <a:endParaRPr lang="en-US" dirty="0">
              <a:latin typeface="Cambria"/>
              <a:cs typeface="Cambria"/>
            </a:endParaRPr>
          </a:p>
          <a:p>
            <a:pPr marL="0" lvl="1"/>
            <a:r>
              <a:rPr lang="en-US" dirty="0" smtClean="0">
                <a:latin typeface="Cambria"/>
                <a:cs typeface="Cambria"/>
              </a:rPr>
              <a:t>9 September 1943</a:t>
            </a:r>
          </a:p>
          <a:p>
            <a:pPr marL="742950" lvl="2" indent="-285750">
              <a:buFont typeface="Arial"/>
              <a:buChar char="•"/>
            </a:pPr>
            <a:r>
              <a:rPr lang="en-US" dirty="0" smtClean="0">
                <a:latin typeface="Cambria"/>
                <a:cs typeface="Cambria"/>
              </a:rPr>
              <a:t>Allies land in Italy [Straits of Messina]</a:t>
            </a:r>
            <a:endParaRPr lang="en-US" dirty="0">
              <a:latin typeface="Cambria"/>
              <a:cs typeface="Cambria"/>
            </a:endParaRPr>
          </a:p>
          <a:p>
            <a:pPr marL="0" lvl="1"/>
            <a:endParaRPr lang="en-US" dirty="0" smtClean="0">
              <a:latin typeface="Cambria"/>
              <a:cs typeface="Cambria"/>
            </a:endParaRPr>
          </a:p>
          <a:p>
            <a:pPr marL="285750" lvl="1" indent="-285750">
              <a:buFont typeface="Arial"/>
              <a:buChar char="•"/>
            </a:pPr>
            <a:r>
              <a:rPr lang="en-US" dirty="0" smtClean="0">
                <a:latin typeface="Cambria"/>
                <a:cs typeface="Cambria"/>
              </a:rPr>
              <a:t>Wehrmacht makes good use of Italian terrain</a:t>
            </a:r>
          </a:p>
          <a:p>
            <a:pPr marL="285750" lvl="1" indent="-285750">
              <a:buFont typeface="Arial"/>
              <a:buChar char="•"/>
            </a:pPr>
            <a:r>
              <a:rPr lang="en-US" dirty="0" smtClean="0">
                <a:latin typeface="Cambria"/>
                <a:cs typeface="Cambria"/>
              </a:rPr>
              <a:t>Hardest and bloodiest fought of the western front</a:t>
            </a:r>
          </a:p>
          <a:p>
            <a:pPr marL="0" lvl="1"/>
            <a:endParaRPr lang="en-US" dirty="0" smtClean="0">
              <a:latin typeface="Cambria"/>
              <a:cs typeface="Cambria"/>
            </a:endParaRPr>
          </a:p>
          <a:p>
            <a:pPr marL="0" lvl="1"/>
            <a:r>
              <a:rPr lang="en-US" b="1" dirty="0" smtClean="0">
                <a:latin typeface="Cambria"/>
                <a:cs typeface="Cambria"/>
              </a:rPr>
              <a:t>Battle of </a:t>
            </a:r>
            <a:r>
              <a:rPr lang="en-US" b="1" dirty="0" err="1" smtClean="0">
                <a:latin typeface="Cambria"/>
                <a:cs typeface="Cambria"/>
              </a:rPr>
              <a:t>Ortona</a:t>
            </a:r>
            <a:endParaRPr lang="en-US" b="1" dirty="0" smtClean="0">
              <a:latin typeface="Cambria"/>
              <a:cs typeface="Cambria"/>
            </a:endParaRPr>
          </a:p>
          <a:p>
            <a:pPr marL="0" lvl="1"/>
            <a:endParaRPr lang="en-US" b="1" dirty="0">
              <a:latin typeface="Cambria"/>
              <a:cs typeface="Cambria"/>
            </a:endParaRPr>
          </a:p>
          <a:p>
            <a:pPr marL="0" lvl="1"/>
            <a:endParaRPr lang="en-US" dirty="0">
              <a:latin typeface="Cambria"/>
              <a:cs typeface="Cambria"/>
            </a:endParaRPr>
          </a:p>
        </p:txBody>
      </p:sp>
      <p:pic>
        <p:nvPicPr>
          <p:cNvPr id="3" name="Picture 2"/>
          <p:cNvPicPr>
            <a:picLocks noChangeAspect="1"/>
          </p:cNvPicPr>
          <p:nvPr/>
        </p:nvPicPr>
        <p:blipFill>
          <a:blip r:embed="rId2"/>
          <a:stretch>
            <a:fillRect/>
          </a:stretch>
        </p:blipFill>
        <p:spPr>
          <a:xfrm>
            <a:off x="5682043" y="445148"/>
            <a:ext cx="3175000" cy="4191000"/>
          </a:xfrm>
          <a:prstGeom prst="rect">
            <a:avLst/>
          </a:prstGeom>
        </p:spPr>
      </p:pic>
    </p:spTree>
    <p:extLst>
      <p:ext uri="{BB962C8B-B14F-4D97-AF65-F5344CB8AC3E}">
        <p14:creationId xmlns:p14="http://schemas.microsoft.com/office/powerpoint/2010/main" val="92587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94228" cy="3693319"/>
          </a:xfrm>
          <a:prstGeom prst="rect">
            <a:avLst/>
          </a:prstGeom>
          <a:noFill/>
        </p:spPr>
        <p:txBody>
          <a:bodyPr wrap="square" rtlCol="0">
            <a:spAutoFit/>
          </a:bodyPr>
          <a:lstStyle/>
          <a:p>
            <a:r>
              <a:rPr lang="en-US" b="1" dirty="0" smtClean="0">
                <a:latin typeface="Cambria"/>
                <a:cs typeface="Cambria"/>
              </a:rPr>
              <a:t>The Big Three:</a:t>
            </a:r>
          </a:p>
          <a:p>
            <a:r>
              <a:rPr lang="en-US" b="1" dirty="0" smtClean="0">
                <a:latin typeface="Cambria"/>
                <a:cs typeface="Cambria"/>
              </a:rPr>
              <a:t> </a:t>
            </a:r>
            <a:r>
              <a:rPr lang="en-US" dirty="0" smtClean="0">
                <a:latin typeface="Cambria"/>
                <a:cs typeface="Cambria"/>
              </a:rPr>
              <a:t>The Communist, the Democrat and the Imperialist</a:t>
            </a:r>
          </a:p>
          <a:p>
            <a:endParaRPr lang="en-US" dirty="0">
              <a:latin typeface="Cambria"/>
              <a:cs typeface="Cambria"/>
            </a:endParaRPr>
          </a:p>
          <a:p>
            <a:r>
              <a:rPr lang="en-US" b="1" dirty="0" smtClean="0">
                <a:latin typeface="Cambria"/>
                <a:cs typeface="Cambria"/>
              </a:rPr>
              <a:t>Tehran Conference, Dec. 1943</a:t>
            </a:r>
          </a:p>
          <a:p>
            <a:endParaRPr lang="en-US" b="1" dirty="0" smtClean="0">
              <a:latin typeface="Cambria"/>
              <a:cs typeface="Cambria"/>
            </a:endParaRPr>
          </a:p>
          <a:p>
            <a:r>
              <a:rPr lang="en-US" b="1" dirty="0" smtClean="0">
                <a:latin typeface="Cambria"/>
                <a:cs typeface="Cambria"/>
              </a:rPr>
              <a:t>Main Outcomes:</a:t>
            </a:r>
          </a:p>
          <a:p>
            <a:pPr marL="742950" lvl="1" indent="-285750">
              <a:buFont typeface="Arial" pitchFamily="34" charset="0"/>
              <a:buChar char="•"/>
            </a:pPr>
            <a:r>
              <a:rPr lang="en-US" dirty="0" smtClean="0">
                <a:latin typeface="Cambria"/>
                <a:cs typeface="Cambria"/>
              </a:rPr>
              <a:t>Opening of a </a:t>
            </a:r>
            <a:r>
              <a:rPr lang="en-US" b="1" dirty="0" smtClean="0">
                <a:latin typeface="Cambria"/>
                <a:cs typeface="Cambria"/>
              </a:rPr>
              <a:t>Second Front</a:t>
            </a:r>
            <a:endParaRPr lang="en-US" b="1" dirty="0">
              <a:latin typeface="Cambria"/>
              <a:cs typeface="Cambria"/>
            </a:endParaRPr>
          </a:p>
          <a:p>
            <a:pPr marL="1200150" lvl="2" indent="-285750">
              <a:buFont typeface="Arial" pitchFamily="34" charset="0"/>
              <a:buChar char="•"/>
            </a:pPr>
            <a:r>
              <a:rPr lang="en-US" b="1" dirty="0" smtClean="0">
                <a:latin typeface="Cambria"/>
                <a:cs typeface="Cambria"/>
              </a:rPr>
              <a:t>Churchill: </a:t>
            </a:r>
            <a:r>
              <a:rPr lang="en-US" dirty="0" smtClean="0">
                <a:latin typeface="Cambria"/>
                <a:cs typeface="Cambria"/>
              </a:rPr>
              <a:t>Southern Europe</a:t>
            </a:r>
          </a:p>
          <a:p>
            <a:pPr marL="1200150" lvl="2" indent="-285750">
              <a:buFont typeface="Arial" pitchFamily="34" charset="0"/>
              <a:buChar char="•"/>
            </a:pPr>
            <a:r>
              <a:rPr lang="en-US" b="1" dirty="0" smtClean="0">
                <a:latin typeface="Cambria"/>
                <a:cs typeface="Cambria"/>
              </a:rPr>
              <a:t>Stalin &amp; FDR: </a:t>
            </a:r>
            <a:r>
              <a:rPr lang="en-US" dirty="0" smtClean="0">
                <a:latin typeface="Cambria"/>
                <a:cs typeface="Cambria"/>
              </a:rPr>
              <a:t>W. Europe</a:t>
            </a:r>
            <a:endParaRPr lang="en-US" b="1" dirty="0">
              <a:latin typeface="Cambria"/>
              <a:cs typeface="Cambria"/>
            </a:endParaRPr>
          </a:p>
          <a:p>
            <a:endParaRPr lang="en-US" b="1" dirty="0" smtClean="0">
              <a:latin typeface="Cambria"/>
              <a:cs typeface="Cambria"/>
            </a:endParaRPr>
          </a:p>
          <a:p>
            <a:pPr marL="742950" lvl="1" indent="-285750">
              <a:buFont typeface="Arial" pitchFamily="34" charset="0"/>
              <a:buChar char="•"/>
            </a:pPr>
            <a:r>
              <a:rPr lang="en-US" dirty="0" smtClean="0">
                <a:latin typeface="Cambria"/>
                <a:cs typeface="Cambria"/>
              </a:rPr>
              <a:t>Establishment of Polish borders </a:t>
            </a:r>
            <a:endParaRPr lang="en-US" dirty="0">
              <a:latin typeface="Cambria"/>
              <a:cs typeface="Cambria"/>
            </a:endParaRPr>
          </a:p>
          <a:p>
            <a:pPr marL="742950" lvl="1" indent="-285750">
              <a:buFont typeface="Arial" pitchFamily="34" charset="0"/>
              <a:buChar char="•"/>
            </a:pPr>
            <a:r>
              <a:rPr lang="en-US" dirty="0" smtClean="0">
                <a:latin typeface="Cambria"/>
                <a:cs typeface="Cambria"/>
              </a:rPr>
              <a:t>Stalin agrees to fight Japanese</a:t>
            </a:r>
          </a:p>
          <a:p>
            <a:pPr marL="742950" lvl="1" indent="-285750">
              <a:buFont typeface="Arial" pitchFamily="34" charset="0"/>
              <a:buChar char="•"/>
            </a:pPr>
            <a:r>
              <a:rPr lang="en-US" dirty="0" smtClean="0">
                <a:latin typeface="Cambria"/>
                <a:cs typeface="Cambria"/>
              </a:rPr>
              <a:t>Germany’s </a:t>
            </a:r>
            <a:r>
              <a:rPr lang="en-US" b="1" dirty="0" smtClean="0">
                <a:latin typeface="Cambria"/>
                <a:cs typeface="Cambria"/>
              </a:rPr>
              <a:t>unconditional</a:t>
            </a:r>
            <a:r>
              <a:rPr lang="en-US" dirty="0" smtClean="0">
                <a:latin typeface="Cambria"/>
                <a:cs typeface="Cambria"/>
              </a:rPr>
              <a:t> surrender</a:t>
            </a:r>
            <a:endParaRPr lang="en-US" dirty="0">
              <a:latin typeface="Cambria"/>
              <a:cs typeface="Cambria"/>
            </a:endParaRPr>
          </a:p>
        </p:txBody>
      </p:sp>
      <p:pic>
        <p:nvPicPr>
          <p:cNvPr id="3" name="Picture 2"/>
          <p:cNvPicPr>
            <a:picLocks noChangeAspect="1"/>
          </p:cNvPicPr>
          <p:nvPr/>
        </p:nvPicPr>
        <p:blipFill>
          <a:blip r:embed="rId2"/>
          <a:stretch>
            <a:fillRect/>
          </a:stretch>
        </p:blipFill>
        <p:spPr>
          <a:xfrm>
            <a:off x="4525818" y="1006333"/>
            <a:ext cx="4618182" cy="3753922"/>
          </a:xfrm>
          <a:prstGeom prst="rect">
            <a:avLst/>
          </a:prstGeom>
        </p:spPr>
      </p:pic>
      <p:sp>
        <p:nvSpPr>
          <p:cNvPr id="4" name="TextBox 3"/>
          <p:cNvSpPr txBox="1"/>
          <p:nvPr/>
        </p:nvSpPr>
        <p:spPr>
          <a:xfrm>
            <a:off x="221673" y="4996873"/>
            <a:ext cx="8672945" cy="1477328"/>
          </a:xfrm>
          <a:prstGeom prst="rect">
            <a:avLst/>
          </a:prstGeom>
          <a:noFill/>
        </p:spPr>
        <p:txBody>
          <a:bodyPr wrap="square" rtlCol="0">
            <a:spAutoFit/>
          </a:bodyPr>
          <a:lstStyle/>
          <a:p>
            <a:r>
              <a:rPr lang="en-US" b="1" dirty="0" smtClean="0">
                <a:latin typeface="Cambria" pitchFamily="18" charset="0"/>
              </a:rPr>
              <a:t>Key: </a:t>
            </a:r>
            <a:r>
              <a:rPr lang="en-US" dirty="0" smtClean="0">
                <a:latin typeface="Cambria" pitchFamily="18" charset="0"/>
              </a:rPr>
              <a:t>The conference establishes real, if </a:t>
            </a:r>
            <a:r>
              <a:rPr lang="en-US" b="1" dirty="0" smtClean="0">
                <a:latin typeface="Cambria" pitchFamily="18" charset="0"/>
              </a:rPr>
              <a:t>tenuous</a:t>
            </a:r>
            <a:r>
              <a:rPr lang="en-US" dirty="0" smtClean="0">
                <a:latin typeface="Cambria" pitchFamily="18" charset="0"/>
              </a:rPr>
              <a:t>, </a:t>
            </a:r>
            <a:r>
              <a:rPr lang="en-US" b="1" dirty="0" smtClean="0">
                <a:latin typeface="Cambria" pitchFamily="18" charset="0"/>
              </a:rPr>
              <a:t>diplomatic relations </a:t>
            </a:r>
            <a:r>
              <a:rPr lang="en-US" dirty="0" smtClean="0">
                <a:latin typeface="Cambria" pitchFamily="18" charset="0"/>
              </a:rPr>
              <a:t>between the West and Communist Russia. </a:t>
            </a:r>
            <a:r>
              <a:rPr lang="en-US" b="1" dirty="0" smtClean="0">
                <a:latin typeface="Cambria" pitchFamily="18" charset="0"/>
              </a:rPr>
              <a:t>Stalin remained skeptical </a:t>
            </a:r>
            <a:r>
              <a:rPr lang="en-US" dirty="0" smtClean="0">
                <a:latin typeface="Cambria" pitchFamily="18" charset="0"/>
              </a:rPr>
              <a:t>of the West, though he received </a:t>
            </a:r>
            <a:r>
              <a:rPr lang="en-US" b="1" dirty="0" smtClean="0">
                <a:latin typeface="Cambria" pitchFamily="18" charset="0"/>
              </a:rPr>
              <a:t>Lend-Lease</a:t>
            </a:r>
            <a:r>
              <a:rPr lang="en-US" dirty="0" smtClean="0">
                <a:latin typeface="Cambria" pitchFamily="18" charset="0"/>
              </a:rPr>
              <a:t> aid from the USA, for he suspected the Allies were </a:t>
            </a:r>
            <a:r>
              <a:rPr lang="en-US" b="1" dirty="0" smtClean="0">
                <a:latin typeface="Cambria" pitchFamily="18" charset="0"/>
              </a:rPr>
              <a:t>content to let the Nazis and Soviets struggle to the death</a:t>
            </a:r>
            <a:r>
              <a:rPr lang="en-US" dirty="0" smtClean="0">
                <a:latin typeface="Cambria" pitchFamily="18" charset="0"/>
              </a:rPr>
              <a:t> in the East. FDR and Churchill were unhappy about doing business with Stalin, but he was the lesser of two evils.</a:t>
            </a:r>
            <a:endParaRPr lang="en-US" b="1" dirty="0">
              <a:latin typeface="Cambria" pitchFamily="18" charset="0"/>
            </a:endParaRPr>
          </a:p>
        </p:txBody>
      </p:sp>
    </p:spTree>
    <p:extLst>
      <p:ext uri="{BB962C8B-B14F-4D97-AF65-F5344CB8AC3E}">
        <p14:creationId xmlns:p14="http://schemas.microsoft.com/office/powerpoint/2010/main" val="264688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64" y="138545"/>
            <a:ext cx="8931563" cy="923330"/>
          </a:xfrm>
          <a:prstGeom prst="rect">
            <a:avLst/>
          </a:prstGeom>
          <a:noFill/>
        </p:spPr>
        <p:txBody>
          <a:bodyPr wrap="square" rtlCol="0">
            <a:spAutoFit/>
          </a:bodyPr>
          <a:lstStyle/>
          <a:p>
            <a:r>
              <a:rPr lang="en-US" b="1" dirty="0" smtClean="0">
                <a:latin typeface="Cambria" pitchFamily="18" charset="0"/>
              </a:rPr>
              <a:t>The Second Front</a:t>
            </a:r>
            <a:r>
              <a:rPr lang="en-US" b="1" dirty="0">
                <a:latin typeface="Cambria" pitchFamily="18" charset="0"/>
              </a:rPr>
              <a:t>, 1944-45	</a:t>
            </a:r>
            <a:r>
              <a:rPr lang="en-US" b="1" dirty="0">
                <a:latin typeface="Cambria" pitchFamily="18" charset="0"/>
                <a:hlinkClick r:id="rId2"/>
              </a:rPr>
              <a:t>http://</a:t>
            </a:r>
            <a:r>
              <a:rPr lang="en-US" b="1" dirty="0" smtClean="0">
                <a:latin typeface="Cambria" pitchFamily="18" charset="0"/>
                <a:hlinkClick r:id="rId2"/>
              </a:rPr>
              <a:t>www.youtube.com/watch?v=pCLJhxfj608</a:t>
            </a:r>
            <a:endParaRPr lang="en-US" b="1" dirty="0" smtClean="0">
              <a:latin typeface="Cambria" pitchFamily="18" charset="0"/>
            </a:endParaRPr>
          </a:p>
          <a:p>
            <a:endParaRPr lang="en-US" b="1" dirty="0" smtClean="0">
              <a:latin typeface="Cambria" pitchFamily="18" charset="0"/>
            </a:endParaRPr>
          </a:p>
          <a:p>
            <a:endParaRPr lang="en-US" dirty="0">
              <a:latin typeface="Cambria" pitchFamily="18" charset="0"/>
            </a:endParaRPr>
          </a:p>
        </p:txBody>
      </p:sp>
      <p:pic>
        <p:nvPicPr>
          <p:cNvPr id="4" name="Picture 5" descr="normandy_invasion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383" y="563418"/>
            <a:ext cx="4572000" cy="2685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563418"/>
            <a:ext cx="4313383" cy="6740307"/>
          </a:xfrm>
          <a:prstGeom prst="rect">
            <a:avLst/>
          </a:prstGeom>
          <a:noFill/>
        </p:spPr>
        <p:txBody>
          <a:bodyPr wrap="square" rtlCol="0">
            <a:spAutoFit/>
          </a:bodyPr>
          <a:lstStyle/>
          <a:p>
            <a:r>
              <a:rPr lang="en-US" dirty="0" smtClean="0">
                <a:latin typeface="Cambria" pitchFamily="18" charset="0"/>
              </a:rPr>
              <a:t>Supreme Allied Commander –</a:t>
            </a:r>
          </a:p>
          <a:p>
            <a:r>
              <a:rPr lang="en-US" dirty="0" smtClean="0">
                <a:latin typeface="Cambria" pitchFamily="18" charset="0"/>
              </a:rPr>
              <a:t>General Dwight D. </a:t>
            </a:r>
            <a:r>
              <a:rPr lang="en-US" b="1" dirty="0" smtClean="0">
                <a:latin typeface="Cambria" pitchFamily="18" charset="0"/>
              </a:rPr>
              <a:t>Eisenhower</a:t>
            </a:r>
          </a:p>
          <a:p>
            <a:endParaRPr lang="en-US" dirty="0" smtClean="0">
              <a:latin typeface="Cambria" pitchFamily="18" charset="0"/>
            </a:endParaRPr>
          </a:p>
          <a:p>
            <a:r>
              <a:rPr lang="en-US" dirty="0" smtClean="0">
                <a:latin typeface="Cambria" pitchFamily="18" charset="0"/>
              </a:rPr>
              <a:t>Normandy Invasion (Operation </a:t>
            </a:r>
            <a:r>
              <a:rPr lang="en-US" b="1" dirty="0" smtClean="0">
                <a:latin typeface="Cambria" pitchFamily="18" charset="0"/>
              </a:rPr>
              <a:t>Overlord</a:t>
            </a:r>
            <a:r>
              <a:rPr lang="en-US" dirty="0" smtClean="0">
                <a:latin typeface="Cambria" pitchFamily="18" charset="0"/>
              </a:rPr>
              <a:t>)</a:t>
            </a:r>
          </a:p>
          <a:p>
            <a:pPr marL="742950" lvl="1" indent="-285750">
              <a:buFont typeface="Arial" pitchFamily="34" charset="0"/>
              <a:buChar char="•"/>
            </a:pPr>
            <a:r>
              <a:rPr lang="en-US" dirty="0" smtClean="0">
                <a:latin typeface="Cambria" pitchFamily="18" charset="0"/>
              </a:rPr>
              <a:t>6 June 1944</a:t>
            </a:r>
          </a:p>
          <a:p>
            <a:pPr lvl="1"/>
            <a:endParaRPr lang="en-US" dirty="0">
              <a:latin typeface="Cambria" pitchFamily="18" charset="0"/>
            </a:endParaRPr>
          </a:p>
          <a:p>
            <a:pPr marL="285750" indent="-285750">
              <a:buFont typeface="Arial" pitchFamily="34" charset="0"/>
              <a:buChar char="•"/>
            </a:pPr>
            <a:r>
              <a:rPr lang="en-US" dirty="0" smtClean="0">
                <a:latin typeface="Cambria" pitchFamily="18" charset="0"/>
              </a:rPr>
              <a:t>Allies had built up massive numbers of men and equipment in Britain</a:t>
            </a:r>
          </a:p>
          <a:p>
            <a:pPr marL="742950" lvl="1" indent="-285750">
              <a:buFont typeface="Arial" pitchFamily="34" charset="0"/>
              <a:buChar char="•"/>
            </a:pPr>
            <a:r>
              <a:rPr lang="en-US" dirty="0" smtClean="0">
                <a:latin typeface="Cambria" pitchFamily="18" charset="0"/>
              </a:rPr>
              <a:t>1 500 000 men</a:t>
            </a:r>
          </a:p>
          <a:p>
            <a:pPr marL="742950" lvl="1" indent="-285750">
              <a:buFont typeface="Arial" pitchFamily="34" charset="0"/>
              <a:buChar char="•"/>
            </a:pPr>
            <a:r>
              <a:rPr lang="en-US" dirty="0" smtClean="0">
                <a:latin typeface="Cambria" pitchFamily="18" charset="0"/>
              </a:rPr>
              <a:t>9 000 vessels</a:t>
            </a:r>
          </a:p>
          <a:p>
            <a:pPr marL="742950" lvl="1" indent="-285750">
              <a:buFont typeface="Arial" pitchFamily="34" charset="0"/>
              <a:buChar char="•"/>
            </a:pPr>
            <a:r>
              <a:rPr lang="en-US" dirty="0" smtClean="0">
                <a:latin typeface="Cambria" pitchFamily="18" charset="0"/>
              </a:rPr>
              <a:t>7 500 aircraft</a:t>
            </a:r>
            <a:endParaRPr lang="en-US" dirty="0">
              <a:latin typeface="Cambria" pitchFamily="18" charset="0"/>
            </a:endParaRPr>
          </a:p>
          <a:p>
            <a:endParaRPr lang="en-US" dirty="0" smtClean="0">
              <a:latin typeface="Cambria" pitchFamily="18" charset="0"/>
            </a:endParaRPr>
          </a:p>
          <a:p>
            <a:r>
              <a:rPr lang="en-US" b="1" dirty="0" smtClean="0">
                <a:latin typeface="Cambria" pitchFamily="18" charset="0"/>
              </a:rPr>
              <a:t>Main Objectives:</a:t>
            </a:r>
          </a:p>
          <a:p>
            <a:pPr marL="742950" lvl="1" indent="-285750">
              <a:buFont typeface="Arial" pitchFamily="34" charset="0"/>
              <a:buChar char="•"/>
            </a:pPr>
            <a:r>
              <a:rPr lang="en-US" dirty="0" smtClean="0">
                <a:latin typeface="Cambria" pitchFamily="18" charset="0"/>
              </a:rPr>
              <a:t>Beachheads</a:t>
            </a:r>
          </a:p>
          <a:p>
            <a:pPr marL="742950" lvl="1" indent="-285750">
              <a:buFont typeface="Arial" pitchFamily="34" charset="0"/>
              <a:buChar char="•"/>
            </a:pPr>
            <a:r>
              <a:rPr lang="en-US" dirty="0" smtClean="0">
                <a:latin typeface="Cambria" pitchFamily="18" charset="0"/>
              </a:rPr>
              <a:t>Men &amp; Materials</a:t>
            </a:r>
          </a:p>
          <a:p>
            <a:pPr lvl="1"/>
            <a:endParaRPr lang="en-US" dirty="0">
              <a:latin typeface="Cambria" pitchFamily="18" charset="0"/>
            </a:endParaRPr>
          </a:p>
          <a:p>
            <a:r>
              <a:rPr lang="en-US" b="1" dirty="0" smtClean="0">
                <a:latin typeface="Cambria" pitchFamily="18" charset="0"/>
              </a:rPr>
              <a:t>Keys to Success:</a:t>
            </a:r>
          </a:p>
          <a:p>
            <a:pPr marL="742950" lvl="1" indent="-285750">
              <a:buFont typeface="Arial" pitchFamily="34" charset="0"/>
              <a:buChar char="•"/>
            </a:pPr>
            <a:r>
              <a:rPr lang="en-US" dirty="0" smtClean="0">
                <a:latin typeface="Cambria" pitchFamily="18" charset="0"/>
              </a:rPr>
              <a:t>Planning</a:t>
            </a:r>
          </a:p>
          <a:p>
            <a:pPr marL="742950" lvl="1" indent="-285750">
              <a:buFont typeface="Arial" pitchFamily="34" charset="0"/>
              <a:buChar char="•"/>
            </a:pPr>
            <a:r>
              <a:rPr lang="en-US" dirty="0" smtClean="0">
                <a:latin typeface="Cambria" pitchFamily="18" charset="0"/>
              </a:rPr>
              <a:t>Air superiority </a:t>
            </a:r>
          </a:p>
          <a:p>
            <a:pPr marL="742950" lvl="1" indent="-285750">
              <a:buFont typeface="Arial" pitchFamily="34" charset="0"/>
              <a:buChar char="•"/>
            </a:pPr>
            <a:r>
              <a:rPr lang="en-US" dirty="0" smtClean="0">
                <a:latin typeface="Cambria" pitchFamily="18" charset="0"/>
              </a:rPr>
              <a:t>Ingenuity</a:t>
            </a:r>
          </a:p>
          <a:p>
            <a:pPr marL="742950" lvl="1" indent="-285750">
              <a:buFont typeface="Arial" pitchFamily="34" charset="0"/>
              <a:buChar char="•"/>
            </a:pPr>
            <a:r>
              <a:rPr lang="en-US" dirty="0" smtClean="0">
                <a:latin typeface="Cambria" pitchFamily="18" charset="0"/>
              </a:rPr>
              <a:t>Mulberry </a:t>
            </a:r>
            <a:r>
              <a:rPr lang="en-US" dirty="0" err="1" smtClean="0">
                <a:latin typeface="Cambria" pitchFamily="18" charset="0"/>
              </a:rPr>
              <a:t>Harbours</a:t>
            </a:r>
            <a:endParaRPr lang="en-US" dirty="0" smtClean="0">
              <a:latin typeface="Cambria" pitchFamily="18" charset="0"/>
            </a:endParaRPr>
          </a:p>
          <a:p>
            <a:pPr marL="742950" lvl="1" indent="-285750">
              <a:buFont typeface="Arial" pitchFamily="34" charset="0"/>
              <a:buChar char="•"/>
            </a:pPr>
            <a:r>
              <a:rPr lang="en-US" b="1" dirty="0" smtClean="0">
                <a:latin typeface="Cambria" pitchFamily="18" charset="0"/>
              </a:rPr>
              <a:t>Dieppe, 1942</a:t>
            </a:r>
          </a:p>
          <a:p>
            <a:pPr marL="0" lvl="1"/>
            <a:endParaRPr lang="en-US" b="1" dirty="0" smtClean="0">
              <a:latin typeface="Cambria" pitchFamily="18" charset="0"/>
            </a:endParaRPr>
          </a:p>
          <a:p>
            <a:pPr marL="0" lvl="1"/>
            <a:endParaRPr lang="en-US" b="1" dirty="0">
              <a:latin typeface="Cambria" pitchFamily="18" charset="0"/>
            </a:endParaRPr>
          </a:p>
        </p:txBody>
      </p:sp>
      <p:pic>
        <p:nvPicPr>
          <p:cNvPr id="6" name="Picture 5" descr="ww2-book-d-dayeisenhower_jo_1-e12714155946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1818" y="3248602"/>
            <a:ext cx="3343565" cy="234666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data:image/jpeg;base64,/9j/4AAQSkZJRgABAQAAAQABAAD/2wCEAAkGBhQSERUUExQWFRUVGB0aGBgVGBcYFxgcFRccGBgbGBoYHSYeGhojGhwaHy8gIycpLSwsFx4xNTAqNSYrLCkBCQoKBQUFDQUFDSkYEhgpKSkpKSkpKSkpKSkpKSkpKSkpKSkpKSkpKSkpKSkpKSkpKSkpKSkpKSkpKSkpKSkpKf/AABEIAJcBTwMBIgACEQEDEQH/xAAbAAABBQEBAAAAAAAAAAAAAAADAAECBAUGB//EAD0QAAEDAgQCBwYFBAIDAAMAAAEAAhEDIQQSMUFRYQUGcYGRofATIjKxwdEUQlJy4RVikvEWgjNDsgcjNP/EABQBAQAAAAAAAAAAAAAAAAAAAAD/xAAUEQEAAAAAAAAAAAAAAAAAAAAA/9oADAMBAAIRAxEAPwCRw3F3mbnxRqODYdQ48wSN7ReFaq4AiYmOMAhOzBuFyBfu5boIezFhA7bE/wApNoNBnKPAcfXgokBupI5RJ8kRj2cXcrAa96A7WcG68kgeXnCE17Du7hx8uH2UHAcQPr67EFqSNoHbbvhO13GAq7KrRaR6sndXE8fE/IILrXAc0N9edLdx3+qAHAtm3ICZPZva10A5Oc945oLIxcH3iByEz8lEY4HjJ4D7qtUrsiIM/wA+SiWuLfdaL+Onmgt/1AcPMdqlUxIjeeR+o5oLaD3ai/j81NuBgweHEcflCBPe0gADvdPeoOpmfdcDOwMWRXYaIAAtxO3h5orWk7MHaT9AgokG8iIntPZCk2keM+uJ9WWkwPA1Zz1PhZDfQcfzNFo3+oQRpYMb+AP2Uy2NA0euKE3o9362+asNwA4oK9U3iZPBonRRdWg2Du4K6zAjl9FI0W9/JBmPaTqXAbfbVB/BuMjN5rbZRsbD12odVs7T5BBi1MCZjM3mRcfNM3ozi/yhaj6e8Ad/8odR8AkRbu+qCjUp+ybZwBnRx08TfuHeqzKr3T70xwDvKFdqEbgCfFQq4gAb95sgpVnu1gwdLX4DUoJe9o+At4yPrCmelid2xpYyeesckVuJF5fOoJsNezdBQc9xN4Pj9eaIOkXARDbcJkeB01VwBo2mdzfsTurNA0AvsgrtxtUmQ2xvvHiSrVDEZmnMyHWy6R2nc9irVcc0AansvzUGY+dGnyH1QX3Ezt4BRc87DxVT2tSPhA7XbclN9Z4+JpA5kRe+pQSNR0XiezfvQ313j8wPaSPKwQqtcj809k/NAqskz5Zr8uXggtUqkvaHTqN5B7VCswuImG7GwB5zxPMoFLEvaAGtAvJOhI7UGvjM1oy9lzPBBe9jTGpJ9clJtNkGGGBx1+crNY+NGnzSOc8vLbTig62l0BUfEVaZkSPfInaQImI3Rv8AiFeLOYf+7vsuufRbu1p7htp4IjQBt4IOK/4hX4M7nKX/ABOvuG/5LtMyReg4w9VawB90Ensnz7kKn0LUnKR7wEloLc3In0V1x6TYZDAanJgkf5WaPFV62OLbOcyn/beo+OwWHgUHOVOjHMEmm4cSXC3fNlCngpEik88hbvzaeC6FtVjhAaah/vJgf9WAhvgFZwza/wCYsA7J+R17+5ByTqDrzSjaZcfEyiOowLNA7NY9cV2jKEC8HiYA+QVLpLDAMzBuhEgNkmTBgQb+CDkjUdwIHL+FNtZ0XB2tuukr9ByAGBjDvOd3hBCO7oVh3cO/7oOVOI5HxO6Y4rtvz+cron9AR8LpP90AeQTjoFsc+SDBOKdA56diG7FxNhwiLraqdEPB92I5ygu6DdqQJ3j1qgxhiyNlYo4qdQJ7+E7fVW2dDO1yjvHeq/8ASzrkdrwjXkYQC/qHPjsdlOpjTEGb/pt42IUP6dB0M8x/Kc0I1Dhpv9igF+OiRw2OvHgm/FcCB3n5+tFBzBfXj6F91EUQfzEW14xZBco4wERm14zHzlQOKMG4879iA7DgCBe+sp30udgLiRPFAOrjjEW7/wDclBfioF4HMHinFFpP5h3W/wBpZ22EC+sCCN7SSgDUxbTpJ2280DE1XBomnY/q042V1jQ6QDA4FultyBKG/o+QffbPAPH15oMV7DJ+E9mmn3U/YgQRB5a6eir7MEZjLtchwI5aEodfA5SJGX6iINiUFalT3IIPL6hCqNdextxB8Lkq7UwkP95xkWANkOpJMA+B9W+6Cr+GfuInuUqjMhknyPD1wRqYcBe8Cw2+WsfNQZScSTp3/wAx3oCtxJcBNSIEe7rx97SVL8MHXFQGN4Mk8zJ8FWFMCQM072sQTGu19+SIKzQ34WtA2zXMdn15IJnoyCSahg8tu88AmbgWAi5/12Jw3MCC5oHadz90qmEABubjiftwQHa1nI7f79bIgqMbsO4BZBwbP1TyBk/JM7ERMzy9boNj8UOz7f6UKmL9aLKo4u5zWjwt3pHFt2g+PlHNB7G6tAk2A3271V/rDT8AdV/YJb3vMN81zHQHQz67HHEOqy0ANzSNAdARtZdXg8OGMazMXZABJMnTUoIB9Z2uWmOXvu8bNHgU/wCDYYzZqh4v94f4/CPBWmgKLmhwIcAQbEIBYnCZ7S4CIABIHhp4zooYXoanTEAE/uMj/H4R4KxRpNaMrQABsLD1KZ7XZmkFuUagtJdPIzA8CgnRa2A2QY2t2aD1ZHWaG1GENb77SSXOe+HNBizQGnN5JqeKcXPaWVGRo8w5sAfuN99EGmQoONrR32Vapj2g5Q5ubg4xoJJ8DKk/GNaYJI7QYM8DEIC5ncB/ly7OPrZN7R36R/lz7E7agO89imECTFCqYpo+JzReNR4clE49l4Ob9oc75AoDFKEH8VOjH8dAP/ohMaj/ANAHa77AoDEJsoQWF5/M0cg10+ZHyTfh3HWo6OQaOzQWQEcwIFTIPiyjtICkcEw65nfuc4/MwnZhWDRjR3D7IKb8RRtdp/aC7/5BSIbtTcf+uX/6IstAm3qFTrdLUmmM4J0hvvGTpZqABwhOlJn/AGcLf4gpHo5x2pjsaXfUI5xjz8FJ3a8hg8Lu8kslU6vYz9ozHxdbyQB/pfF0fta0D5FVK2Bw7T75BdwLiSeWUa9kLQPRrT8Ze/8Ac4x4NgR3I9GgxvwtDf2gD5IMnDYdt8lEkHT3BTHi4z5Jf0fNrTpN7W+0PnAC2CVB1QAXIHbGpQZtLq9SBkiT3NHgwAeKJV6CpO/LHYT91YxGPpsMOcAeAu49jRJQfxdV/wAFPKP1VTl8Gj3vGEGfieqzHOsHtF7hw+/0WbiOrVFhgVHF2zG++fACdOK6E9Hl3/lqOd/a05GeDTJ7yVboMawQxoaOAAAQcpT6oFx1LG6+9Bce5pgeOys1OqHvSKh034jjC6UuCeyDl8R1Q/Q4nY5jFvBAp9T35iCW5QLHSQfPfyXXSkSg4B/QVSnmaKDnDTYjSxFyVWPRlVsh1NzTFrG2kQWz6JXo6iWoPLsRgqjDlLeHxZRfbu0VV9B4MlmY/wA8jJXqONw8iQJLdrXG7fW6DR6OommMtNuU3Agb8Z9WQeXuw7QQOIkkBw30uiuwdL9be8OB84XpNToikdabP8QqNfqzhz/647CR9UHUk8k6FKlmQTTIQqgzBkgwYIMHgfGUKhjw4wQ5jpMB8AuA3bBMiLoLrWhOUGnAAAEAaAaQNLKUoCqr0j0cyuwseLHcWI7CrAKUXQcrjup72tJoVqgO7XOgE2j4RfTfleyYux7QT7NsyXT7hMktBIjlO3iurlIFByjOs9MVBTqPrNgwS7KwaHXLB1HmtLD9MYV5j2gJMRmcb2n83YtKvgab/jY129wDp2rE6T6o06hGU5L3AAII+iDeo0WAe61oveABcI5fxXM0urNVlPK3EPHvOMQIMg8Lg3vdV6uMxtOGua0wCAWgkG2pvqOwIOsdfmndxXLYzrVUZB9gWyBLnTA97KbRe21ipM600nRnruEx8DCwXIBuQXWnyKDo3ui5t2qv/UGEw05zwYC7zFh4qnh8Xg3us5jnSAC8lxJdplz6zxFlrNcNBt6+iCr7eofhpxzqOA8myfkonDVD8VUDkxoHm6forikgono1h+IF/wC8l3kbDwRm0ABAaAOAAhWg4JFwQVyEyI5QKAdSoGtkkAASSdAAsGt1xogS339CYIGoJN3RcGNJ1W+9siDpuqdPoek2QKbIMflGwhBzlTp3EVA0hjaYqFrRmI3JBNyNSRaFrYXoyoAfb1XuFrN90GAG3I94+IT4vqvh3lpLAMv6SRY9hUcd1WY9sCpWbyFRxGomQ4oNPDYZrR7jQJ4C53udT3o4bxUKNIMY1g0aA0Tc2EaqRq39WQItUHtTlyGXIJApSg0a2YE7TbnFp8UR7wBc8NeZ/wBBBMJJpSQOCnhQBTlAxCqs9x5baHyW9ou4fXxVkqri6OZsaEXaRsRofXNAeoVn9IUKj7MqCnxOUOJ8bC8I+HxJc24ggwRwI4ctLpPE+vsgvuqxv61Wf0tiaggUDS9rf/yG+XctAvrHJcN0liccwlr3VDaTAa4RobhZxfUz5qoL3EaVDU0PmNxMoOxb0v0iwgOoMfJiWkDsvmt4LY/pbK4ZVr0gKrRHuuu25+FzSO3lK5Sl11qNpBradMvFgJcWgAAABs5iRxnQKo/rBiaoeH4unRBaRkDCDfhbMDzlB21bp+hTa1hrtBMAEuDnbXOviUulOlnU8ga1zg83cxuaBa8TfXZcV0N1bpVAyMQzPFwGtDrGx9657wuvxGDa0tzYiqCBZocGyP2U2gutaw2QbQqy0Fu8H3gRY8okWUjWNoE3jUej2LzjpXpvF4eplFYvg7DM4DUZmubNxvumb15xTGtzN3Iksc0m1ptFpFhGyD0p1TkTJi23anK4Xo7/APIINUte2GOcbl0lkkchLRfuG67SlXDmhzTIIBB2M6ICVHgAkmABJ7BdBwuPZUux7XRE5SDE6dmhUzTGbNAmIneOE8Juh0cO1jiWgNDtYaBJ4k78EFgFM9QdWuBlJncRA7bz5KQeDp6hAqjA4QRIjQwVmVOrlB0ywX4W+S1EyDKPVbDz/wCO0ARJi3KY5KuOq9nAVnDNrI1AJLQSCCQJ4rdlNmQY3R3QtZtQ+0xDn07jLHxAkWOabdl+a3KLAwQ0QBtfe+6GXpF6AvtINzyi0T81ldOdKVmOptoU8+acxPwgSAJ04yrz4MSJi45dnBZvTXT1PDtBfMmYAFzHkP5Qa5qqLqixOhesTMQ0flqEEllyQAYkmIvZaZegKaqQqIPtQquFc+TnIOsZQR2boLucyZ7v570xreuH3UHVJ0QzbsQWTWQK2NYwS5wbzcQPMqLqio4rDsrNyvaHCd/mgsN6WpujK9pBIAIIIJJiLc1kdYOla7AWUKRfLDLwRLSbC3ms3G9R2OHuFzL8cw80LozqviaLyWVwASLZbEcxpog1uquIxPs2srsAAaIfN7RAc3jzWvjsIKrQ10wHNdbWWODh5hTabc+SIBpugKHpZ0IKpj3OblqBzstPMXNaJzjLERxBug0PawOKq9GdI+2YXZHsh2WHiDbfmFZCi5yCReq1TEHPlDHEROawaNbazM8BuqXTXTJoNkU3vsTLRLRH6jqPBLoLpoYmn7QAtuRB1sde8cEFxtEAl25ieFtEDF48MIBa8g7taXDsOW89yuEIT2oLNSkDMjkofhmi+UTxhSdWT50EDg2Zs2RubjAnxUcdgKVVsVWNeOY9RZEnmokoMSp1Mw+aWZ6R/seYHcZQj1YrMOajiSD/AHgie0sI8wt8FOHFByeOwmOa0l7KVeGkAwHPHZmLXc91zuIxNdlYPq0y0/la+nDYAtETIFj2gL05z5CHUuRYWQcP0W7BPYTiSw1HOPwzlEn3QI04LteiekqLqbPZuEAZQDZ0NsLG/kliej6NX46THfuaD/Kzf+HYYiAwt/a9w7N4QdA7EACSYHE6KReuaHVNuRzPaVSHCAHOECHB2gABuIupjqlT/XVP/coOgqYtrQS4wGiSeW9kRrgRLSCsBvVWi0GM8kESXuOvKYKJ0L0dUpB7Xua5p0DZtxmeIiyDbzpxU4oAqc1H2nNATEYtrW5nTGlgTfha6lnQvaJSgIXymdUQy/0VF9RBN1VZPTfQ7MQG5plhsQYsdRwv9FfdWQy+UEcFh20mhrRAG+9zxRy9MyDuneRsgjnSaUMvTscgIFEvUc+ybMgdxkHn9oWH0Ph8RRrezkOowYzT7vIQVuByaUEy5RzQoSmLroCZr3UhUVfMpgoDtqJwUDMkKiCzmTSgtfzU8yCRpzZM1sCBATSpAzoUCIQnG6mQg1CgNUKQKZxsoSgKHpi6eKjPrsToHcfW6bPySI9XTMpoJhySWRc91zfXyNbhyJcSH7WgRB23QdCw2VLFdPUKJ9+q0ctT4BcHgOrWJqiKlQsB1aJi0LZw/USmAMznOj9V/wCEHSdFdL08SC+nmLWPgEjKCQL73EHfiFfzrO6LwLaLS1uh+3DRD6To13EeyqNYIvLS4z2zp9kGnVeY92J5zGt9OScvXPfgsXH/APQ3uYfDVTw2AxDC5xrNc4iBmacvxTpmtv4oN0uTErAfi8bTkljKo/tgHWwEkfXtSq9O1xSn8O4PsANQZvoDMQPFB0AcmJXEO6y40C9OI403Xvy7UTC9acQ5wBYHToMlRtzoJk+PAFB2OZc31o6QrMyezJEg5gwNeNRFyAb8ggY7p+vJDKTgI1NN5M7xt4oL+srrF9GY/teJ8QUAKnWauAZY1pIAByVPdgG++5Q6XWyuxgaQHEfnIcJvuCBK0a2JqvANOiCDqSYB7MxBF5iyr4XH1SCHYYmCYg6RyvdBDCdd3AgPDCALw8BxMQT70AXupN6+tYyC0l07vaRAJ3BJnu2RcPi2CTUoPZFvgLtRyG+n2CrO6ewshppOAiSXNFu6fNB0+A6UbVpsf8PtJgHWAeXK6xqfXQBzw9mUNJAynMfdJBnSNkXB9ZcNAY1+URaRlA1OugKzavR2DL3EuYSTNtpNx7u8oNCj1vpZRJdO4LXduoEKth+v1MglzHi4ABEiLAkm3M76Kq7o3CEhmaDl1JcBw3MAqeH6pNiMzoMHUm2sg8+IQbb+s9AOaPasgzebcpT4PrLRqVjSYS4j8waSw8YPAcdLhYWJ6n0pAzva3gXfdG6B6Abhq+cPMERci87Tv/CDq3IdWqBf1a6G+lExMm511iFw7+iMSxri1xbr8NRzZvJtxJ+aDum1gWh2k8YU2vGxBg34rzjFUcUDTDs7i27Icy2n9o4DVVvxlcVCQazXTeI17G20A7kHqHtAbKQcuCZ1nxDakvo6NuA141/NNztpotnqn0/UxBe14Hu3kNcDdxgAGxAFp17UHROb7wMu7ATlPaN/9IvtLLP6UxrqdN7gLtaXZjGUZYMG8ydhvC5J3XR72x/+ouI1Bc3ssg71rgubpdIYihi6peH1KLzbKMxZwgDbY9nJV6nXEwJpke9eHtNtwNL8FQb12qis6aRNOYAiHAXMze5t4IO+dW4oZPFc9V63UiGEZgcwzBzXWEGbxB96NEap1vwzSAanH8rrRxtMn6IOjGH5jslO6lG6f2cbn5fJMXAXA9cboHaRwlMDyCDUxG1/n8kB1RBadiCNe4IZxCC2on9fRAQ1DzUKt9k2ikLIGosARXQhh6YlBObc02cwdPFDdyQySgd+Ka1waTd2mvzAjjui5kEO4eSkD63QElQMepUZ4JOMXQSJt9UPPHgmdKG92ncgk5/mnZvHDwQzTukDGqB3G1uwJNMpiez1bZM2fX1QGHnfZJuGvMeKi16kat9fW0+SBfhm8G+CDU6MpHVjCebW79yK13OO7imJlBm4noGm7QFltafukjhb1YKrT6pDOXMq1G+7GonXjGnct0gRbtUqL0HOVuqZmTXe4j9TWu25iAY3T1eqVIgQ54gg3Id2ajXmuhcLkuG6H3eKDJodEOpzkr1RPHK6DpuOGyrHoGsdMW/scJnjut2AP9p239fJBzuD6BxLCXCuDLph7SZ85aOQVrE9G4ifcNEbzDpPGxkC86cVuNtqkLc0HFHpnE0IDmF7rhznU3cTbMIBtuFc6I66MYYrMDJ0cAYPdrr2LrXVQ0EkgACSToLTJQ3AHVoPgZQVKPTeHxDDFRuUyINjaJsY46rHxLMAQXA03QJtEmL2Hgt12DpGQabDNj7rYImQDxuJUWdW8MbijTHY2PkgxafRGCrMa4NY0m+Ulod2ESq//Bm5jBIHatqp1Mwp/wDVzs54+qNiOqzHtDS+qGgfrdc3u6Zk31QY2K6lsa0EVHtA1JeYAHyusc9FYcPtiriQZuJ04QfNdQeptMCPaVR/2B3ncIdHqcyndtR1xF203W72lB0Rr81B9XmhBp39eKhhcS2pmykOiJIuPeEi/YgISmzhWW4bvPkiNwfO3L1PJBTjuslJ9etFdfhkF1JAJqkHj0UxYZUsqBt0zz2fNI8PXBOaeqCAUXOTlvioup+v5QQafkph6iGerpA8IQSzdqg9yRcog+roEPJSA4wVDblsiT6tCCAZskU2fbhuoF0kgevQQP7QfwkH+Cg9s8eSgAeKA+b12KIdPd60Q3Sk50cu3T190BhUCf2nBVs3Z6hOHzugsiqJjkmc8fRAzqUnhZAam+L7JZp+ER95Q6VQARsbz6txUhhtxdBP2ZPaoOokIwqfqkJi4DfuO0IBNOylkJP1R2X1gg80z3CSPX8oI5bIsDdVasxw8lX9sOOvG0nhzQaAc3lZTZiQs+YU5G1kGk2u3iiNrAzf1rxWY1wUxV/hBeNYINSsJ0QiEJ8bIHxmLbTpucXaNJm9oHABeYdV+tZo4isXSWuafc194fCZOgm2+qSSD1bq50w3E0GVm2DtnC4j1Petg6JJIIuZPb6hV3gTGvrT1wTJIAOifNCPrh5pJII7+rJT5fJMkgWebqLiYTpIAire58ORhY3Wnpaphgx7WgtBOcaSLRB2MzpKSSC70P0sMRRbUaC2bEcDuOd1cPikkgQPck93L16hJJBAsFp14obqnCw9eaSSBqmqaedkkkDOeZhQA4+jsnSQRqFJsns9fRJJAiPXFO42HzSSQNTqZTy9fX5LQzZdRI5a8UkkEnVjY/fuQn0geN7nvSSQSa2Brbgm9nvP1SSQAqPJ0Mxrx3Qm63hJJAg7dTY713JJIJh/O6IHJJIJ+2TitOoSSQf/2Q==">
            <a:hlinkClick r:id="rId5"/>
          </p:cNvPr>
          <p:cNvSpPr>
            <a:spLocks noChangeAspect="1" noChangeArrowheads="1"/>
          </p:cNvSpPr>
          <p:nvPr/>
        </p:nvSpPr>
        <p:spPr bwMode="auto">
          <a:xfrm>
            <a:off x="120650" y="-541338"/>
            <a:ext cx="2505075"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UUExQWFRUVGB0aGBgVGBcYFxgcFRccGBgbGBoYHSYeGhojGhwaHy8gIycpLSwsFx4xNTAqNSYrLCkBCQoKBQUFDQUFDSkYEhgpKSkpKSkpKSkpKSkpKSkpKSkpKSkpKSkpKSkpKSkpKSkpKSkpKSkpKSkpKSkpKSkpKf/AABEIAJcBTwMBIgACEQEDEQH/xAAbAAABBQEBAAAAAAAAAAAAAAADAAECBAUGB//EAD0QAAEDAgQCBwYFBAIDAAMAAAEAAhEDIQQSMUFRYQUGcYGRofATIjKxwdEUQlJy4RVikvEWgjNDsgcjNP/EABQBAQAAAAAAAAAAAAAAAAAAAAD/xAAUEQEAAAAAAAAAAAAAAAAAAAAA/9oADAMBAAIRAxEAPwCRw3F3mbnxRqODYdQ48wSN7ReFaq4AiYmOMAhOzBuFyBfu5boIezFhA7bE/wApNoNBnKPAcfXgokBupI5RJ8kRj2cXcrAa96A7WcG68kgeXnCE17Du7hx8uH2UHAcQPr67EFqSNoHbbvhO13GAq7KrRaR6sndXE8fE/IILrXAc0N9edLdx3+qAHAtm3ICZPZva10A5Oc945oLIxcH3iByEz8lEY4HjJ4D7qtUrsiIM/wA+SiWuLfdaL+Onmgt/1AcPMdqlUxIjeeR+o5oLaD3ai/j81NuBgweHEcflCBPe0gADvdPeoOpmfdcDOwMWRXYaIAAtxO3h5orWk7MHaT9AgokG8iIntPZCk2keM+uJ9WWkwPA1Zz1PhZDfQcfzNFo3+oQRpYMb+AP2Uy2NA0euKE3o9362+asNwA4oK9U3iZPBonRRdWg2Du4K6zAjl9FI0W9/JBmPaTqXAbfbVB/BuMjN5rbZRsbD12odVs7T5BBi1MCZjM3mRcfNM3ozi/yhaj6e8Ad/8odR8AkRbu+qCjUp+ybZwBnRx08TfuHeqzKr3T70xwDvKFdqEbgCfFQq4gAb95sgpVnu1gwdLX4DUoJe9o+At4yPrCmelid2xpYyeesckVuJF5fOoJsNezdBQc9xN4Pj9eaIOkXARDbcJkeB01VwBo2mdzfsTurNA0AvsgrtxtUmQ2xvvHiSrVDEZmnMyHWy6R2nc9irVcc0AansvzUGY+dGnyH1QX3Ezt4BRc87DxVT2tSPhA7XbclN9Z4+JpA5kRe+pQSNR0XiezfvQ313j8wPaSPKwQqtcj809k/NAqskz5Zr8uXggtUqkvaHTqN5B7VCswuImG7GwB5zxPMoFLEvaAGtAvJOhI7UGvjM1oy9lzPBBe9jTGpJ9clJtNkGGGBx1+crNY+NGnzSOc8vLbTig62l0BUfEVaZkSPfInaQImI3Rv8AiFeLOYf+7vsuufRbu1p7htp4IjQBt4IOK/4hX4M7nKX/ABOvuG/5LtMyReg4w9VawB90Ensnz7kKn0LUnKR7wEloLc3In0V1x6TYZDAanJgkf5WaPFV62OLbOcyn/beo+OwWHgUHOVOjHMEmm4cSXC3fNlCngpEik88hbvzaeC6FtVjhAaah/vJgf9WAhvgFZwza/wCYsA7J+R17+5ByTqDrzSjaZcfEyiOowLNA7NY9cV2jKEC8HiYA+QVLpLDAMzBuhEgNkmTBgQb+CDkjUdwIHL+FNtZ0XB2tuukr9ByAGBjDvOd3hBCO7oVh3cO/7oOVOI5HxO6Y4rtvz+cron9AR8LpP90AeQTjoFsc+SDBOKdA56diG7FxNhwiLraqdEPB92I5ygu6DdqQJ3j1qgxhiyNlYo4qdQJ7+E7fVW2dDO1yjvHeq/8ASzrkdrwjXkYQC/qHPjsdlOpjTEGb/pt42IUP6dB0M8x/Kc0I1Dhpv9igF+OiRw2OvHgm/FcCB3n5+tFBzBfXj6F91EUQfzEW14xZBco4wERm14zHzlQOKMG4879iA7DgCBe+sp30udgLiRPFAOrjjEW7/wDclBfioF4HMHinFFpP5h3W/wBpZ22EC+sCCN7SSgDUxbTpJ2280DE1XBomnY/q042V1jQ6QDA4FultyBKG/o+QffbPAPH15oMV7DJ+E9mmn3U/YgQRB5a6eir7MEZjLtchwI5aEodfA5SJGX6iINiUFalT3IIPL6hCqNdextxB8Lkq7UwkP95xkWANkOpJMA+B9W+6Cr+GfuInuUqjMhknyPD1wRqYcBe8Cw2+WsfNQZScSTp3/wAx3oCtxJcBNSIEe7rx97SVL8MHXFQGN4Mk8zJ8FWFMCQM072sQTGu19+SIKzQ34WtA2zXMdn15IJnoyCSahg8tu88AmbgWAi5/12Jw3MCC5oHadz90qmEABubjiftwQHa1nI7f79bIgqMbsO4BZBwbP1TyBk/JM7ERMzy9boNj8UOz7f6UKmL9aLKo4u5zWjwt3pHFt2g+PlHNB7G6tAk2A3271V/rDT8AdV/YJb3vMN81zHQHQz67HHEOqy0ANzSNAdARtZdXg8OGMazMXZABJMnTUoIB9Z2uWmOXvu8bNHgU/wCDYYzZqh4v94f4/CPBWmgKLmhwIcAQbEIBYnCZ7S4CIABIHhp4zooYXoanTEAE/uMj/H4R4KxRpNaMrQABsLD1KZ7XZmkFuUagtJdPIzA8CgnRa2A2QY2t2aD1ZHWaG1GENb77SSXOe+HNBizQGnN5JqeKcXPaWVGRo8w5sAfuN99EGmQoONrR32Vapj2g5Q5ubg4xoJJ8DKk/GNaYJI7QYM8DEIC5ncB/ly7OPrZN7R36R/lz7E7agO89imECTFCqYpo+JzReNR4clE49l4Ob9oc75AoDFKEH8VOjH8dAP/ohMaj/ANAHa77AoDEJsoQWF5/M0cg10+ZHyTfh3HWo6OQaOzQWQEcwIFTIPiyjtICkcEw65nfuc4/MwnZhWDRjR3D7IKb8RRtdp/aC7/5BSIbtTcf+uX/6IstAm3qFTrdLUmmM4J0hvvGTpZqABwhOlJn/AGcLf4gpHo5x2pjsaXfUI5xjz8FJ3a8hg8Lu8kslU6vYz9ozHxdbyQB/pfF0fta0D5FVK2Bw7T75BdwLiSeWUa9kLQPRrT8Ze/8Ac4x4NgR3I9GgxvwtDf2gD5IMnDYdt8lEkHT3BTHi4z5Jf0fNrTpN7W+0PnAC2CVB1QAXIHbGpQZtLq9SBkiT3NHgwAeKJV6CpO/LHYT91YxGPpsMOcAeAu49jRJQfxdV/wAFPKP1VTl8Gj3vGEGfieqzHOsHtF7hw+/0WbiOrVFhgVHF2zG++fACdOK6E9Hl3/lqOd/a05GeDTJ7yVboMawQxoaOAAAQcpT6oFx1LG6+9Bce5pgeOys1OqHvSKh034jjC6UuCeyDl8R1Q/Q4nY5jFvBAp9T35iCW5QLHSQfPfyXXSkSg4B/QVSnmaKDnDTYjSxFyVWPRlVsh1NzTFrG2kQWz6JXo6iWoPLsRgqjDlLeHxZRfbu0VV9B4MlmY/wA8jJXqONw8iQJLdrXG7fW6DR6OommMtNuU3Agb8Z9WQeXuw7QQOIkkBw30uiuwdL9be8OB84XpNToikdabP8QqNfqzhz/647CR9UHUk8k6FKlmQTTIQqgzBkgwYIMHgfGUKhjw4wQ5jpMB8AuA3bBMiLoLrWhOUGnAAAEAaAaQNLKUoCqr0j0cyuwseLHcWI7CrAKUXQcrjup72tJoVqgO7XOgE2j4RfTfleyYux7QT7NsyXT7hMktBIjlO3iurlIFByjOs9MVBTqPrNgwS7KwaHXLB1HmtLD9MYV5j2gJMRmcb2n83YtKvgab/jY129wDp2rE6T6o06hGU5L3AAII+iDeo0WAe61oveABcI5fxXM0urNVlPK3EPHvOMQIMg8Lg3vdV6uMxtOGua0wCAWgkG2pvqOwIOsdfmndxXLYzrVUZB9gWyBLnTA97KbRe21ipM600nRnruEx8DCwXIBuQXWnyKDo3ui5t2qv/UGEw05zwYC7zFh4qnh8Xg3us5jnSAC8lxJdplz6zxFlrNcNBt6+iCr7eofhpxzqOA8myfkonDVD8VUDkxoHm6forikgono1h+IF/wC8l3kbDwRm0ABAaAOAAhWg4JFwQVyEyI5QKAdSoGtkkAASSdAAsGt1xogS339CYIGoJN3RcGNJ1W+9siDpuqdPoek2QKbIMflGwhBzlTp3EVA0hjaYqFrRmI3JBNyNSRaFrYXoyoAfb1XuFrN90GAG3I94+IT4vqvh3lpLAMv6SRY9hUcd1WY9sCpWbyFRxGomQ4oNPDYZrR7jQJ4C53udT3o4bxUKNIMY1g0aA0Tc2EaqRq39WQItUHtTlyGXIJApSg0a2YE7TbnFp8UR7wBc8NeZ/wBBBMJJpSQOCnhQBTlAxCqs9x5baHyW9ou4fXxVkqri6OZsaEXaRsRofXNAeoVn9IUKj7MqCnxOUOJ8bC8I+HxJc24ggwRwI4ctLpPE+vsgvuqxv61Wf0tiaggUDS9rf/yG+XctAvrHJcN0liccwlr3VDaTAa4RobhZxfUz5qoL3EaVDU0PmNxMoOxb0v0iwgOoMfJiWkDsvmt4LY/pbK4ZVr0gKrRHuuu25+FzSO3lK5Sl11qNpBradMvFgJcWgAAABs5iRxnQKo/rBiaoeH4unRBaRkDCDfhbMDzlB21bp+hTa1hrtBMAEuDnbXOviUulOlnU8ga1zg83cxuaBa8TfXZcV0N1bpVAyMQzPFwGtDrGx9657wuvxGDa0tzYiqCBZocGyP2U2gutaw2QbQqy0Fu8H3gRY8okWUjWNoE3jUej2LzjpXpvF4eplFYvg7DM4DUZmubNxvumb15xTGtzN3Iksc0m1ptFpFhGyD0p1TkTJi23anK4Xo7/APIINUte2GOcbl0lkkchLRfuG67SlXDmhzTIIBB2M6ICVHgAkmABJ7BdBwuPZUux7XRE5SDE6dmhUzTGbNAmIneOE8Juh0cO1jiWgNDtYaBJ4k78EFgFM9QdWuBlJncRA7bz5KQeDp6hAqjA4QRIjQwVmVOrlB0ywX4W+S1EyDKPVbDz/wCO0ARJi3KY5KuOq9nAVnDNrI1AJLQSCCQJ4rdlNmQY3R3QtZtQ+0xDn07jLHxAkWOabdl+a3KLAwQ0QBtfe+6GXpF6AvtINzyi0T81ldOdKVmOptoU8+acxPwgSAJ04yrz4MSJi45dnBZvTXT1PDtBfMmYAFzHkP5Qa5qqLqixOhesTMQ0flqEEllyQAYkmIvZaZegKaqQqIPtQquFc+TnIOsZQR2boLucyZ7v570xreuH3UHVJ0QzbsQWTWQK2NYwS5wbzcQPMqLqio4rDsrNyvaHCd/mgsN6WpujK9pBIAIIIJJiLc1kdYOla7AWUKRfLDLwRLSbC3ms3G9R2OHuFzL8cw80LozqviaLyWVwASLZbEcxpog1uquIxPs2srsAAaIfN7RAc3jzWvjsIKrQ10wHNdbWWODh5hTabc+SIBpugKHpZ0IKpj3OblqBzstPMXNaJzjLERxBug0PawOKq9GdI+2YXZHsh2WHiDbfmFZCi5yCReq1TEHPlDHEROawaNbazM8BuqXTXTJoNkU3vsTLRLRH6jqPBLoLpoYmn7QAtuRB1sde8cEFxtEAl25ieFtEDF48MIBa8g7taXDsOW89yuEIT2oLNSkDMjkofhmi+UTxhSdWT50EDg2Zs2RubjAnxUcdgKVVsVWNeOY9RZEnmokoMSp1Mw+aWZ6R/seYHcZQj1YrMOajiSD/AHgie0sI8wt8FOHFByeOwmOa0l7KVeGkAwHPHZmLXc91zuIxNdlYPq0y0/la+nDYAtETIFj2gL05z5CHUuRYWQcP0W7BPYTiSw1HOPwzlEn3QI04LteiekqLqbPZuEAZQDZ0NsLG/kliej6NX46THfuaD/Kzf+HYYiAwt/a9w7N4QdA7EACSYHE6KReuaHVNuRzPaVSHCAHOECHB2gABuIupjqlT/XVP/coOgqYtrQS4wGiSeW9kRrgRLSCsBvVWi0GM8kESXuOvKYKJ0L0dUpB7Xua5p0DZtxmeIiyDbzpxU4oAqc1H2nNATEYtrW5nTGlgTfha6lnQvaJSgIXymdUQy/0VF9RBN1VZPTfQ7MQG5plhsQYsdRwv9FfdWQy+UEcFh20mhrRAG+9zxRy9MyDuneRsgjnSaUMvTscgIFEvUc+ybMgdxkHn9oWH0Ph8RRrezkOowYzT7vIQVuByaUEy5RzQoSmLroCZr3UhUVfMpgoDtqJwUDMkKiCzmTSgtfzU8yCRpzZM1sCBATSpAzoUCIQnG6mQg1CgNUKQKZxsoSgKHpi6eKjPrsToHcfW6bPySI9XTMpoJhySWRc91zfXyNbhyJcSH7WgRB23QdCw2VLFdPUKJ9+q0ctT4BcHgOrWJqiKlQsB1aJi0LZw/USmAMznOj9V/wCEHSdFdL08SC+nmLWPgEjKCQL73EHfiFfzrO6LwLaLS1uh+3DRD6To13EeyqNYIvLS4z2zp9kGnVeY92J5zGt9OScvXPfgsXH/APQ3uYfDVTw2AxDC5xrNc4iBmacvxTpmtv4oN0uTErAfi8bTkljKo/tgHWwEkfXtSq9O1xSn8O4PsANQZvoDMQPFB0AcmJXEO6y40C9OI403Xvy7UTC9acQ5wBYHToMlRtzoJk+PAFB2OZc31o6QrMyezJEg5gwNeNRFyAb8ggY7p+vJDKTgI1NN5M7xt4oL+srrF9GY/teJ8QUAKnWauAZY1pIAByVPdgG++5Q6XWyuxgaQHEfnIcJvuCBK0a2JqvANOiCDqSYB7MxBF5iyr4XH1SCHYYmCYg6RyvdBDCdd3AgPDCALw8BxMQT70AXupN6+tYyC0l07vaRAJ3BJnu2RcPi2CTUoPZFvgLtRyG+n2CrO6ewshppOAiSXNFu6fNB0+A6UbVpsf8PtJgHWAeXK6xqfXQBzw9mUNJAynMfdJBnSNkXB9ZcNAY1+URaRlA1OugKzavR2DL3EuYSTNtpNx7u8oNCj1vpZRJdO4LXduoEKth+v1MglzHi4ABEiLAkm3M76Kq7o3CEhmaDl1JcBw3MAqeH6pNiMzoMHUm2sg8+IQbb+s9AOaPasgzebcpT4PrLRqVjSYS4j8waSw8YPAcdLhYWJ6n0pAzva3gXfdG6B6Abhq+cPMERci87Tv/CDq3IdWqBf1a6G+lExMm511iFw7+iMSxri1xbr8NRzZvJtxJ+aDum1gWh2k8YU2vGxBg34rzjFUcUDTDs7i27Icy2n9o4DVVvxlcVCQazXTeI17G20A7kHqHtAbKQcuCZ1nxDakvo6NuA141/NNztpotnqn0/UxBe14Hu3kNcDdxgAGxAFp17UHROb7wMu7ATlPaN/9IvtLLP6UxrqdN7gLtaXZjGUZYMG8ydhvC5J3XR72x/+ouI1Bc3ssg71rgubpdIYihi6peH1KLzbKMxZwgDbY9nJV6nXEwJpke9eHtNtwNL8FQb12qis6aRNOYAiHAXMze5t4IO+dW4oZPFc9V63UiGEZgcwzBzXWEGbxB96NEap1vwzSAanH8rrRxtMn6IOjGH5jslO6lG6f2cbn5fJMXAXA9cboHaRwlMDyCDUxG1/n8kB1RBadiCNe4IZxCC2on9fRAQ1DzUKt9k2ikLIGosARXQhh6YlBObc02cwdPFDdyQySgd+Ka1waTd2mvzAjjui5kEO4eSkD63QElQMepUZ4JOMXQSJt9UPPHgmdKG92ncgk5/mnZvHDwQzTukDGqB3G1uwJNMpiez1bZM2fX1QGHnfZJuGvMeKi16kat9fW0+SBfhm8G+CDU6MpHVjCebW79yK13OO7imJlBm4noGm7QFltafukjhb1YKrT6pDOXMq1G+7GonXjGnct0gRbtUqL0HOVuqZmTXe4j9TWu25iAY3T1eqVIgQ54gg3Id2ajXmuhcLkuG6H3eKDJodEOpzkr1RPHK6DpuOGyrHoGsdMW/scJnjut2AP9p239fJBzuD6BxLCXCuDLph7SZ85aOQVrE9G4ifcNEbzDpPGxkC86cVuNtqkLc0HFHpnE0IDmF7rhznU3cTbMIBtuFc6I66MYYrMDJ0cAYPdrr2LrXVQ0EkgACSToLTJQ3AHVoPgZQVKPTeHxDDFRuUyINjaJsY46rHxLMAQXA03QJtEmL2Hgt12DpGQabDNj7rYImQDxuJUWdW8MbijTHY2PkgxafRGCrMa4NY0m+Ulod2ESq//Bm5jBIHatqp1Mwp/wDVzs54+qNiOqzHtDS+qGgfrdc3u6Zk31QY2K6lsa0EVHtA1JeYAHyusc9FYcPtiriQZuJ04QfNdQeptMCPaVR/2B3ncIdHqcyndtR1xF203W72lB0Rr81B9XmhBp39eKhhcS2pmykOiJIuPeEi/YgISmzhWW4bvPkiNwfO3L1PJBTjuslJ9etFdfhkF1JAJqkHj0UxYZUsqBt0zz2fNI8PXBOaeqCAUXOTlvioup+v5QQafkph6iGerpA8IQSzdqg9yRcog+roEPJSA4wVDblsiT6tCCAZskU2fbhuoF0kgevQQP7QfwkH+Cg9s8eSgAeKA+b12KIdPd60Q3Sk50cu3T190BhUCf2nBVs3Z6hOHzugsiqJjkmc8fRAzqUnhZAam+L7JZp+ER95Q6VQARsbz6txUhhtxdBP2ZPaoOokIwqfqkJi4DfuO0IBNOylkJP1R2X1gg80z3CSPX8oI5bIsDdVasxw8lX9sOOvG0nhzQaAc3lZTZiQs+YU5G1kGk2u3iiNrAzf1rxWY1wUxV/hBeNYINSsJ0QiEJ8bIHxmLbTpucXaNJm9oHABeYdV+tZo4isXSWuafc194fCZOgm2+qSSD1bq50w3E0GVm2DtnC4j1Petg6JJIIuZPb6hV3gTGvrT1wTJIAOifNCPrh5pJII7+rJT5fJMkgWebqLiYTpIAire58ORhY3Wnpaphgx7WgtBOcaSLRB2MzpKSSC70P0sMRRbUaC2bEcDuOd1cPikkgQPck93L16hJJBAsFp14obqnCw9eaSSBqmqaedkkkDOeZhQA4+jsnSQRqFJsns9fRJJAiPXFO42HzSSQNTqZTy9fX5LQzZdRI5a8UkkEnVjY/fuQn0geN7nvSSQSa2Brbgm9nvP1SSQAqPJ0Mxrx3Qm63hJJAg7dTY713JJIJh/O6IHJJIJ+2TitOoSSQf/2Q==">
            <a:hlinkClick r:id="rId5"/>
          </p:cNvPr>
          <p:cNvSpPr>
            <a:spLocks noChangeAspect="1" noChangeArrowheads="1"/>
          </p:cNvSpPr>
          <p:nvPr/>
        </p:nvSpPr>
        <p:spPr bwMode="auto">
          <a:xfrm>
            <a:off x="273050" y="-388938"/>
            <a:ext cx="2505075"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concretebarge.co.uk/02-canveybarge/4-mulberry/mulberry.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6743" y="3248602"/>
            <a:ext cx="25050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3.bp.blogspot.com/-NkxjUddIjuQ/Tex-KSFlekI/AAAAAAAAI0c/3cxz3CX6Hl4/s1600/D-Day+Omaha+Beach.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6743" y="4421933"/>
            <a:ext cx="2818428" cy="22515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log.lbjoramo.com/wp-content/uploads/2014/02/381d402fb171b4a1e9e74b7bfac4cf5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5171" y="5129807"/>
            <a:ext cx="2641626" cy="167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002"/>
            <a:ext cx="8873907" cy="369332"/>
          </a:xfrm>
          <a:prstGeom prst="rect">
            <a:avLst/>
          </a:prstGeom>
          <a:noFill/>
        </p:spPr>
        <p:txBody>
          <a:bodyPr wrap="square" rtlCol="0">
            <a:spAutoFit/>
          </a:bodyPr>
          <a:lstStyle/>
          <a:p>
            <a:r>
              <a:rPr lang="en-US" b="1" dirty="0" smtClean="0">
                <a:latin typeface="Cambria"/>
                <a:cs typeface="Cambria"/>
              </a:rPr>
              <a:t>The Road to Berlin</a:t>
            </a:r>
            <a:endParaRPr lang="en-US" b="1" dirty="0">
              <a:latin typeface="Cambria"/>
              <a:cs typeface="Cambria"/>
            </a:endParaRPr>
          </a:p>
        </p:txBody>
      </p:sp>
      <p:pic>
        <p:nvPicPr>
          <p:cNvPr id="5" name="Picture 4"/>
          <p:cNvPicPr>
            <a:picLocks noChangeAspect="1"/>
          </p:cNvPicPr>
          <p:nvPr/>
        </p:nvPicPr>
        <p:blipFill>
          <a:blip r:embed="rId2"/>
          <a:stretch>
            <a:fillRect/>
          </a:stretch>
        </p:blipFill>
        <p:spPr>
          <a:xfrm>
            <a:off x="18910" y="890756"/>
            <a:ext cx="4500516" cy="4829054"/>
          </a:xfrm>
          <a:prstGeom prst="rect">
            <a:avLst/>
          </a:prstGeom>
        </p:spPr>
      </p:pic>
      <p:sp>
        <p:nvSpPr>
          <p:cNvPr id="6" name="TextBox 5"/>
          <p:cNvSpPr txBox="1"/>
          <p:nvPr/>
        </p:nvSpPr>
        <p:spPr>
          <a:xfrm>
            <a:off x="4370976" y="346405"/>
            <a:ext cx="4773024" cy="6247864"/>
          </a:xfrm>
          <a:prstGeom prst="rect">
            <a:avLst/>
          </a:prstGeom>
          <a:noFill/>
        </p:spPr>
        <p:txBody>
          <a:bodyPr wrap="square" rtlCol="0">
            <a:spAutoFit/>
          </a:bodyPr>
          <a:lstStyle/>
          <a:p>
            <a:r>
              <a:rPr lang="en-US" b="1" dirty="0" smtClean="0">
                <a:latin typeface="Cambria"/>
                <a:cs typeface="Cambria"/>
              </a:rPr>
              <a:t>Operation Market Garden (Sept. 1944)</a:t>
            </a:r>
          </a:p>
          <a:p>
            <a:pPr marL="742950" lvl="1" indent="-285750">
              <a:buFont typeface="Arial"/>
              <a:buChar char="•"/>
            </a:pPr>
            <a:r>
              <a:rPr lang="en-US" dirty="0" smtClean="0">
                <a:latin typeface="Cambria"/>
                <a:cs typeface="Cambria"/>
              </a:rPr>
              <a:t>Strain on Allied supply lines</a:t>
            </a:r>
          </a:p>
          <a:p>
            <a:pPr marL="742950" lvl="1" indent="-285750">
              <a:buFont typeface="Arial"/>
              <a:buChar char="•"/>
            </a:pPr>
            <a:r>
              <a:rPr lang="en-US" b="1" dirty="0" smtClean="0">
                <a:latin typeface="Cambria"/>
                <a:cs typeface="Cambria"/>
              </a:rPr>
              <a:t>V-1 &amp; V-2 rockets </a:t>
            </a:r>
            <a:r>
              <a:rPr lang="en-US" dirty="0" smtClean="0">
                <a:latin typeface="Cambria"/>
                <a:cs typeface="Cambria"/>
              </a:rPr>
              <a:t>(Belgium/Holland)</a:t>
            </a:r>
            <a:endParaRPr lang="en-US" b="1" dirty="0" smtClean="0">
              <a:latin typeface="Cambria"/>
              <a:cs typeface="Cambria"/>
            </a:endParaRPr>
          </a:p>
          <a:p>
            <a:r>
              <a:rPr lang="en-US" dirty="0" smtClean="0">
                <a:latin typeface="Cambria"/>
                <a:cs typeface="Cambria"/>
              </a:rPr>
              <a:t>The Plan: </a:t>
            </a:r>
          </a:p>
          <a:p>
            <a:pPr marL="742950" lvl="1" indent="-285750">
              <a:buFont typeface="Arial"/>
              <a:buChar char="•"/>
            </a:pPr>
            <a:r>
              <a:rPr lang="en-US" dirty="0" smtClean="0">
                <a:latin typeface="Cambria"/>
                <a:cs typeface="Cambria"/>
              </a:rPr>
              <a:t>Largest airborne operation in history</a:t>
            </a:r>
          </a:p>
          <a:p>
            <a:pPr marL="742950" lvl="1" indent="-285750">
              <a:buFont typeface="Arial"/>
              <a:buChar char="•"/>
            </a:pPr>
            <a:r>
              <a:rPr lang="en-US" dirty="0" smtClean="0">
                <a:latin typeface="Cambria"/>
                <a:cs typeface="Cambria"/>
              </a:rPr>
              <a:t>Capture key bridges in Holland</a:t>
            </a:r>
          </a:p>
          <a:p>
            <a:pPr marL="0" lvl="1"/>
            <a:r>
              <a:rPr lang="en-US" dirty="0" smtClean="0">
                <a:latin typeface="Cambria"/>
                <a:cs typeface="Cambria"/>
              </a:rPr>
              <a:t>Aftermath:</a:t>
            </a:r>
          </a:p>
          <a:p>
            <a:pPr marL="742950" lvl="2" indent="-285750">
              <a:buFont typeface="Arial"/>
              <a:buChar char="•"/>
            </a:pPr>
            <a:r>
              <a:rPr lang="en-US" dirty="0" smtClean="0">
                <a:latin typeface="Cambria"/>
                <a:cs typeface="Cambria"/>
              </a:rPr>
              <a:t>Failure to capture the bridge over the Lower Rhine at Arnhem</a:t>
            </a:r>
          </a:p>
          <a:p>
            <a:pPr marL="0" lvl="1"/>
            <a:r>
              <a:rPr lang="en-US" sz="1000" dirty="0">
                <a:latin typeface="Cambria"/>
                <a:cs typeface="Cambria"/>
                <a:hlinkClick r:id="rId3"/>
              </a:rPr>
              <a:t>http://</a:t>
            </a:r>
            <a:r>
              <a:rPr lang="en-US" sz="1000" dirty="0" smtClean="0">
                <a:latin typeface="Cambria"/>
                <a:cs typeface="Cambria"/>
                <a:hlinkClick r:id="rId3"/>
              </a:rPr>
              <a:t>www.ahctv.com/tv-shows/world-war-ii-in-color/videos/world-war-ii-in-color-operation-market-garden.htm</a:t>
            </a:r>
            <a:endParaRPr lang="en-US" dirty="0" smtClean="0">
              <a:latin typeface="Cambria"/>
              <a:cs typeface="Cambria"/>
            </a:endParaRPr>
          </a:p>
          <a:p>
            <a:pPr marL="0" lvl="1"/>
            <a:r>
              <a:rPr lang="en-US" b="1" dirty="0" smtClean="0">
                <a:latin typeface="Cambria"/>
                <a:cs typeface="Cambria"/>
              </a:rPr>
              <a:t>The Battle of the Bulge (Dec. 1944)</a:t>
            </a:r>
          </a:p>
          <a:p>
            <a:pPr marL="742950" lvl="2" indent="-285750">
              <a:buFont typeface="Arial"/>
              <a:buChar char="•"/>
            </a:pPr>
            <a:r>
              <a:rPr lang="en-US" dirty="0" smtClean="0">
                <a:latin typeface="Cambria"/>
                <a:cs typeface="Cambria"/>
              </a:rPr>
              <a:t>Wehrmacht counterattack through the Ardennes Forest (surprise, surprise)</a:t>
            </a:r>
            <a:endParaRPr lang="en-US" dirty="0">
              <a:latin typeface="Cambria"/>
              <a:cs typeface="Cambria"/>
            </a:endParaRPr>
          </a:p>
          <a:p>
            <a:pPr marL="742950" lvl="2" indent="-285750">
              <a:buFont typeface="Arial"/>
              <a:buChar char="•"/>
            </a:pPr>
            <a:r>
              <a:rPr lang="en-US" b="1" dirty="0" smtClean="0">
                <a:latin typeface="Cambria"/>
                <a:cs typeface="Cambria"/>
              </a:rPr>
              <a:t>Bastogne</a:t>
            </a:r>
          </a:p>
          <a:p>
            <a:pPr marL="1200150" lvl="3" indent="-285750">
              <a:buFont typeface="Arial"/>
              <a:buChar char="•"/>
            </a:pPr>
            <a:r>
              <a:rPr lang="en-US" dirty="0" smtClean="0">
                <a:latin typeface="Cambria"/>
                <a:cs typeface="Cambria"/>
              </a:rPr>
              <a:t>US 101</a:t>
            </a:r>
            <a:r>
              <a:rPr lang="en-US" baseline="30000" dirty="0" smtClean="0">
                <a:latin typeface="Cambria"/>
                <a:cs typeface="Cambria"/>
              </a:rPr>
              <a:t>st</a:t>
            </a:r>
            <a:r>
              <a:rPr lang="en-US" dirty="0" smtClean="0">
                <a:latin typeface="Cambria"/>
                <a:cs typeface="Cambria"/>
              </a:rPr>
              <a:t> Airborne surrounded</a:t>
            </a:r>
          </a:p>
          <a:p>
            <a:pPr marL="742950" lvl="2" indent="-285750">
              <a:buFont typeface="Arial"/>
              <a:buChar char="•"/>
            </a:pPr>
            <a:r>
              <a:rPr lang="en-US" dirty="0" smtClean="0">
                <a:latin typeface="Cambria"/>
                <a:cs typeface="Cambria"/>
              </a:rPr>
              <a:t>Wehrmacht short on fuel</a:t>
            </a:r>
          </a:p>
          <a:p>
            <a:pPr marL="742950" lvl="2" indent="-285750">
              <a:buFont typeface="Arial"/>
              <a:buChar char="•"/>
            </a:pPr>
            <a:r>
              <a:rPr lang="en-US" dirty="0" smtClean="0">
                <a:latin typeface="Cambria"/>
                <a:cs typeface="Cambria"/>
              </a:rPr>
              <a:t>last major offensive by Wehrmacht</a:t>
            </a:r>
          </a:p>
          <a:p>
            <a:pPr marL="742950" lvl="2" indent="-285750">
              <a:buFont typeface="Arial"/>
              <a:buChar char="•"/>
            </a:pPr>
            <a:r>
              <a:rPr lang="en-US" dirty="0" smtClean="0">
                <a:latin typeface="Cambria"/>
                <a:cs typeface="Cambria"/>
              </a:rPr>
              <a:t>George Patton’s Third Army</a:t>
            </a:r>
          </a:p>
          <a:p>
            <a:pPr marL="457200" lvl="2"/>
            <a:r>
              <a:rPr lang="en-US" sz="1000" dirty="0">
                <a:latin typeface="Cambria"/>
                <a:cs typeface="Cambria"/>
                <a:hlinkClick r:id="rId4"/>
              </a:rPr>
              <a:t>http://</a:t>
            </a:r>
            <a:r>
              <a:rPr lang="en-US" sz="1000" dirty="0" smtClean="0">
                <a:latin typeface="Cambria"/>
                <a:cs typeface="Cambria"/>
                <a:hlinkClick r:id="rId4"/>
              </a:rPr>
              <a:t>www.history.com/topics/world-war-ii/world-war-ii-history/videos/battle-bulge</a:t>
            </a:r>
            <a:endParaRPr lang="en-US" dirty="0">
              <a:latin typeface="Cambria"/>
              <a:cs typeface="Cambria"/>
            </a:endParaRPr>
          </a:p>
          <a:p>
            <a:pPr marL="285750" lvl="2" indent="-285750">
              <a:buFont typeface="Arial"/>
              <a:buChar char="•"/>
            </a:pPr>
            <a:r>
              <a:rPr lang="en-US" dirty="0" smtClean="0">
                <a:latin typeface="Cambria"/>
                <a:cs typeface="Cambria"/>
              </a:rPr>
              <a:t>81 000 US servicemen lost</a:t>
            </a:r>
          </a:p>
          <a:p>
            <a:pPr marL="285750" lvl="2" indent="-285750">
              <a:buFont typeface="Arial"/>
              <a:buChar char="•"/>
            </a:pPr>
            <a:r>
              <a:rPr lang="en-US" dirty="0" smtClean="0">
                <a:latin typeface="Cambria"/>
                <a:cs typeface="Cambria"/>
              </a:rPr>
              <a:t>100 000 Ger. killed/wounded/captured</a:t>
            </a:r>
          </a:p>
          <a:p>
            <a:pPr marL="0" lvl="1"/>
            <a:endParaRPr lang="en-US" b="1" dirty="0">
              <a:latin typeface="Cambria"/>
              <a:cs typeface="Cambria"/>
            </a:endParaRPr>
          </a:p>
        </p:txBody>
      </p:sp>
      <p:sp>
        <p:nvSpPr>
          <p:cNvPr id="7" name="TextBox 6"/>
          <p:cNvSpPr txBox="1"/>
          <p:nvPr/>
        </p:nvSpPr>
        <p:spPr>
          <a:xfrm>
            <a:off x="18910" y="6209549"/>
            <a:ext cx="6017985" cy="646331"/>
          </a:xfrm>
          <a:prstGeom prst="rect">
            <a:avLst/>
          </a:prstGeom>
          <a:noFill/>
        </p:spPr>
        <p:txBody>
          <a:bodyPr wrap="square" rtlCol="0">
            <a:spAutoFit/>
          </a:bodyPr>
          <a:lstStyle/>
          <a:p>
            <a:r>
              <a:rPr lang="en-US" dirty="0" err="1" smtClean="0">
                <a:latin typeface="Cambria"/>
                <a:cs typeface="Cambria"/>
              </a:rPr>
              <a:t>Malmedy</a:t>
            </a:r>
            <a:r>
              <a:rPr lang="en-US" dirty="0" smtClean="0">
                <a:latin typeface="Cambria"/>
                <a:cs typeface="Cambria"/>
              </a:rPr>
              <a:t> Massacre</a:t>
            </a:r>
          </a:p>
          <a:p>
            <a:pPr marL="742950" lvl="1" indent="-285750">
              <a:buFont typeface="Arial"/>
              <a:buChar char="•"/>
            </a:pPr>
            <a:r>
              <a:rPr lang="en-US" dirty="0" smtClean="0">
                <a:latin typeface="Cambria"/>
                <a:cs typeface="Cambria"/>
              </a:rPr>
              <a:t>86 American prisoners of war executed by Nazi’s</a:t>
            </a:r>
            <a:endParaRPr lang="en-US" dirty="0">
              <a:latin typeface="Cambria"/>
              <a:cs typeface="Cambria"/>
            </a:endParaRPr>
          </a:p>
        </p:txBody>
      </p:sp>
    </p:spTree>
    <p:extLst>
      <p:ext uri="{BB962C8B-B14F-4D97-AF65-F5344CB8AC3E}">
        <p14:creationId xmlns:p14="http://schemas.microsoft.com/office/powerpoint/2010/main" val="53366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866"/>
            <a:ext cx="4224859" cy="5355313"/>
          </a:xfrm>
          <a:prstGeom prst="rect">
            <a:avLst/>
          </a:prstGeom>
          <a:noFill/>
        </p:spPr>
        <p:txBody>
          <a:bodyPr wrap="square" rtlCol="0">
            <a:spAutoFit/>
          </a:bodyPr>
          <a:lstStyle/>
          <a:p>
            <a:r>
              <a:rPr lang="en-US" b="1" dirty="0" smtClean="0">
                <a:latin typeface="Cambria"/>
                <a:cs typeface="Cambria"/>
              </a:rPr>
              <a:t>Eastern Front Collapse, 1944-45</a:t>
            </a:r>
          </a:p>
          <a:p>
            <a:r>
              <a:rPr lang="en-US" dirty="0" smtClean="0">
                <a:latin typeface="Cambria"/>
                <a:cs typeface="Cambria"/>
              </a:rPr>
              <a:t>Soviets Move West – </a:t>
            </a:r>
          </a:p>
          <a:p>
            <a:pPr marL="285750" indent="-285750">
              <a:buFont typeface="Arial"/>
              <a:buChar char="•"/>
            </a:pPr>
            <a:r>
              <a:rPr lang="en-US" dirty="0" smtClean="0">
                <a:latin typeface="Cambria"/>
                <a:cs typeface="Cambria"/>
              </a:rPr>
              <a:t>Red Army liberates Kiev (Dec. 1943)</a:t>
            </a:r>
          </a:p>
          <a:p>
            <a:pPr marL="285750" indent="-285750">
              <a:buFont typeface="Arial"/>
              <a:buChar char="•"/>
            </a:pPr>
            <a:r>
              <a:rPr lang="en-US" dirty="0" smtClean="0">
                <a:latin typeface="Cambria"/>
                <a:cs typeface="Cambria"/>
              </a:rPr>
              <a:t>Summer Offensive, 1944 – Belarus</a:t>
            </a:r>
          </a:p>
          <a:p>
            <a:endParaRPr lang="en-US" dirty="0">
              <a:latin typeface="Cambria"/>
              <a:cs typeface="Cambria"/>
            </a:endParaRPr>
          </a:p>
          <a:p>
            <a:r>
              <a:rPr lang="en-US" b="1" dirty="0" smtClean="0">
                <a:latin typeface="Cambria"/>
                <a:cs typeface="Cambria"/>
              </a:rPr>
              <a:t>Warsaw Uprising (Aug. 1944)</a:t>
            </a:r>
          </a:p>
          <a:p>
            <a:pPr marL="285750" indent="-285750">
              <a:buFont typeface="Arial"/>
              <a:buChar char="•"/>
            </a:pPr>
            <a:r>
              <a:rPr lang="en-US" dirty="0" smtClean="0">
                <a:latin typeface="Cambria"/>
                <a:cs typeface="Cambria"/>
              </a:rPr>
              <a:t>Polish resistance (largest of its kind)</a:t>
            </a:r>
          </a:p>
          <a:p>
            <a:pPr marL="285750" indent="-285750">
              <a:buFont typeface="Arial"/>
              <a:buChar char="•"/>
            </a:pPr>
            <a:r>
              <a:rPr lang="en-US" dirty="0" smtClean="0">
                <a:latin typeface="Cambria"/>
                <a:cs typeface="Cambria"/>
              </a:rPr>
              <a:t>Rebellion to coincide with Red Army advance, but this advance stalls</a:t>
            </a:r>
          </a:p>
          <a:p>
            <a:pPr marL="285750" indent="-285750">
              <a:buFont typeface="Arial"/>
              <a:buChar char="•"/>
            </a:pPr>
            <a:r>
              <a:rPr lang="en-US" b="1" dirty="0" smtClean="0">
                <a:latin typeface="Cambria"/>
                <a:cs typeface="Cambria"/>
              </a:rPr>
              <a:t>Soviet attitude ‘one of the major infamies of the war’</a:t>
            </a:r>
          </a:p>
          <a:p>
            <a:pPr marL="742950" lvl="1" indent="-285750">
              <a:buFont typeface="Arial"/>
              <a:buChar char="•"/>
            </a:pPr>
            <a:r>
              <a:rPr lang="en-US" b="1" dirty="0" err="1" smtClean="0">
                <a:latin typeface="Cambria"/>
                <a:cs typeface="Cambria"/>
              </a:rPr>
              <a:t>Katyn</a:t>
            </a:r>
            <a:r>
              <a:rPr lang="en-US" b="1" dirty="0" smtClean="0">
                <a:latin typeface="Cambria"/>
                <a:cs typeface="Cambria"/>
              </a:rPr>
              <a:t> Forest Massacre, 1940</a:t>
            </a:r>
          </a:p>
          <a:p>
            <a:pPr marL="285750" lvl="1" indent="-285750">
              <a:buFont typeface="Arial"/>
              <a:buChar char="•"/>
            </a:pPr>
            <a:r>
              <a:rPr lang="en-US" dirty="0" smtClean="0">
                <a:latin typeface="Cambria"/>
                <a:cs typeface="Cambria"/>
              </a:rPr>
              <a:t>16 000 Polish resistance killed</a:t>
            </a:r>
          </a:p>
          <a:p>
            <a:pPr marL="285750" lvl="1" indent="-285750">
              <a:buFont typeface="Arial"/>
              <a:buChar char="•"/>
            </a:pPr>
            <a:r>
              <a:rPr lang="en-US" dirty="0" smtClean="0">
                <a:latin typeface="Cambria"/>
                <a:cs typeface="Cambria"/>
              </a:rPr>
              <a:t>150 000 – 200 000 civilians perish</a:t>
            </a:r>
          </a:p>
          <a:p>
            <a:pPr marL="0" lvl="1"/>
            <a:endParaRPr lang="en-US" dirty="0" smtClean="0">
              <a:latin typeface="Cambria"/>
              <a:cs typeface="Cambria"/>
            </a:endParaRPr>
          </a:p>
          <a:p>
            <a:pPr marL="285750" lvl="1" indent="-285750">
              <a:buFont typeface="Arial"/>
              <a:buChar char="•"/>
            </a:pPr>
            <a:r>
              <a:rPr lang="en-US" dirty="0" smtClean="0">
                <a:latin typeface="Cambria"/>
                <a:cs typeface="Cambria"/>
              </a:rPr>
              <a:t>Soviet advances into the Balkans</a:t>
            </a:r>
          </a:p>
          <a:p>
            <a:pPr marL="0" lvl="1"/>
            <a:endParaRPr lang="en-US" b="1" dirty="0" smtClean="0">
              <a:latin typeface="Cambria"/>
              <a:cs typeface="Cambria"/>
            </a:endParaRPr>
          </a:p>
          <a:p>
            <a:pPr marL="0" lvl="1"/>
            <a:endParaRPr lang="en-US" b="1" dirty="0">
              <a:latin typeface="Cambria"/>
              <a:cs typeface="Cambria"/>
            </a:endParaRPr>
          </a:p>
          <a:p>
            <a:pPr marL="0" lvl="1"/>
            <a:endParaRPr lang="en-US" dirty="0">
              <a:latin typeface="Cambria"/>
              <a:cs typeface="Cambria"/>
            </a:endParaRPr>
          </a:p>
        </p:txBody>
      </p:sp>
      <p:pic>
        <p:nvPicPr>
          <p:cNvPr id="3" name="Picture 2"/>
          <p:cNvPicPr>
            <a:picLocks noChangeAspect="1"/>
          </p:cNvPicPr>
          <p:nvPr/>
        </p:nvPicPr>
        <p:blipFill>
          <a:blip r:embed="rId2"/>
          <a:stretch>
            <a:fillRect/>
          </a:stretch>
        </p:blipFill>
        <p:spPr>
          <a:xfrm>
            <a:off x="4224859" y="0"/>
            <a:ext cx="4665141" cy="4964331"/>
          </a:xfrm>
          <a:prstGeom prst="rect">
            <a:avLst/>
          </a:prstGeom>
        </p:spPr>
      </p:pic>
      <p:sp>
        <p:nvSpPr>
          <p:cNvPr id="4" name="TextBox 3"/>
          <p:cNvSpPr txBox="1"/>
          <p:nvPr/>
        </p:nvSpPr>
        <p:spPr>
          <a:xfrm>
            <a:off x="203200" y="4601150"/>
            <a:ext cx="8686800" cy="2308324"/>
          </a:xfrm>
          <a:prstGeom prst="rect">
            <a:avLst/>
          </a:prstGeom>
          <a:noFill/>
        </p:spPr>
        <p:txBody>
          <a:bodyPr wrap="square" rtlCol="0">
            <a:spAutoFit/>
          </a:bodyPr>
          <a:lstStyle/>
          <a:p>
            <a:r>
              <a:rPr lang="en-US" dirty="0" smtClean="0">
                <a:latin typeface="Cambria"/>
                <a:cs typeface="Cambria"/>
              </a:rPr>
              <a:t>Aftermath –</a:t>
            </a:r>
          </a:p>
          <a:p>
            <a:pPr marL="742950" lvl="1" indent="-285750">
              <a:buFont typeface="Arial"/>
              <a:buChar char="•"/>
            </a:pPr>
            <a:r>
              <a:rPr lang="en-US" dirty="0" smtClean="0">
                <a:latin typeface="Cambria"/>
                <a:cs typeface="Cambria"/>
              </a:rPr>
              <a:t>largest single front in the history of warfare both in terms of size and soldiers </a:t>
            </a:r>
            <a:endParaRPr lang="en-US" dirty="0">
              <a:latin typeface="Cambria"/>
              <a:cs typeface="Cambria"/>
            </a:endParaRPr>
          </a:p>
          <a:p>
            <a:pPr marL="742950" lvl="1" indent="-285750">
              <a:buFont typeface="Arial"/>
              <a:buChar char="•"/>
            </a:pPr>
            <a:r>
              <a:rPr lang="en-US" dirty="0">
                <a:latin typeface="Cambria"/>
                <a:cs typeface="Cambria"/>
              </a:rPr>
              <a:t>B</a:t>
            </a:r>
            <a:r>
              <a:rPr lang="en-US" dirty="0" smtClean="0">
                <a:latin typeface="Cambria"/>
                <a:cs typeface="Cambria"/>
              </a:rPr>
              <a:t>oth </a:t>
            </a:r>
            <a:r>
              <a:rPr lang="en-US" dirty="0">
                <a:latin typeface="Cambria"/>
                <a:cs typeface="Cambria"/>
              </a:rPr>
              <a:t>sides committed a variety of </a:t>
            </a:r>
            <a:r>
              <a:rPr lang="en-US" b="1" dirty="0">
                <a:latin typeface="Cambria"/>
                <a:cs typeface="Cambria"/>
              </a:rPr>
              <a:t>atrocities</a:t>
            </a:r>
            <a:r>
              <a:rPr lang="en-US" dirty="0">
                <a:latin typeface="Cambria"/>
                <a:cs typeface="Cambria"/>
              </a:rPr>
              <a:t>, with the Germans rounding up and </a:t>
            </a:r>
            <a:r>
              <a:rPr lang="en-US" b="1" dirty="0">
                <a:latin typeface="Cambria"/>
                <a:cs typeface="Cambria"/>
              </a:rPr>
              <a:t>executing millions of Soviet Jews, intellectuals, and ethnic minorities </a:t>
            </a:r>
            <a:r>
              <a:rPr lang="en-US" dirty="0">
                <a:latin typeface="Cambria"/>
                <a:cs typeface="Cambria"/>
              </a:rPr>
              <a:t>as well as enslaving civilians in conquered territories. The Soviets were guilty of </a:t>
            </a:r>
            <a:r>
              <a:rPr lang="en-US" b="1" dirty="0">
                <a:latin typeface="Cambria"/>
                <a:cs typeface="Cambria"/>
              </a:rPr>
              <a:t>ethnic cleansing</a:t>
            </a:r>
            <a:r>
              <a:rPr lang="en-US" dirty="0">
                <a:latin typeface="Cambria"/>
                <a:cs typeface="Cambria"/>
              </a:rPr>
              <a:t>, </a:t>
            </a:r>
            <a:r>
              <a:rPr lang="en-US" b="1" dirty="0">
                <a:latin typeface="Cambria"/>
                <a:cs typeface="Cambria"/>
              </a:rPr>
              <a:t>mass executions </a:t>
            </a:r>
            <a:r>
              <a:rPr lang="en-US" dirty="0">
                <a:latin typeface="Cambria"/>
                <a:cs typeface="Cambria"/>
              </a:rPr>
              <a:t>of civilians and prisoners, torture, and </a:t>
            </a:r>
            <a:r>
              <a:rPr lang="en-US" b="1" dirty="0">
                <a:latin typeface="Cambria"/>
                <a:cs typeface="Cambria"/>
              </a:rPr>
              <a:t>oppression</a:t>
            </a:r>
            <a:r>
              <a:rPr lang="en-US" dirty="0">
                <a:latin typeface="Cambria"/>
                <a:cs typeface="Cambria"/>
              </a:rPr>
              <a:t>.</a:t>
            </a:r>
          </a:p>
          <a:p>
            <a:pPr marL="742950" lvl="1" indent="-285750">
              <a:buFont typeface="Arial"/>
              <a:buChar char="•"/>
            </a:pPr>
            <a:r>
              <a:rPr lang="en-US" dirty="0" smtClean="0">
                <a:latin typeface="Cambria"/>
                <a:cs typeface="Cambria"/>
              </a:rPr>
              <a:t>80% of Wehrmacht’s World War II casualties were suffered on Eastern Front</a:t>
            </a:r>
            <a:endParaRPr lang="en-US" dirty="0">
              <a:latin typeface="Cambria"/>
              <a:cs typeface="Cambria"/>
            </a:endParaRPr>
          </a:p>
        </p:txBody>
      </p:sp>
    </p:spTree>
    <p:extLst>
      <p:ext uri="{BB962C8B-B14F-4D97-AF65-F5344CB8AC3E}">
        <p14:creationId xmlns:p14="http://schemas.microsoft.com/office/powerpoint/2010/main" val="1866279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1907</Words>
  <Application>Microsoft Macintosh PowerPoint</Application>
  <PresentationFormat>On-screen Show (4:3)</PresentationFormat>
  <Paragraphs>276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Scott Campbell</cp:lastModifiedBy>
  <cp:revision>1</cp:revision>
  <dcterms:created xsi:type="dcterms:W3CDTF">2015-11-04T21:17:06Z</dcterms:created>
  <dcterms:modified xsi:type="dcterms:W3CDTF">2016-03-09T15:30:40Z</dcterms:modified>
</cp:coreProperties>
</file>