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6" d="100"/>
          <a:sy n="66" d="100"/>
        </p:scale>
        <p:origin x="90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718D62-ECF3-4AF3-B5C5-4EAC028618DD}"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778269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18D62-ECF3-4AF3-B5C5-4EAC028618DD}"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1876704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18D62-ECF3-4AF3-B5C5-4EAC028618DD}"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10155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18D62-ECF3-4AF3-B5C5-4EAC028618DD}"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1220239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718D62-ECF3-4AF3-B5C5-4EAC028618DD}"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1079609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18D62-ECF3-4AF3-B5C5-4EAC028618DD}"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376759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18D62-ECF3-4AF3-B5C5-4EAC028618DD}"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238506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18D62-ECF3-4AF3-B5C5-4EAC028618DD}" type="datetimeFigureOut">
              <a:rPr lang="en-US" smtClean="0"/>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414607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18D62-ECF3-4AF3-B5C5-4EAC028618DD}" type="datetimeFigureOut">
              <a:rPr lang="en-US" smtClean="0"/>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124666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718D62-ECF3-4AF3-B5C5-4EAC028618DD}"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253579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718D62-ECF3-4AF3-B5C5-4EAC028618DD}"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89ABF4-4D86-4816-8B1D-6BFE8848B8A9}" type="slidenum">
              <a:rPr lang="en-US" smtClean="0"/>
              <a:t>‹#›</a:t>
            </a:fld>
            <a:endParaRPr lang="en-US"/>
          </a:p>
        </p:txBody>
      </p:sp>
    </p:spTree>
    <p:extLst>
      <p:ext uri="{BB962C8B-B14F-4D97-AF65-F5344CB8AC3E}">
        <p14:creationId xmlns:p14="http://schemas.microsoft.com/office/powerpoint/2010/main" val="214330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18D62-ECF3-4AF3-B5C5-4EAC028618DD}" type="datetimeFigureOut">
              <a:rPr lang="en-US" smtClean="0"/>
              <a:t>5/21/2020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9ABF4-4D86-4816-8B1D-6BFE8848B8A9}" type="slidenum">
              <a:rPr lang="en-US" smtClean="0"/>
              <a:t>‹#›</a:t>
            </a:fld>
            <a:endParaRPr lang="en-US"/>
          </a:p>
        </p:txBody>
      </p:sp>
    </p:spTree>
    <p:extLst>
      <p:ext uri="{BB962C8B-B14F-4D97-AF65-F5344CB8AC3E}">
        <p14:creationId xmlns:p14="http://schemas.microsoft.com/office/powerpoint/2010/main" val="4019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NVCDnUZqLz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nationalobserver.com/2020/05/25/opinion/new-world-order-disorder" TargetMode="External"/><Relationship Id="rId2" Type="http://schemas.openxmlformats.org/officeDocument/2006/relationships/hyperlink" Target="https://www.youtube.com/watch?v=GXoEpNjgKzg" TargetMode="External"/><Relationship Id="rId1" Type="http://schemas.openxmlformats.org/officeDocument/2006/relationships/slideLayout" Target="../slideLayouts/slideLayout7.xml"/><Relationship Id="rId5" Type="http://schemas.openxmlformats.org/officeDocument/2006/relationships/image" Target="../media/image1.gif"/><Relationship Id="rId4" Type="http://schemas.openxmlformats.org/officeDocument/2006/relationships/hyperlink" Target="https://en.wikipedia.org/wiki/Hegemon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ppoKyDh4VK8"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lbdhxLVlrhI" TargetMode="External"/><Relationship Id="rId2" Type="http://schemas.openxmlformats.org/officeDocument/2006/relationships/hyperlink" Target="https://www.youtube.com/watch?v=ShRA8HRMR4Q" TargetMode="Externa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MWc5-thIkEQ"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12192000" cy="6740307"/>
          </a:xfrm>
          <a:prstGeom prst="rect">
            <a:avLst/>
          </a:prstGeom>
          <a:noFill/>
        </p:spPr>
        <p:txBody>
          <a:bodyPr wrap="square" rtlCol="0">
            <a:spAutoFit/>
          </a:bodyPr>
          <a:lstStyle/>
          <a:p>
            <a:r>
              <a:rPr lang="en-US" b="1" dirty="0" smtClean="0"/>
              <a:t>What is </a:t>
            </a:r>
            <a:r>
              <a:rPr lang="en-US" b="1" dirty="0" smtClean="0">
                <a:hlinkClick r:id="rId2"/>
              </a:rPr>
              <a:t>International Relations</a:t>
            </a:r>
            <a:r>
              <a:rPr lang="en-US" b="1" dirty="0" smtClean="0"/>
              <a:t>?		            </a:t>
            </a:r>
            <a:r>
              <a:rPr lang="en-US" dirty="0" smtClean="0"/>
              <a:t>....emerges as a formal field of study post WWI – a specialized discipline?</a:t>
            </a:r>
            <a:endParaRPr lang="en-US" b="1" dirty="0" smtClean="0"/>
          </a:p>
          <a:p>
            <a:r>
              <a:rPr lang="en-US" dirty="0" smtClean="0"/>
              <a:t>Some consideration of terminology……</a:t>
            </a:r>
          </a:p>
          <a:p>
            <a:endParaRPr lang="en-US" dirty="0"/>
          </a:p>
          <a:p>
            <a:pPr marL="742950" lvl="1" indent="-285750">
              <a:buFont typeface="Arial" panose="020B0604020202020204" pitchFamily="34" charset="0"/>
              <a:buChar char="•"/>
            </a:pPr>
            <a:r>
              <a:rPr lang="en-US" dirty="0" smtClean="0"/>
              <a:t>‘international politics?’</a:t>
            </a:r>
          </a:p>
          <a:p>
            <a:pPr marL="742950" lvl="1" indent="-285750">
              <a:buFont typeface="Arial" panose="020B0604020202020204" pitchFamily="34" charset="0"/>
              <a:buChar char="•"/>
            </a:pPr>
            <a:r>
              <a:rPr lang="en-US" dirty="0" smtClean="0"/>
              <a:t>‘world politics?’</a:t>
            </a:r>
          </a:p>
          <a:p>
            <a:pPr marL="742950" lvl="1" indent="-285750">
              <a:buFont typeface="Arial" panose="020B0604020202020204" pitchFamily="34" charset="0"/>
              <a:buChar char="•"/>
            </a:pPr>
            <a:r>
              <a:rPr lang="en-US" dirty="0" smtClean="0"/>
              <a:t>‘global politics?’</a:t>
            </a:r>
          </a:p>
          <a:p>
            <a:endParaRPr lang="en-US" dirty="0"/>
          </a:p>
          <a:p>
            <a:endParaRPr lang="en-US" dirty="0" smtClean="0"/>
          </a:p>
          <a:p>
            <a:r>
              <a:rPr lang="en-US" dirty="0" smtClean="0"/>
              <a:t>Definitions</a:t>
            </a:r>
          </a:p>
          <a:p>
            <a:pPr marL="742950" lvl="1" indent="-285750">
              <a:buFont typeface="Arial" panose="020B0604020202020204" pitchFamily="34" charset="0"/>
              <a:buChar char="•"/>
            </a:pPr>
            <a:r>
              <a:rPr lang="en-US" b="1" dirty="0" smtClean="0"/>
              <a:t>Nation?</a:t>
            </a:r>
          </a:p>
          <a:p>
            <a:pPr marL="1200150" lvl="2" indent="-285750">
              <a:buFont typeface="Arial" panose="020B0604020202020204" pitchFamily="34" charset="0"/>
              <a:buChar char="•"/>
            </a:pPr>
            <a:r>
              <a:rPr lang="en-US" dirty="0" smtClean="0"/>
              <a:t>a people?</a:t>
            </a:r>
          </a:p>
          <a:p>
            <a:pPr marL="1200150" lvl="2" indent="-285750">
              <a:buFont typeface="Arial" panose="020B0604020202020204" pitchFamily="34" charset="0"/>
              <a:buChar char="•"/>
            </a:pPr>
            <a:r>
              <a:rPr lang="en-US" dirty="0" smtClean="0"/>
              <a:t>a collective identity        …based on a shared history and culture; may (or may not) lay claim to political recognition</a:t>
            </a:r>
          </a:p>
          <a:p>
            <a:pPr marL="1200150" lvl="2" indent="-285750">
              <a:buFont typeface="Arial" panose="020B0604020202020204" pitchFamily="34" charset="0"/>
              <a:buChar char="•"/>
            </a:pPr>
            <a:r>
              <a:rPr lang="en-US" dirty="0" smtClean="0"/>
              <a:t>nationalism?</a:t>
            </a:r>
          </a:p>
          <a:p>
            <a:pPr marL="1200150" lvl="2" indent="-285750">
              <a:buFont typeface="Arial" panose="020B0604020202020204" pitchFamily="34" charset="0"/>
              <a:buChar char="•"/>
            </a:pPr>
            <a:r>
              <a:rPr lang="en-US" dirty="0" smtClean="0"/>
              <a:t>self-determination	.....a democratic principle that supports the claim of a nation to a state of its own?</a:t>
            </a:r>
          </a:p>
          <a:p>
            <a:pPr lvl="2"/>
            <a:endParaRPr lang="en-US" dirty="0" smtClean="0"/>
          </a:p>
          <a:p>
            <a:pPr marL="742950" lvl="1" indent="-285750">
              <a:buFont typeface="Arial" panose="020B0604020202020204" pitchFamily="34" charset="0"/>
              <a:buChar char="•"/>
            </a:pPr>
            <a:r>
              <a:rPr lang="en-US" b="1" dirty="0" smtClean="0"/>
              <a:t>State?</a:t>
            </a:r>
          </a:p>
          <a:p>
            <a:pPr marL="1200150" lvl="2" indent="-285750">
              <a:buFont typeface="Arial" panose="020B0604020202020204" pitchFamily="34" charset="0"/>
              <a:buChar char="•"/>
            </a:pPr>
            <a:r>
              <a:rPr lang="en-US" dirty="0" smtClean="0"/>
              <a:t>a distinctive political community?</a:t>
            </a:r>
          </a:p>
          <a:p>
            <a:pPr marL="1200150" lvl="2" indent="-285750">
              <a:buFont typeface="Arial" panose="020B0604020202020204" pitchFamily="34" charset="0"/>
              <a:buChar char="•"/>
            </a:pPr>
            <a:r>
              <a:rPr lang="en-US" dirty="0"/>
              <a:t>a</a:t>
            </a:r>
            <a:r>
              <a:rPr lang="en-US" dirty="0" smtClean="0"/>
              <a:t> ‘sovereign’ state possesses a ‘legal personality’ and possesses certain rights and duties….</a:t>
            </a:r>
          </a:p>
          <a:p>
            <a:pPr marL="1200150" lvl="2" indent="-285750">
              <a:buFont typeface="Arial" panose="020B0604020202020204" pitchFamily="34" charset="0"/>
              <a:buChar char="•"/>
            </a:pPr>
            <a:endParaRPr lang="en-US" dirty="0" smtClean="0"/>
          </a:p>
          <a:p>
            <a:pPr marL="1200150" lvl="2" indent="-285750" algn="r">
              <a:buFont typeface="Arial" panose="020B0604020202020204" pitchFamily="34" charset="0"/>
              <a:buChar char="•"/>
            </a:pPr>
            <a:r>
              <a:rPr lang="en-US" dirty="0" smtClean="0"/>
              <a:t>What are the implications of a ‘nation’ and ‘state’ in an international system?</a:t>
            </a:r>
          </a:p>
          <a:p>
            <a:endParaRPr lang="en-US" dirty="0" smtClean="0"/>
          </a:p>
          <a:p>
            <a:r>
              <a:rPr lang="en-US" b="1" dirty="0" smtClean="0"/>
              <a:t>‘International Relations’</a:t>
            </a:r>
          </a:p>
          <a:p>
            <a:pPr marL="742950" lvl="1" indent="-285750">
              <a:buFont typeface="Arial" panose="020B0604020202020204" pitchFamily="34" charset="0"/>
              <a:buChar char="•"/>
            </a:pPr>
            <a:r>
              <a:rPr lang="en-US" dirty="0"/>
              <a:t>t</a:t>
            </a:r>
            <a:r>
              <a:rPr lang="en-US" dirty="0" smtClean="0"/>
              <a:t>he entities that interact in the ‘international’ sphere are not nations in the sense of ‘peoples’ – they are sovereign states. </a:t>
            </a:r>
            <a:endParaRPr lang="en-US" dirty="0"/>
          </a:p>
          <a:p>
            <a:endParaRPr lang="en-US" dirty="0" smtClean="0"/>
          </a:p>
        </p:txBody>
      </p:sp>
      <p:sp>
        <p:nvSpPr>
          <p:cNvPr id="4" name="TextBox 3"/>
          <p:cNvSpPr txBox="1"/>
          <p:nvPr/>
        </p:nvSpPr>
        <p:spPr>
          <a:xfrm>
            <a:off x="4688114" y="798286"/>
            <a:ext cx="73152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early on – primarily focused on causes of war and conditions of peace</a:t>
            </a:r>
          </a:p>
          <a:p>
            <a:pPr marL="285750" indent="-285750">
              <a:buFont typeface="Arial" panose="020B0604020202020204" pitchFamily="34" charset="0"/>
              <a:buChar char="•"/>
            </a:pPr>
            <a:r>
              <a:rPr lang="en-US" dirty="0" smtClean="0"/>
              <a:t>later on – thinking beyond sovereign states to non-state actors</a:t>
            </a:r>
          </a:p>
          <a:p>
            <a:pPr marL="1200150" lvl="2" indent="-285750">
              <a:buFont typeface="Arial" panose="020B0604020202020204" pitchFamily="34" charset="0"/>
              <a:buChar char="•"/>
            </a:pPr>
            <a:r>
              <a:rPr lang="en-US" dirty="0"/>
              <a:t>n</a:t>
            </a:r>
            <a:r>
              <a:rPr lang="en-US" dirty="0" smtClean="0"/>
              <a:t>on-governmental organizations (NGOs) (ex. Red Cross)</a:t>
            </a:r>
          </a:p>
          <a:p>
            <a:pPr marL="1200150" lvl="2" indent="-285750">
              <a:buFont typeface="Arial" panose="020B0604020202020204" pitchFamily="34" charset="0"/>
              <a:buChar char="•"/>
            </a:pPr>
            <a:r>
              <a:rPr lang="en-US" dirty="0" smtClean="0"/>
              <a:t>multi- or transnational corporations (McDonald’s, for example)</a:t>
            </a:r>
          </a:p>
          <a:p>
            <a:pPr marL="1200150" lvl="2" indent="-285750">
              <a:buFont typeface="Arial" panose="020B0604020202020204" pitchFamily="34" charset="0"/>
              <a:buChar char="•"/>
            </a:pPr>
            <a:r>
              <a:rPr lang="en-US" dirty="0" smtClean="0"/>
              <a:t>international organized crime (</a:t>
            </a:r>
            <a:r>
              <a:rPr lang="en-US" dirty="0" err="1" smtClean="0"/>
              <a:t>Spectre</a:t>
            </a:r>
            <a:r>
              <a:rPr lang="en-US" dirty="0"/>
              <a:t> </a:t>
            </a:r>
            <a:r>
              <a:rPr lang="en-US" dirty="0" smtClean="0"/>
              <a:t>- Agent 007, anyone?) </a:t>
            </a:r>
          </a:p>
          <a:p>
            <a:pPr marL="1200150" lvl="2" indent="-285750">
              <a:buFont typeface="Arial" panose="020B0604020202020204" pitchFamily="34" charset="0"/>
              <a:buChar char="•"/>
            </a:pPr>
            <a:r>
              <a:rPr lang="en-US" dirty="0"/>
              <a:t>i</a:t>
            </a:r>
            <a:r>
              <a:rPr lang="en-US" dirty="0" smtClean="0"/>
              <a:t>nternational terrorism (ex. Al-Qaeda)</a:t>
            </a:r>
            <a:endParaRPr lang="en-US" dirty="0"/>
          </a:p>
        </p:txBody>
      </p:sp>
    </p:spTree>
    <p:extLst>
      <p:ext uri="{BB962C8B-B14F-4D97-AF65-F5344CB8AC3E}">
        <p14:creationId xmlns:p14="http://schemas.microsoft.com/office/powerpoint/2010/main" val="361918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380686" cy="7017306"/>
          </a:xfrm>
          <a:prstGeom prst="rect">
            <a:avLst/>
          </a:prstGeom>
          <a:noFill/>
        </p:spPr>
        <p:txBody>
          <a:bodyPr wrap="square" rtlCol="0">
            <a:spAutoFit/>
          </a:bodyPr>
          <a:lstStyle/>
          <a:p>
            <a:r>
              <a:rPr lang="en-US" dirty="0" smtClean="0"/>
              <a:t>States and International Systems</a:t>
            </a:r>
          </a:p>
          <a:p>
            <a:pPr marL="742950" lvl="1" indent="-285750">
              <a:buFont typeface="Arial" panose="020B0604020202020204" pitchFamily="34" charset="0"/>
              <a:buChar char="•"/>
            </a:pPr>
            <a:r>
              <a:rPr lang="en-US" dirty="0" smtClean="0"/>
              <a:t>the ‘state’ as the dominant form and foundation of the int’l system…..</a:t>
            </a:r>
            <a:endParaRPr lang="en-US" dirty="0"/>
          </a:p>
          <a:p>
            <a:r>
              <a:rPr lang="en-US" b="1" dirty="0" smtClean="0"/>
              <a:t>historic context </a:t>
            </a:r>
          </a:p>
          <a:p>
            <a:pPr marL="742950" lvl="1" indent="-285750">
              <a:buFont typeface="Arial" panose="020B0604020202020204" pitchFamily="34" charset="0"/>
              <a:buChar char="•"/>
            </a:pPr>
            <a:r>
              <a:rPr lang="en-US" dirty="0" smtClean="0"/>
              <a:t>‘states’ date back to ancient times…	      …but what of ‘</a:t>
            </a:r>
            <a:r>
              <a:rPr lang="en-US" b="1" dirty="0" smtClean="0"/>
              <a:t>stateless societies</a:t>
            </a:r>
            <a:r>
              <a:rPr lang="en-US" dirty="0" smtClean="0"/>
              <a:t>?’		</a:t>
            </a:r>
          </a:p>
          <a:p>
            <a:pPr marL="742950" lvl="1" indent="-285750">
              <a:buFont typeface="Arial" panose="020B0604020202020204" pitchFamily="34" charset="0"/>
              <a:buChar char="•"/>
            </a:pPr>
            <a:r>
              <a:rPr lang="en-US" dirty="0"/>
              <a:t>b</a:t>
            </a:r>
            <a:r>
              <a:rPr lang="en-US" dirty="0" smtClean="0"/>
              <a:t>eyond relationship b/w a population and a defined territory, the formation of </a:t>
            </a:r>
          </a:p>
          <a:p>
            <a:pPr lvl="1"/>
            <a:r>
              <a:rPr lang="en-US" dirty="0" smtClean="0"/>
              <a:t>     states has also given rise to </a:t>
            </a:r>
            <a:r>
              <a:rPr lang="en-US" b="1" dirty="0" smtClean="0"/>
              <a:t>‘state systems</a:t>
            </a:r>
            <a:r>
              <a:rPr lang="en-US" dirty="0" smtClean="0"/>
              <a:t>’ or </a:t>
            </a:r>
            <a:r>
              <a:rPr lang="en-US" b="1" dirty="0" smtClean="0"/>
              <a:t>‘international orders</a:t>
            </a:r>
            <a:r>
              <a:rPr lang="en-US" dirty="0" smtClean="0"/>
              <a:t>’ – ways of </a:t>
            </a:r>
          </a:p>
          <a:p>
            <a:pPr lvl="1"/>
            <a:r>
              <a:rPr lang="en-US" dirty="0"/>
              <a:t> </a:t>
            </a:r>
            <a:r>
              <a:rPr lang="en-US" dirty="0" smtClean="0"/>
              <a:t>    organizing relations between and among political communities either in the </a:t>
            </a:r>
          </a:p>
          <a:p>
            <a:pPr lvl="1"/>
            <a:r>
              <a:rPr lang="en-US" dirty="0"/>
              <a:t> </a:t>
            </a:r>
            <a:r>
              <a:rPr lang="en-US" dirty="0" smtClean="0"/>
              <a:t>    same geographic field or further afield…</a:t>
            </a:r>
          </a:p>
          <a:p>
            <a:pPr lvl="1"/>
            <a:endParaRPr lang="en-US" dirty="0" smtClean="0"/>
          </a:p>
          <a:p>
            <a:pPr marL="742950" lvl="1" indent="-285750">
              <a:buFont typeface="Arial" panose="020B0604020202020204" pitchFamily="34" charset="0"/>
              <a:buChar char="•"/>
            </a:pPr>
            <a:r>
              <a:rPr lang="en-US" b="1" dirty="0" smtClean="0"/>
              <a:t>Empire(s)</a:t>
            </a:r>
            <a:r>
              <a:rPr lang="en-US" dirty="0" smtClean="0"/>
              <a:t> as a form of international system….</a:t>
            </a:r>
          </a:p>
          <a:p>
            <a:pPr marL="1657350" lvl="3" indent="-285750">
              <a:buFont typeface="Arial" panose="020B0604020202020204" pitchFamily="34" charset="0"/>
              <a:buChar char="•"/>
            </a:pPr>
            <a:r>
              <a:rPr lang="en-US" dirty="0" smtClean="0"/>
              <a:t>characterized by relations of domination and subordination to a central power…..held together by force?</a:t>
            </a:r>
          </a:p>
          <a:p>
            <a:pPr marL="1657350" lvl="3" indent="-285750">
              <a:buFont typeface="Arial" panose="020B0604020202020204" pitchFamily="34" charset="0"/>
              <a:buChar char="•"/>
            </a:pPr>
            <a:r>
              <a:rPr lang="en-US" b="1" dirty="0" smtClean="0"/>
              <a:t>Imperialism </a:t>
            </a:r>
            <a:r>
              <a:rPr lang="en-US" dirty="0" smtClean="0"/>
              <a:t> - as a source of transmission for culture, economics, science &amp; technology, politics and ideas…..</a:t>
            </a:r>
          </a:p>
          <a:p>
            <a:pPr marL="1657350" lvl="3" indent="-285750">
              <a:buFont typeface="Arial" panose="020B0604020202020204" pitchFamily="34" charset="0"/>
              <a:buChar char="•"/>
            </a:pPr>
            <a:r>
              <a:rPr lang="en-US" b="1" dirty="0" smtClean="0"/>
              <a:t>the </a:t>
            </a:r>
            <a:r>
              <a:rPr lang="en-US" b="1" dirty="0" smtClean="0">
                <a:hlinkClick r:id="rId2"/>
              </a:rPr>
              <a:t>Roman Empire</a:t>
            </a:r>
            <a:r>
              <a:rPr lang="en-US" b="1" dirty="0" smtClean="0"/>
              <a:t>?</a:t>
            </a:r>
          </a:p>
          <a:p>
            <a:pPr marL="2114550" lvl="4" indent="-285750">
              <a:buFont typeface="Arial" panose="020B0604020202020204" pitchFamily="34" charset="0"/>
              <a:buChar char="•"/>
            </a:pPr>
            <a:r>
              <a:rPr lang="en-US" dirty="0" smtClean="0"/>
              <a:t>created a </a:t>
            </a:r>
            <a:r>
              <a:rPr lang="en-US" b="1" dirty="0" smtClean="0"/>
              <a:t>polity</a:t>
            </a:r>
            <a:r>
              <a:rPr lang="en-US" dirty="0" smtClean="0"/>
              <a:t> around all sides of the sea, uniting most of Europe and the entire north African coast with the lands of (former) ancient empires in the Middle East (Mesopotamia, Egypt, Greece, </a:t>
            </a:r>
            <a:r>
              <a:rPr lang="en-US" dirty="0" err="1" smtClean="0"/>
              <a:t>etc</a:t>
            </a:r>
            <a:r>
              <a:rPr lang="en-US" dirty="0" smtClean="0"/>
              <a:t>)….</a:t>
            </a:r>
          </a:p>
          <a:p>
            <a:pPr marL="2114550" lvl="4" indent="-285750">
              <a:buFont typeface="Arial" panose="020B0604020202020204" pitchFamily="34" charset="0"/>
              <a:buChar char="•"/>
            </a:pPr>
            <a:endParaRPr lang="en-US" dirty="0" smtClean="0"/>
          </a:p>
          <a:p>
            <a:pPr marL="2114550" lvl="4" indent="-285750" algn="r">
              <a:buFont typeface="Arial" panose="020B0604020202020204" pitchFamily="34" charset="0"/>
              <a:buChar char="•"/>
            </a:pPr>
            <a:r>
              <a:rPr lang="en-US" dirty="0" smtClean="0"/>
              <a:t>how? Or, maybe the more </a:t>
            </a:r>
            <a:r>
              <a:rPr lang="en-US" dirty="0" smtClean="0"/>
              <a:t>relevant question is – why?</a:t>
            </a:r>
          </a:p>
          <a:p>
            <a:pPr marL="1657350" lvl="3" indent="-285750">
              <a:buFont typeface="Arial" panose="020B0604020202020204" pitchFamily="34" charset="0"/>
              <a:buChar char="•"/>
            </a:pPr>
            <a:r>
              <a:rPr lang="en-US" b="1" dirty="0" err="1" smtClean="0"/>
              <a:t>Pax</a:t>
            </a:r>
            <a:r>
              <a:rPr lang="en-US" b="1" dirty="0" smtClean="0"/>
              <a:t> </a:t>
            </a:r>
            <a:r>
              <a:rPr lang="en-US" b="1" dirty="0" err="1" smtClean="0"/>
              <a:t>Romana</a:t>
            </a:r>
            <a:r>
              <a:rPr lang="en-US" b="1" dirty="0" smtClean="0"/>
              <a:t> </a:t>
            </a:r>
            <a:r>
              <a:rPr lang="en-US" dirty="0" smtClean="0"/>
              <a:t>(Roman Peace)</a:t>
            </a:r>
          </a:p>
          <a:p>
            <a:pPr marL="2114550" lvl="4" indent="-285750">
              <a:buFont typeface="Arial" panose="020B0604020202020204" pitchFamily="34" charset="0"/>
              <a:buChar char="•"/>
            </a:pPr>
            <a:r>
              <a:rPr lang="en-US" dirty="0" smtClean="0"/>
              <a:t>the empire was a huge economic space fostered by peace, security and political unity lasting centuries</a:t>
            </a:r>
          </a:p>
          <a:p>
            <a:pPr marL="2114550" lvl="4" indent="-285750">
              <a:buFont typeface="Arial" panose="020B0604020202020204" pitchFamily="34" charset="0"/>
              <a:buChar char="•"/>
            </a:pPr>
            <a:r>
              <a:rPr lang="en-US" dirty="0" smtClean="0"/>
              <a:t>the whole was essential to the well-being of its parts too...it took a longtime for the system to be unhinged</a:t>
            </a:r>
            <a:endParaRPr lang="en-US" dirty="0"/>
          </a:p>
          <a:p>
            <a:endParaRPr lang="en-US" dirty="0" smtClean="0"/>
          </a:p>
          <a:p>
            <a:r>
              <a:rPr lang="en-US" dirty="0" smtClean="0">
                <a:hlinkClick r:id="rId3"/>
              </a:rPr>
              <a:t>the current state of things?</a:t>
            </a:r>
            <a:endParaRPr lang="en-US" dirty="0"/>
          </a:p>
          <a:p>
            <a:pPr marL="742950" lvl="1" indent="-285750">
              <a:buFont typeface="Arial" panose="020B0604020202020204" pitchFamily="34" charset="0"/>
              <a:buChar char="•"/>
            </a:pPr>
            <a:r>
              <a:rPr lang="en-US" dirty="0" smtClean="0"/>
              <a:t>does the US play an imperial role?</a:t>
            </a:r>
          </a:p>
          <a:p>
            <a:pPr marL="742950" lvl="1" indent="-285750">
              <a:buFont typeface="Arial" panose="020B0604020202020204" pitchFamily="34" charset="0"/>
              <a:buChar char="•"/>
            </a:pPr>
            <a:r>
              <a:rPr lang="en-US" dirty="0" smtClean="0"/>
              <a:t>what do we make of transnational corporations and their relations to states?</a:t>
            </a:r>
          </a:p>
          <a:p>
            <a:pPr marL="742950" lvl="1" indent="-285750">
              <a:buFont typeface="Arial" panose="020B0604020202020204" pitchFamily="34" charset="0"/>
              <a:buChar char="•"/>
            </a:pPr>
            <a:r>
              <a:rPr lang="en-US" b="1" dirty="0" smtClean="0">
                <a:hlinkClick r:id="rId4"/>
              </a:rPr>
              <a:t>hegemonic</a:t>
            </a:r>
            <a:r>
              <a:rPr lang="en-US" dirty="0" smtClean="0">
                <a:hlinkClick r:id="rId4"/>
              </a:rPr>
              <a:t> </a:t>
            </a:r>
            <a:r>
              <a:rPr lang="en-US" dirty="0" smtClean="0"/>
              <a:t>powers?	…..the USA, China, India, the European Union (EU), Russia, ???</a:t>
            </a:r>
          </a:p>
        </p:txBody>
      </p:sp>
      <p:pic>
        <p:nvPicPr>
          <p:cNvPr id="3074" name="Picture 2" descr="Let's travel through the ancient Roman Empire: Stanford Geospatial ..."/>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15189" y="-159657"/>
            <a:ext cx="3731668" cy="2931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490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6114"/>
            <a:ext cx="12192000" cy="7571303"/>
          </a:xfrm>
          <a:prstGeom prst="rect">
            <a:avLst/>
          </a:prstGeom>
          <a:noFill/>
        </p:spPr>
        <p:txBody>
          <a:bodyPr wrap="square" rtlCol="0">
            <a:spAutoFit/>
          </a:bodyPr>
          <a:lstStyle/>
          <a:p>
            <a:r>
              <a:rPr lang="en-US" dirty="0" smtClean="0"/>
              <a:t>the State System and the Emergence of Sovereignty</a:t>
            </a:r>
          </a:p>
          <a:p>
            <a:endParaRPr lang="en-US" dirty="0" smtClean="0"/>
          </a:p>
          <a:p>
            <a:r>
              <a:rPr lang="en-US" b="1" dirty="0" smtClean="0">
                <a:hlinkClick r:id="rId2"/>
              </a:rPr>
              <a:t>Peace of Westphalia (1648)</a:t>
            </a:r>
            <a:endParaRPr lang="en-US" b="1" dirty="0" smtClean="0"/>
          </a:p>
          <a:p>
            <a:pPr marL="742950" lvl="1" indent="-285750">
              <a:buFont typeface="Arial" panose="020B0604020202020204" pitchFamily="34" charset="0"/>
              <a:buChar char="•"/>
            </a:pPr>
            <a:r>
              <a:rPr lang="en-US" dirty="0" smtClean="0"/>
              <a:t>ends European wars of religion, including Thirty Years War</a:t>
            </a:r>
          </a:p>
          <a:p>
            <a:pPr marL="742950" lvl="1" indent="-285750">
              <a:buFont typeface="Arial" panose="020B0604020202020204" pitchFamily="34" charset="0"/>
              <a:buChar char="•"/>
            </a:pPr>
            <a:r>
              <a:rPr lang="en-US" dirty="0"/>
              <a:t>b</a:t>
            </a:r>
            <a:r>
              <a:rPr lang="en-US" dirty="0" smtClean="0"/>
              <a:t>egins modern international system – ‘</a:t>
            </a:r>
            <a:r>
              <a:rPr lang="en-US" b="1" dirty="0" smtClean="0"/>
              <a:t>sovereignty</a:t>
            </a:r>
            <a:r>
              <a:rPr lang="en-US" dirty="0" smtClean="0"/>
              <a:t>’</a:t>
            </a:r>
          </a:p>
          <a:p>
            <a:endParaRPr lang="en-US" dirty="0"/>
          </a:p>
          <a:p>
            <a:r>
              <a:rPr lang="en-US" b="1" dirty="0" smtClean="0"/>
              <a:t>Westphalian Sovereignty </a:t>
            </a:r>
          </a:p>
          <a:p>
            <a:pPr marL="742950" lvl="1" indent="-285750">
              <a:buFont typeface="Arial" panose="020B0604020202020204" pitchFamily="34" charset="0"/>
              <a:buChar char="•"/>
            </a:pPr>
            <a:r>
              <a:rPr lang="en-US" dirty="0" smtClean="0"/>
              <a:t>the principle of international law that each nation state has</a:t>
            </a:r>
          </a:p>
          <a:p>
            <a:pPr lvl="1"/>
            <a:r>
              <a:rPr lang="en-US" dirty="0"/>
              <a:t> </a:t>
            </a:r>
            <a:r>
              <a:rPr lang="en-US" dirty="0" smtClean="0"/>
              <a:t>    </a:t>
            </a:r>
            <a:r>
              <a:rPr lang="en-US" dirty="0" smtClean="0"/>
              <a:t>sovereignty over its territory and domestic affairs, to the </a:t>
            </a:r>
          </a:p>
          <a:p>
            <a:pPr lvl="1"/>
            <a:r>
              <a:rPr lang="en-US" dirty="0"/>
              <a:t> </a:t>
            </a:r>
            <a:r>
              <a:rPr lang="en-US" dirty="0" smtClean="0"/>
              <a:t>    </a:t>
            </a:r>
            <a:r>
              <a:rPr lang="en-US" dirty="0" smtClean="0"/>
              <a:t>exclusion of all external powers (ex. </a:t>
            </a:r>
            <a:r>
              <a:rPr lang="en-US" dirty="0" smtClean="0"/>
              <a:t>the Catholic Church)</a:t>
            </a:r>
          </a:p>
          <a:p>
            <a:pPr marL="742950" lvl="1" indent="-285750">
              <a:buFont typeface="Arial" panose="020B0604020202020204" pitchFamily="34" charset="0"/>
              <a:buChar char="•"/>
            </a:pPr>
            <a:r>
              <a:rPr lang="en-US" dirty="0" smtClean="0"/>
              <a:t>the state as the supreme law-making body within a territory</a:t>
            </a:r>
          </a:p>
          <a:p>
            <a:pPr marL="742950" lvl="1" indent="-285750">
              <a:buFont typeface="Arial" panose="020B0604020202020204" pitchFamily="34" charset="0"/>
              <a:buChar char="•"/>
            </a:pPr>
            <a:endParaRPr lang="en-US" dirty="0"/>
          </a:p>
          <a:p>
            <a:pPr marL="3943350" lvl="8" indent="-285750">
              <a:buFont typeface="Arial" panose="020B0604020202020204" pitchFamily="34" charset="0"/>
              <a:buChar char="•"/>
            </a:pPr>
            <a:r>
              <a:rPr lang="en-US" dirty="0"/>
              <a:t>a</a:t>
            </a:r>
            <a:r>
              <a:rPr lang="en-US" dirty="0" smtClean="0"/>
              <a:t>n ‘ideology of order?’</a:t>
            </a:r>
          </a:p>
          <a:p>
            <a:pPr lvl="8"/>
            <a:endParaRPr lang="en-US" dirty="0"/>
          </a:p>
          <a:p>
            <a:pPr marL="742950" lvl="1" indent="-285750">
              <a:buFont typeface="Arial" panose="020B0604020202020204" pitchFamily="34" charset="0"/>
              <a:buChar char="•"/>
            </a:pPr>
            <a:r>
              <a:rPr lang="en-US" dirty="0" smtClean="0"/>
              <a:t>evolving context in Europe of ‘nation’ and ‘state’…..democracy?</a:t>
            </a: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a:t>c</a:t>
            </a:r>
            <a:r>
              <a:rPr lang="en-US" dirty="0" smtClean="0"/>
              <a:t>haracteristics of the modern state?</a:t>
            </a:r>
          </a:p>
          <a:p>
            <a:pPr marL="1771650" lvl="3" indent="-400050">
              <a:buFont typeface="+mj-lt"/>
              <a:buAutoNum type="romanLcPeriod"/>
            </a:pPr>
            <a:r>
              <a:rPr lang="en-US" dirty="0"/>
              <a:t>s</a:t>
            </a:r>
            <a:r>
              <a:rPr lang="en-US" dirty="0" smtClean="0"/>
              <a:t>overeignty</a:t>
            </a:r>
          </a:p>
          <a:p>
            <a:pPr marL="1771650" lvl="3" indent="-400050">
              <a:buFont typeface="+mj-lt"/>
              <a:buAutoNum type="romanLcPeriod"/>
            </a:pPr>
            <a:r>
              <a:rPr lang="en-US" dirty="0"/>
              <a:t>t</a:t>
            </a:r>
            <a:r>
              <a:rPr lang="en-US" dirty="0" smtClean="0"/>
              <a:t>erritoriality </a:t>
            </a:r>
          </a:p>
          <a:p>
            <a:pPr marL="1771650" lvl="3" indent="-400050">
              <a:buFont typeface="+mj-lt"/>
              <a:buAutoNum type="romanLcPeriod"/>
            </a:pPr>
            <a:r>
              <a:rPr lang="en-US" dirty="0"/>
              <a:t>n</a:t>
            </a:r>
            <a:r>
              <a:rPr lang="en-US" dirty="0" smtClean="0"/>
              <a:t>ationality 	…an int’l order based on the state system?</a:t>
            </a:r>
          </a:p>
          <a:p>
            <a:pPr lvl="1"/>
            <a:endParaRPr lang="en-US" dirty="0" smtClean="0"/>
          </a:p>
          <a:p>
            <a:pPr marL="742950" lvl="1" indent="-285750">
              <a:buFont typeface="Arial" panose="020B0604020202020204" pitchFamily="34" charset="0"/>
              <a:buChar char="•"/>
            </a:pPr>
            <a:r>
              <a:rPr lang="en-US" dirty="0" smtClean="0"/>
              <a:t>the </a:t>
            </a:r>
            <a:r>
              <a:rPr lang="en-US" b="1" dirty="0" smtClean="0"/>
              <a:t>Concert of Europe</a:t>
            </a:r>
            <a:r>
              <a:rPr lang="en-US" dirty="0" smtClean="0"/>
              <a:t> – </a:t>
            </a:r>
          </a:p>
          <a:p>
            <a:pPr marL="742950" lvl="1" indent="-285750">
              <a:buFont typeface="Arial" panose="020B0604020202020204" pitchFamily="34" charset="0"/>
              <a:buChar char="•"/>
            </a:pPr>
            <a:r>
              <a:rPr lang="en-US" dirty="0" smtClean="0"/>
              <a:t>an agreement among various European powers to meet regularly to resolve diplomatic crises between states…..</a:t>
            </a:r>
          </a:p>
          <a:p>
            <a:pPr marL="742950" lvl="1" indent="-285750">
              <a:buFont typeface="Arial" panose="020B0604020202020204" pitchFamily="34" charset="0"/>
              <a:buChar char="•"/>
            </a:pPr>
            <a:r>
              <a:rPr lang="en-US" dirty="0" smtClean="0"/>
              <a:t>began with Congress of Vienna (1815); and thus, ‘diplomacy’ becomes an important aspect of the European state system.		 </a:t>
            </a:r>
          </a:p>
          <a:p>
            <a:pPr marL="857250" lvl="1" indent="-400050">
              <a:buFont typeface="Arial" panose="020B0604020202020204" pitchFamily="34" charset="0"/>
              <a:buChar char="•"/>
            </a:pPr>
            <a:endParaRPr lang="en-US" dirty="0"/>
          </a:p>
          <a:p>
            <a:pPr marL="857250" lvl="1" indent="-400050">
              <a:buFont typeface="Arial" panose="020B0604020202020204" pitchFamily="34" charset="0"/>
              <a:buChar char="•"/>
            </a:pPr>
            <a:endParaRPr lang="en-US" dirty="0" smtClean="0"/>
          </a:p>
        </p:txBody>
      </p:sp>
      <p:pic>
        <p:nvPicPr>
          <p:cNvPr id="4098" name="Picture 2" descr="GHDI - Ma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0860" y="1088571"/>
            <a:ext cx="5441140" cy="41869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792686" y="130629"/>
            <a:ext cx="5399314" cy="369332"/>
          </a:xfrm>
          <a:prstGeom prst="rect">
            <a:avLst/>
          </a:prstGeom>
          <a:noFill/>
        </p:spPr>
        <p:txBody>
          <a:bodyPr wrap="square" rtlCol="0">
            <a:spAutoFit/>
          </a:bodyPr>
          <a:lstStyle/>
          <a:p>
            <a:r>
              <a:rPr lang="en-US" dirty="0" smtClean="0"/>
              <a:t>….the rise of Europe through a process of ‘modernity ‘</a:t>
            </a:r>
            <a:endParaRPr lang="en-US" dirty="0"/>
          </a:p>
        </p:txBody>
      </p:sp>
    </p:spTree>
    <p:extLst>
      <p:ext uri="{BB962C8B-B14F-4D97-AF65-F5344CB8AC3E}">
        <p14:creationId xmlns:p14="http://schemas.microsoft.com/office/powerpoint/2010/main" val="120684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7750936" cy="7017306"/>
          </a:xfrm>
          <a:prstGeom prst="rect">
            <a:avLst/>
          </a:prstGeom>
          <a:noFill/>
        </p:spPr>
        <p:txBody>
          <a:bodyPr wrap="square" rtlCol="0">
            <a:spAutoFit/>
          </a:bodyPr>
          <a:lstStyle/>
          <a:p>
            <a:r>
              <a:rPr lang="en-US" dirty="0" smtClean="0"/>
              <a:t>International Relations Theory</a:t>
            </a:r>
          </a:p>
          <a:p>
            <a:r>
              <a:rPr lang="en-US" dirty="0" smtClean="0"/>
              <a:t>Liberalism and the Rise of International Relations</a:t>
            </a:r>
          </a:p>
          <a:p>
            <a:pPr marL="742950" lvl="1"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Immanuel Kant, </a:t>
            </a:r>
            <a:r>
              <a:rPr lang="en-US" b="1" i="1" dirty="0" smtClean="0"/>
              <a:t>Perpetual Peace</a:t>
            </a:r>
            <a:r>
              <a:rPr lang="en-US" b="1" dirty="0" smtClean="0"/>
              <a:t> (1795)</a:t>
            </a:r>
          </a:p>
          <a:p>
            <a:pPr marL="742950" lvl="1" indent="-285750">
              <a:buFont typeface="Arial" panose="020B0604020202020204" pitchFamily="34" charset="0"/>
              <a:buChar char="•"/>
            </a:pPr>
            <a:r>
              <a:rPr lang="en-US" dirty="0" smtClean="0"/>
              <a:t>Democracies are inherently peaceful, both within and with each other</a:t>
            </a:r>
          </a:p>
          <a:p>
            <a:endParaRPr lang="en-US" dirty="0"/>
          </a:p>
          <a:p>
            <a:pPr marL="285750" indent="-285750">
              <a:buFont typeface="Arial" panose="020B0604020202020204" pitchFamily="34" charset="0"/>
              <a:buChar char="•"/>
            </a:pPr>
            <a:r>
              <a:rPr lang="en-US" dirty="0" smtClean="0"/>
              <a:t>liberal int’l theory promotes strong int’l institutions and int’l law....</a:t>
            </a:r>
          </a:p>
          <a:p>
            <a:pPr marL="285750" indent="-285750">
              <a:buFont typeface="Arial" panose="020B0604020202020204" pitchFamily="34" charset="0"/>
              <a:buChar char="•"/>
            </a:pPr>
            <a:r>
              <a:rPr lang="en-US" dirty="0" smtClean="0"/>
              <a:t>acceptance that sovereign states are the key actors in int’l affairs, but maintains that their </a:t>
            </a:r>
            <a:r>
              <a:rPr lang="en-US" dirty="0" err="1" smtClean="0"/>
              <a:t>behaviour</a:t>
            </a:r>
            <a:r>
              <a:rPr lang="en-US" dirty="0" smtClean="0"/>
              <a:t>, even under conditions of anarchy, can be bettered through such institutions 		                      ……the rule of law?</a:t>
            </a:r>
          </a:p>
          <a:p>
            <a:endParaRPr lang="en-US" dirty="0" smtClean="0"/>
          </a:p>
          <a:p>
            <a:pPr marL="285750" indent="-285750">
              <a:buFont typeface="Arial" panose="020B0604020202020204" pitchFamily="34" charset="0"/>
              <a:buChar char="•"/>
            </a:pPr>
            <a:r>
              <a:rPr lang="en-US" b="1" dirty="0" smtClean="0">
                <a:hlinkClick r:id="rId2"/>
              </a:rPr>
              <a:t>Paris Peace Conference, 1919</a:t>
            </a:r>
            <a:endParaRPr lang="en-US" b="1" dirty="0" smtClean="0"/>
          </a:p>
          <a:p>
            <a:pPr marL="742950" lvl="1" indent="-285750">
              <a:buFont typeface="Arial" panose="020B0604020202020204" pitchFamily="34" charset="0"/>
              <a:buChar char="•"/>
            </a:pPr>
            <a:r>
              <a:rPr lang="en-US" dirty="0" smtClean="0"/>
              <a:t>a new world order?</a:t>
            </a:r>
          </a:p>
          <a:p>
            <a:pPr marL="742950" lvl="1" indent="-285750">
              <a:buFont typeface="Arial" panose="020B0604020202020204" pitchFamily="34" charset="0"/>
              <a:buChar char="•"/>
            </a:pPr>
            <a:r>
              <a:rPr lang="en-US" b="1" dirty="0" smtClean="0">
                <a:hlinkClick r:id="rId3"/>
              </a:rPr>
              <a:t>Fourteen Points </a:t>
            </a:r>
            <a:r>
              <a:rPr lang="en-US" b="1" dirty="0" smtClean="0"/>
              <a:t>(Woodrow Wilson)	</a:t>
            </a:r>
            <a:r>
              <a:rPr lang="en-US" dirty="0" smtClean="0"/>
              <a:t>...an idealistic document…..</a:t>
            </a:r>
            <a:endParaRPr lang="en-US" b="1" dirty="0" smtClean="0"/>
          </a:p>
          <a:p>
            <a:pPr marL="1200150" lvl="2" indent="-285750">
              <a:buFont typeface="Arial" panose="020B0604020202020204" pitchFamily="34" charset="0"/>
              <a:buChar char="•"/>
            </a:pPr>
            <a:r>
              <a:rPr lang="en-US" dirty="0" smtClean="0"/>
              <a:t>US justification for entry to WWI...‘make world safe for democracy’</a:t>
            </a:r>
          </a:p>
          <a:p>
            <a:pPr marL="1200150" lvl="2" indent="-285750">
              <a:buFont typeface="Arial" panose="020B0604020202020204" pitchFamily="34" charset="0"/>
              <a:buChar char="•"/>
            </a:pPr>
            <a:r>
              <a:rPr lang="en-US" b="1" dirty="0" smtClean="0"/>
              <a:t>‘self-determination’</a:t>
            </a:r>
          </a:p>
          <a:p>
            <a:pPr marL="1657350" lvl="3" indent="-285750">
              <a:buFont typeface="Arial" panose="020B0604020202020204" pitchFamily="34" charset="0"/>
              <a:buChar char="•"/>
            </a:pPr>
            <a:r>
              <a:rPr lang="en-US" dirty="0"/>
              <a:t>t</a:t>
            </a:r>
            <a:r>
              <a:rPr lang="en-US" dirty="0" smtClean="0"/>
              <a:t>he right of states to determine their own policies and practices</a:t>
            </a:r>
          </a:p>
          <a:p>
            <a:pPr marL="1657350" lvl="3" indent="-285750">
              <a:buFont typeface="Arial" panose="020B0604020202020204" pitchFamily="34" charset="0"/>
              <a:buChar char="•"/>
            </a:pPr>
            <a:r>
              <a:rPr lang="en-US" dirty="0" smtClean="0"/>
              <a:t>the right of citizens to determine their own gov’t</a:t>
            </a:r>
          </a:p>
          <a:p>
            <a:pPr marL="1657350" lvl="3" indent="-285750">
              <a:buFont typeface="Arial" panose="020B0604020202020204" pitchFamily="34" charset="0"/>
              <a:buChar char="•"/>
            </a:pPr>
            <a:r>
              <a:rPr lang="en-US" dirty="0" smtClean="0"/>
              <a:t>can also refer to the quest of a nationalist movement to secure political autonomy – seceding to form a new sovereign state?</a:t>
            </a:r>
          </a:p>
          <a:p>
            <a:pPr marL="1657350" lvl="3" indent="-285750" algn="r">
              <a:buFont typeface="Arial" panose="020B0604020202020204" pitchFamily="34" charset="0"/>
              <a:buChar char="•"/>
            </a:pPr>
            <a:r>
              <a:rPr lang="en-US" dirty="0"/>
              <a:t>l</a:t>
            </a:r>
            <a:r>
              <a:rPr lang="en-US" dirty="0" smtClean="0"/>
              <a:t>egitimizing the nation-state ideal?</a:t>
            </a:r>
          </a:p>
          <a:p>
            <a:pPr marL="1200150" lvl="2" indent="-285750">
              <a:buFont typeface="Arial" panose="020B0604020202020204" pitchFamily="34" charset="0"/>
              <a:buChar char="•"/>
            </a:pPr>
            <a:r>
              <a:rPr lang="en-US" b="1" dirty="0" smtClean="0"/>
              <a:t>Internationalism</a:t>
            </a:r>
            <a:r>
              <a:rPr lang="en-US" dirty="0" smtClean="0"/>
              <a:t> </a:t>
            </a:r>
            <a:endParaRPr lang="en-US" dirty="0"/>
          </a:p>
          <a:p>
            <a:pPr marL="1657350" lvl="3" indent="-285750">
              <a:buFont typeface="Arial" panose="020B0604020202020204" pitchFamily="34" charset="0"/>
              <a:buChar char="•"/>
            </a:pPr>
            <a:r>
              <a:rPr lang="en-US" dirty="0" smtClean="0"/>
              <a:t>wherein a strong international organization dedicated to preserving int’l peace and security should be established….</a:t>
            </a:r>
          </a:p>
          <a:p>
            <a:pPr marL="1657350" lvl="3" indent="-285750" algn="r">
              <a:buFont typeface="Arial" panose="020B0604020202020204" pitchFamily="34" charset="0"/>
              <a:buChar char="•"/>
            </a:pPr>
            <a:r>
              <a:rPr lang="en-US" dirty="0"/>
              <a:t>t</a:t>
            </a:r>
            <a:r>
              <a:rPr lang="en-US" dirty="0" smtClean="0"/>
              <a:t>he </a:t>
            </a:r>
            <a:r>
              <a:rPr lang="en-US" b="1" dirty="0" smtClean="0"/>
              <a:t>League of Nations</a:t>
            </a:r>
            <a:endParaRPr lang="en-US" b="1" dirty="0"/>
          </a:p>
        </p:txBody>
      </p:sp>
      <p:pic>
        <p:nvPicPr>
          <p:cNvPr id="3" name="Picture 5" descr="league_nations_arrival_versaille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77795" y="117566"/>
            <a:ext cx="275431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alliance_enten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a:xfrm>
            <a:off x="7750936" y="1348049"/>
            <a:ext cx="2485109" cy="2366770"/>
          </a:xfrm>
          <a:prstGeom prst="rect">
            <a:avLst/>
          </a:prstGeom>
          <a:noFill/>
        </p:spPr>
      </p:pic>
      <p:pic>
        <p:nvPicPr>
          <p:cNvPr id="5" name="Picture 8" descr="Europe19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a:xfrm>
            <a:off x="8584891" y="3587932"/>
            <a:ext cx="3012023" cy="2882936"/>
          </a:xfrm>
          <a:prstGeom prst="rect">
            <a:avLst/>
          </a:prstGeom>
          <a:noFill/>
        </p:spPr>
      </p:pic>
      <p:sp>
        <p:nvSpPr>
          <p:cNvPr id="6" name="Rectangle 5"/>
          <p:cNvSpPr/>
          <p:nvPr/>
        </p:nvSpPr>
        <p:spPr>
          <a:xfrm>
            <a:off x="6096000" y="-20833"/>
            <a:ext cx="6096000" cy="1200329"/>
          </a:xfrm>
          <a:prstGeom prst="rect">
            <a:avLst/>
          </a:prstGeom>
        </p:spPr>
        <p:txBody>
          <a:bodyPr>
            <a:spAutoFit/>
          </a:bodyPr>
          <a:lstStyle/>
          <a:p>
            <a:r>
              <a:rPr lang="en-US" altLang="en-US" u="sng" dirty="0" smtClean="0"/>
              <a:t>Paris Peace Conference, 1919:</a:t>
            </a:r>
          </a:p>
          <a:p>
            <a:r>
              <a:rPr lang="en-US" altLang="en-US" dirty="0" smtClean="0"/>
              <a:t> </a:t>
            </a:r>
            <a:r>
              <a:rPr lang="en-US" altLang="en-US" b="1" dirty="0" smtClean="0"/>
              <a:t>US President Woodrow Wilson</a:t>
            </a:r>
          </a:p>
          <a:p>
            <a:r>
              <a:rPr lang="en-US" altLang="en-US" dirty="0" smtClean="0"/>
              <a:t> British PM David Lloyd George</a:t>
            </a:r>
          </a:p>
          <a:p>
            <a:r>
              <a:rPr lang="en-US" altLang="en-US" dirty="0" smtClean="0"/>
              <a:t> French PM Georges Clemenceau</a:t>
            </a:r>
            <a:endParaRPr lang="en-US" altLang="en-US" dirty="0"/>
          </a:p>
        </p:txBody>
      </p:sp>
      <p:sp>
        <p:nvSpPr>
          <p:cNvPr id="7" name="Rectangle 6"/>
          <p:cNvSpPr/>
          <p:nvPr/>
        </p:nvSpPr>
        <p:spPr>
          <a:xfrm>
            <a:off x="7932148" y="3660773"/>
            <a:ext cx="652743" cy="369332"/>
          </a:xfrm>
          <a:prstGeom prst="rect">
            <a:avLst/>
          </a:prstGeom>
        </p:spPr>
        <p:txBody>
          <a:bodyPr wrap="none">
            <a:spAutoFit/>
          </a:bodyPr>
          <a:lstStyle/>
          <a:p>
            <a:r>
              <a:rPr lang="en-US" dirty="0" smtClean="0"/>
              <a:t>1914</a:t>
            </a:r>
            <a:endParaRPr lang="en-US" dirty="0"/>
          </a:p>
        </p:txBody>
      </p:sp>
      <p:sp>
        <p:nvSpPr>
          <p:cNvPr id="8" name="Rectangle 7"/>
          <p:cNvSpPr/>
          <p:nvPr/>
        </p:nvSpPr>
        <p:spPr>
          <a:xfrm>
            <a:off x="10944171" y="6403768"/>
            <a:ext cx="652743" cy="369332"/>
          </a:xfrm>
          <a:prstGeom prst="rect">
            <a:avLst/>
          </a:prstGeom>
        </p:spPr>
        <p:txBody>
          <a:bodyPr wrap="none">
            <a:spAutoFit/>
          </a:bodyPr>
          <a:lstStyle/>
          <a:p>
            <a:r>
              <a:rPr lang="en-US" dirty="0" smtClean="0"/>
              <a:t>1919</a:t>
            </a:r>
            <a:endParaRPr lang="en-US" dirty="0"/>
          </a:p>
        </p:txBody>
      </p:sp>
    </p:spTree>
    <p:extLst>
      <p:ext uri="{BB962C8B-B14F-4D97-AF65-F5344CB8AC3E}">
        <p14:creationId xmlns:p14="http://schemas.microsoft.com/office/powerpoint/2010/main" val="346242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7432804"/>
          </a:xfrm>
          <a:prstGeom prst="rect">
            <a:avLst/>
          </a:prstGeom>
          <a:noFill/>
        </p:spPr>
        <p:txBody>
          <a:bodyPr wrap="square" rtlCol="0">
            <a:spAutoFit/>
          </a:bodyPr>
          <a:lstStyle/>
          <a:p>
            <a:r>
              <a:rPr lang="en-US" b="1" dirty="0" smtClean="0"/>
              <a:t>the Realist Turn</a:t>
            </a:r>
          </a:p>
          <a:p>
            <a:pPr marL="285750" indent="-285750">
              <a:buFont typeface="Arial" panose="020B0604020202020204" pitchFamily="34" charset="0"/>
              <a:buChar char="•"/>
            </a:pPr>
            <a:r>
              <a:rPr lang="en-US" b="1" dirty="0" smtClean="0"/>
              <a:t>Treaty of Versailles (1920)			……the result of negotiations in Paris in 1919…..a future cause of WWII too.</a:t>
            </a:r>
          </a:p>
          <a:p>
            <a:pPr marL="1200150" lvl="2" indent="-285750">
              <a:buFont typeface="Arial" panose="020B0604020202020204" pitchFamily="34" charset="0"/>
              <a:buChar char="•"/>
            </a:pPr>
            <a:r>
              <a:rPr lang="en-US" dirty="0" smtClean="0"/>
              <a:t>most important treaty of the 20</a:t>
            </a:r>
            <a:r>
              <a:rPr lang="en-US" baseline="30000" dirty="0" smtClean="0"/>
              <a:t>th</a:t>
            </a:r>
            <a:r>
              <a:rPr lang="en-US" dirty="0" smtClean="0"/>
              <a:t> C?</a:t>
            </a:r>
          </a:p>
          <a:p>
            <a:pPr marL="1200150" lvl="2" indent="-285750">
              <a:buFont typeface="Arial" panose="020B0604020202020204" pitchFamily="34" charset="0"/>
              <a:buChar char="•"/>
            </a:pPr>
            <a:r>
              <a:rPr lang="en-US" dirty="0" smtClean="0"/>
              <a:t>it was a compromise between </a:t>
            </a:r>
            <a:r>
              <a:rPr lang="en-US" i="1" dirty="0" smtClean="0"/>
              <a:t>idealists </a:t>
            </a:r>
            <a:r>
              <a:rPr lang="en-US" dirty="0" smtClean="0"/>
              <a:t>(Wilson)</a:t>
            </a:r>
            <a:r>
              <a:rPr lang="en-US" i="1" dirty="0" smtClean="0"/>
              <a:t> </a:t>
            </a:r>
            <a:r>
              <a:rPr lang="en-US" dirty="0" smtClean="0"/>
              <a:t>and</a:t>
            </a:r>
            <a:r>
              <a:rPr lang="en-US" i="1" dirty="0" smtClean="0"/>
              <a:t> realists </a:t>
            </a:r>
            <a:r>
              <a:rPr lang="en-US" dirty="0" smtClean="0"/>
              <a:t>(Clemenceau), though heavily punitive…. </a:t>
            </a:r>
          </a:p>
          <a:p>
            <a:pPr marL="1200150" lvl="2" indent="-285750">
              <a:buFont typeface="Arial" panose="020B0604020202020204" pitchFamily="34" charset="0"/>
              <a:buChar char="•"/>
            </a:pPr>
            <a:r>
              <a:rPr lang="en-US" dirty="0" smtClean="0"/>
              <a:t>treaty was forced on Germany via </a:t>
            </a:r>
            <a:r>
              <a:rPr lang="en-US" b="1" dirty="0" smtClean="0"/>
              <a:t>diktat</a:t>
            </a:r>
            <a:r>
              <a:rPr lang="en-US" dirty="0" smtClean="0"/>
              <a:t>; Germany signed, but under protest</a:t>
            </a:r>
          </a:p>
          <a:p>
            <a:pPr marL="1657350" lvl="3" indent="-285750">
              <a:buFont typeface="Arial" panose="020B0604020202020204" pitchFamily="34" charset="0"/>
              <a:buChar char="•"/>
            </a:pPr>
            <a:r>
              <a:rPr lang="en-US" dirty="0" smtClean="0"/>
              <a:t>War Guilt Clause</a:t>
            </a:r>
          </a:p>
          <a:p>
            <a:pPr marL="1657350" lvl="3" indent="-285750">
              <a:buFont typeface="Arial" panose="020B0604020202020204" pitchFamily="34" charset="0"/>
              <a:buChar char="•"/>
            </a:pPr>
            <a:r>
              <a:rPr lang="en-US" dirty="0" smtClean="0"/>
              <a:t>Reparations</a:t>
            </a:r>
          </a:p>
          <a:p>
            <a:pPr marL="1657350" lvl="3" indent="-285750">
              <a:buFont typeface="Arial" panose="020B0604020202020204" pitchFamily="34" charset="0"/>
              <a:buChar char="•"/>
            </a:pPr>
            <a:r>
              <a:rPr lang="en-US" dirty="0" smtClean="0"/>
              <a:t>Successor States</a:t>
            </a:r>
          </a:p>
          <a:p>
            <a:pPr marL="1657350" lvl="3" indent="-285750">
              <a:buFont typeface="Arial" panose="020B0604020202020204" pitchFamily="34" charset="0"/>
              <a:buChar char="•"/>
            </a:pPr>
            <a:r>
              <a:rPr lang="en-US" dirty="0" smtClean="0"/>
              <a:t>Mandate System – New Imperialism?</a:t>
            </a:r>
          </a:p>
          <a:p>
            <a:pPr marL="2114550" lvl="4" indent="-285750">
              <a:buFont typeface="Arial" panose="020B0604020202020204" pitchFamily="34" charset="0"/>
              <a:buChar char="•"/>
            </a:pPr>
            <a:r>
              <a:rPr lang="en-US" dirty="0" smtClean="0"/>
              <a:t>Ex. Middle East – French and British Mandates in Syria and Palestine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hlinkClick r:id="rId2"/>
              </a:rPr>
              <a:t>League of Nations </a:t>
            </a:r>
            <a:endParaRPr lang="en-US" b="1" dirty="0" smtClean="0"/>
          </a:p>
          <a:p>
            <a:pPr marL="1200150" lvl="2" indent="-285750">
              <a:buFont typeface="Arial" panose="020B0604020202020204" pitchFamily="34" charset="0"/>
              <a:buChar char="•"/>
            </a:pPr>
            <a:r>
              <a:rPr lang="en-US" dirty="0" smtClean="0"/>
              <a:t>a radical departure from traditional politics in Europe</a:t>
            </a:r>
          </a:p>
          <a:p>
            <a:pPr marL="1200150" lvl="2" indent="-285750">
              <a:buFont typeface="Arial" panose="020B0604020202020204" pitchFamily="34" charset="0"/>
              <a:buChar char="•"/>
            </a:pPr>
            <a:r>
              <a:rPr lang="en-US" dirty="0"/>
              <a:t>n</a:t>
            </a:r>
            <a:r>
              <a:rPr lang="en-US" dirty="0" smtClean="0"/>
              <a:t>ations would have to make sacrifices in order for this to work</a:t>
            </a:r>
          </a:p>
          <a:p>
            <a:pPr marL="1200150" lvl="2" indent="-285750">
              <a:buFont typeface="Arial" panose="020B0604020202020204" pitchFamily="34" charset="0"/>
              <a:buChar char="•"/>
            </a:pPr>
            <a:r>
              <a:rPr lang="en-US" dirty="0" smtClean="0"/>
              <a:t>Nationalism needed to turn into Internationalism </a:t>
            </a:r>
          </a:p>
          <a:p>
            <a:pPr>
              <a:spcBef>
                <a:spcPct val="50000"/>
              </a:spcBef>
            </a:pPr>
            <a:r>
              <a:rPr lang="en-US" altLang="en-US" u="sng" dirty="0" smtClean="0"/>
              <a:t>Article 10</a:t>
            </a:r>
            <a:r>
              <a:rPr lang="en-US" altLang="en-US" dirty="0" smtClean="0"/>
              <a:t> </a:t>
            </a:r>
          </a:p>
          <a:p>
            <a:pPr lvl="1">
              <a:buClr>
                <a:schemeClr val="accent2"/>
              </a:buClr>
              <a:buSzPct val="75000"/>
            </a:pPr>
            <a:r>
              <a:rPr lang="ja-JP" altLang="en-US" i="1" dirty="0" smtClean="0"/>
              <a:t>“</a:t>
            </a:r>
            <a:r>
              <a:rPr lang="en-US" altLang="ja-JP" i="1" dirty="0"/>
              <a:t>t</a:t>
            </a:r>
            <a:r>
              <a:rPr lang="en-US" altLang="ja-JP" i="1" dirty="0" smtClean="0"/>
              <a:t>he members of the League undertake to respect and preserve against external </a:t>
            </a:r>
          </a:p>
          <a:p>
            <a:pPr lvl="1">
              <a:buClr>
                <a:schemeClr val="accent2"/>
              </a:buClr>
              <a:buSzPct val="75000"/>
            </a:pPr>
            <a:r>
              <a:rPr lang="en-US" altLang="ja-JP" i="1" dirty="0" smtClean="0"/>
              <a:t>aggression the territorial integrity and existing political independence of all members of the League. In case of any such aggression, the Council shall advise upon the means by which this obligation shall be fulfilled.</a:t>
            </a:r>
            <a:r>
              <a:rPr lang="ja-JP" altLang="en-US" i="1" dirty="0" smtClean="0"/>
              <a:t>”</a:t>
            </a:r>
            <a:endParaRPr lang="en-US" altLang="ja-JP" i="1" dirty="0" smtClean="0"/>
          </a:p>
          <a:p>
            <a:pPr lvl="2">
              <a:buClr>
                <a:schemeClr val="accent2"/>
              </a:buClr>
              <a:buSzPct val="75000"/>
            </a:pPr>
            <a:endParaRPr lang="en-US" altLang="ja-JP" i="1" dirty="0" smtClean="0"/>
          </a:p>
          <a:p>
            <a:r>
              <a:rPr lang="en-US" b="1" dirty="0" smtClean="0"/>
              <a:t>Problems:</a:t>
            </a:r>
          </a:p>
          <a:p>
            <a:pPr marL="742950" lvl="1" indent="-285750">
              <a:buFont typeface="Arial" panose="020B0604020202020204" pitchFamily="34" charset="0"/>
              <a:buChar char="•"/>
            </a:pPr>
            <a:r>
              <a:rPr lang="en-US" dirty="0" smtClean="0"/>
              <a:t>membership?</a:t>
            </a:r>
          </a:p>
          <a:p>
            <a:pPr marL="742950" lvl="1" indent="-285750">
              <a:buFont typeface="Arial" panose="020B0604020202020204" pitchFamily="34" charset="0"/>
              <a:buChar char="•"/>
            </a:pPr>
            <a:r>
              <a:rPr lang="en-US" dirty="0" smtClean="0"/>
              <a:t>lack of enforcement – the problem of </a:t>
            </a:r>
            <a:r>
              <a:rPr lang="en-US" b="1" dirty="0" smtClean="0"/>
              <a:t>‘collective security’</a:t>
            </a:r>
          </a:p>
          <a:p>
            <a:pPr marL="742950" lvl="1" indent="-285750">
              <a:buFont typeface="Arial" panose="020B0604020202020204" pitchFamily="34" charset="0"/>
              <a:buChar char="•"/>
            </a:pPr>
            <a:r>
              <a:rPr lang="en-US" b="1" dirty="0" smtClean="0"/>
              <a:t>Isolationism 			</a:t>
            </a:r>
          </a:p>
          <a:p>
            <a:pPr marL="742950" lvl="1" indent="-285750">
              <a:buFont typeface="Arial" panose="020B0604020202020204" pitchFamily="34" charset="0"/>
              <a:buChar char="•"/>
            </a:pPr>
            <a:endParaRPr lang="en-US" b="1" dirty="0"/>
          </a:p>
        </p:txBody>
      </p:sp>
      <p:pic>
        <p:nvPicPr>
          <p:cNvPr id="5124" name="Picture 4" descr="Kerry McKittrick (kerrym1479) on Pinteres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3371" y="1132114"/>
            <a:ext cx="3178629" cy="40085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325759" y="6175046"/>
            <a:ext cx="4238171" cy="369332"/>
          </a:xfrm>
          <a:prstGeom prst="rect">
            <a:avLst/>
          </a:prstGeom>
          <a:noFill/>
        </p:spPr>
        <p:txBody>
          <a:bodyPr wrap="square" rtlCol="0">
            <a:spAutoFit/>
          </a:bodyPr>
          <a:lstStyle/>
          <a:p>
            <a:pPr marL="285750" indent="-285750">
              <a:buFont typeface="Arial" panose="020B0604020202020204" pitchFamily="34" charset="0"/>
              <a:buChar char="•"/>
            </a:pPr>
            <a:r>
              <a:rPr lang="en-US" dirty="0"/>
              <a:t>a</a:t>
            </a:r>
            <a:r>
              <a:rPr lang="en-US" dirty="0" smtClean="0"/>
              <a:t> return to </a:t>
            </a:r>
            <a:r>
              <a:rPr lang="en-US" b="1" dirty="0" smtClean="0"/>
              <a:t>Nationalism</a:t>
            </a:r>
            <a:r>
              <a:rPr lang="en-US" dirty="0" smtClean="0"/>
              <a:t> ?</a:t>
            </a:r>
            <a:endParaRPr lang="en-US" dirty="0"/>
          </a:p>
        </p:txBody>
      </p:sp>
    </p:spTree>
    <p:extLst>
      <p:ext uri="{BB962C8B-B14F-4D97-AF65-F5344CB8AC3E}">
        <p14:creationId xmlns:p14="http://schemas.microsoft.com/office/powerpoint/2010/main" val="356290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17342"/>
            <a:ext cx="12192000" cy="3139321"/>
          </a:xfrm>
          <a:prstGeom prst="rect">
            <a:avLst/>
          </a:prstGeom>
          <a:noFill/>
        </p:spPr>
        <p:txBody>
          <a:bodyPr wrap="square" rtlCol="0">
            <a:spAutoFit/>
          </a:bodyPr>
          <a:lstStyle/>
          <a:p>
            <a:r>
              <a:rPr lang="en-US" dirty="0" smtClean="0"/>
              <a:t>Realpolitik </a:t>
            </a:r>
          </a:p>
          <a:p>
            <a:pPr marL="285750" indent="-285750">
              <a:buFont typeface="Arial" panose="020B0604020202020204" pitchFamily="34" charset="0"/>
              <a:buChar char="•"/>
            </a:pPr>
            <a:r>
              <a:rPr lang="en-US" b="1" dirty="0" smtClean="0"/>
              <a:t>Realism - </a:t>
            </a:r>
            <a:r>
              <a:rPr lang="en-US" dirty="0"/>
              <a:t>a</a:t>
            </a:r>
            <a:r>
              <a:rPr lang="en-US" dirty="0" smtClean="0"/>
              <a:t>n ancient tradition?</a:t>
            </a:r>
          </a:p>
          <a:p>
            <a:pPr marL="742950" lvl="1" indent="-285750">
              <a:buFont typeface="Arial" panose="020B0604020202020204" pitchFamily="34" charset="0"/>
              <a:buChar char="•"/>
            </a:pPr>
            <a:r>
              <a:rPr lang="en-US" dirty="0" smtClean="0"/>
              <a:t>Thucydides, </a:t>
            </a:r>
            <a:r>
              <a:rPr lang="en-US" i="1" dirty="0" smtClean="0"/>
              <a:t>History of the Peloponnesian War</a:t>
            </a:r>
            <a:endParaRPr lang="en-US" dirty="0" smtClean="0"/>
          </a:p>
          <a:p>
            <a:pPr marL="1771650" lvl="3" indent="-400050">
              <a:buFont typeface="+mj-lt"/>
              <a:buAutoNum type="romanLcPeriod"/>
            </a:pPr>
            <a:r>
              <a:rPr lang="en-US" dirty="0" smtClean="0"/>
              <a:t>power politics is the name of the game</a:t>
            </a:r>
          </a:p>
          <a:p>
            <a:pPr marL="1771650" lvl="3" indent="-400050">
              <a:buFont typeface="+mj-lt"/>
              <a:buAutoNum type="romanLcPeriod"/>
            </a:pPr>
            <a:r>
              <a:rPr lang="en-US" dirty="0" smtClean="0"/>
              <a:t>issues of morality are irrelevant </a:t>
            </a:r>
          </a:p>
          <a:p>
            <a:pPr marL="2228850" lvl="4" indent="-400050">
              <a:buFont typeface="Arial" panose="020B0604020202020204" pitchFamily="34" charset="0"/>
              <a:buChar char="•"/>
            </a:pPr>
            <a:r>
              <a:rPr lang="en-US" dirty="0" smtClean="0"/>
              <a:t>‘</a:t>
            </a:r>
            <a:r>
              <a:rPr lang="en-US" i="1" dirty="0" smtClean="0"/>
              <a:t>amoral</a:t>
            </a:r>
            <a:r>
              <a:rPr lang="en-US" dirty="0" smtClean="0"/>
              <a:t>,’ in that moral rules can’t be applied, not ‘</a:t>
            </a:r>
            <a:r>
              <a:rPr lang="en-US" i="1" dirty="0" smtClean="0"/>
              <a:t>immoral</a:t>
            </a:r>
            <a:r>
              <a:rPr lang="en-US" dirty="0" smtClean="0"/>
              <a:t>,’ contrary to existing moral rules</a:t>
            </a:r>
          </a:p>
          <a:p>
            <a:pPr marL="857250" lvl="1" indent="-400050">
              <a:buFont typeface="Arial" panose="020B0604020202020204" pitchFamily="34" charset="0"/>
              <a:buChar char="•"/>
            </a:pPr>
            <a:r>
              <a:rPr lang="en-US" dirty="0" err="1" smtClean="0"/>
              <a:t>Niccolo</a:t>
            </a:r>
            <a:r>
              <a:rPr lang="en-US" dirty="0" smtClean="0"/>
              <a:t> Machiavelli, </a:t>
            </a:r>
            <a:r>
              <a:rPr lang="en-US" i="1" dirty="0" smtClean="0"/>
              <a:t>The Prince</a:t>
            </a:r>
            <a:r>
              <a:rPr lang="en-US" dirty="0" smtClean="0"/>
              <a:t> (1532) – </a:t>
            </a:r>
            <a:r>
              <a:rPr lang="en-US" b="1" i="1" dirty="0" smtClean="0"/>
              <a:t>raison </a:t>
            </a:r>
            <a:r>
              <a:rPr lang="en-US" b="1" i="1" dirty="0" err="1" smtClean="0"/>
              <a:t>d’etre</a:t>
            </a:r>
            <a:r>
              <a:rPr lang="en-US" b="1" i="1" dirty="0" smtClean="0"/>
              <a:t> </a:t>
            </a:r>
            <a:r>
              <a:rPr lang="en-US" b="1" dirty="0" smtClean="0"/>
              <a:t> (reason of state)</a:t>
            </a:r>
          </a:p>
          <a:p>
            <a:pPr marL="1771650" lvl="3" indent="-400050">
              <a:buFont typeface="Arial" panose="020B0604020202020204" pitchFamily="34" charset="0"/>
              <a:buChar char="•"/>
            </a:pPr>
            <a:r>
              <a:rPr lang="en-US" dirty="0" smtClean="0"/>
              <a:t>‘Never </a:t>
            </a:r>
            <a:r>
              <a:rPr lang="en-US" dirty="0"/>
              <a:t>attempt to win by force what can be won by deception</a:t>
            </a:r>
            <a:r>
              <a:rPr lang="en-US" dirty="0" smtClean="0"/>
              <a:t>.’</a:t>
            </a:r>
            <a:endParaRPr lang="en-US" b="1" dirty="0" smtClean="0"/>
          </a:p>
          <a:p>
            <a:pPr marL="857250" lvl="1" indent="-400050">
              <a:buFont typeface="Arial" panose="020B0604020202020204" pitchFamily="34" charset="0"/>
              <a:buChar char="•"/>
            </a:pPr>
            <a:r>
              <a:rPr lang="en-US" dirty="0" smtClean="0"/>
              <a:t>Thomas Hobbes, </a:t>
            </a:r>
            <a:r>
              <a:rPr lang="en-US" i="1" dirty="0" smtClean="0"/>
              <a:t>Leviathan</a:t>
            </a:r>
            <a:r>
              <a:rPr lang="en-US" dirty="0" smtClean="0"/>
              <a:t> (1651) – </a:t>
            </a:r>
            <a:r>
              <a:rPr lang="en-US" b="1" i="1" dirty="0" smtClean="0"/>
              <a:t>state of nature</a:t>
            </a:r>
            <a:r>
              <a:rPr lang="en-US" dirty="0" smtClean="0"/>
              <a:t> </a:t>
            </a:r>
          </a:p>
          <a:p>
            <a:pPr marL="1771650" lvl="3" indent="-400050">
              <a:buFont typeface="Arial" panose="020B0604020202020204" pitchFamily="34" charset="0"/>
              <a:buChar char="•"/>
            </a:pPr>
            <a:r>
              <a:rPr lang="en-US" i="1" dirty="0" smtClean="0"/>
              <a:t>‘It is not wisdom but Authority that makes a law.’</a:t>
            </a:r>
          </a:p>
          <a:p>
            <a:r>
              <a:rPr lang="en-US" dirty="0" smtClean="0"/>
              <a:t>Post WWII</a:t>
            </a:r>
          </a:p>
        </p:txBody>
      </p:sp>
      <p:pic>
        <p:nvPicPr>
          <p:cNvPr id="3"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4728" y="2414171"/>
            <a:ext cx="2587625" cy="366972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868242" y="6083895"/>
            <a:ext cx="3074111" cy="369332"/>
          </a:xfrm>
          <a:prstGeom prst="rect">
            <a:avLst/>
          </a:prstGeom>
        </p:spPr>
        <p:txBody>
          <a:bodyPr wrap="none">
            <a:spAutoFit/>
          </a:bodyPr>
          <a:lstStyle/>
          <a:p>
            <a:r>
              <a:rPr lang="en-US" dirty="0" smtClean="0"/>
              <a:t>Hans Morgenthau (1904-1980)</a:t>
            </a:r>
            <a:endParaRPr lang="en-US" dirty="0" smtClean="0"/>
          </a:p>
        </p:txBody>
      </p:sp>
      <p:sp>
        <p:nvSpPr>
          <p:cNvPr id="5" name="Rectangle 4"/>
          <p:cNvSpPr/>
          <p:nvPr/>
        </p:nvSpPr>
        <p:spPr>
          <a:xfrm>
            <a:off x="0" y="3097006"/>
            <a:ext cx="9354728" cy="4247317"/>
          </a:xfrm>
          <a:prstGeom prst="rect">
            <a:avLst/>
          </a:prstGeom>
        </p:spPr>
        <p:txBody>
          <a:bodyPr wrap="square">
            <a:spAutoFit/>
          </a:bodyPr>
          <a:lstStyle/>
          <a:p>
            <a:pPr marL="285750" indent="-285750">
              <a:buFont typeface="Arial" panose="020B0604020202020204" pitchFamily="34" charset="0"/>
              <a:buChar char="•"/>
            </a:pPr>
            <a:r>
              <a:rPr lang="en-US" b="1" i="1" dirty="0" smtClean="0"/>
              <a:t>Politics Among Nations </a:t>
            </a:r>
            <a:r>
              <a:rPr lang="en-US" b="1" dirty="0" smtClean="0"/>
              <a:t>(1948)</a:t>
            </a:r>
          </a:p>
          <a:p>
            <a:pPr marL="742950" lvl="1" indent="-285750">
              <a:buFont typeface="Arial" panose="020B0604020202020204" pitchFamily="34" charset="0"/>
              <a:buChar char="•"/>
            </a:pPr>
            <a:r>
              <a:rPr lang="en-US" i="1" u="sng" dirty="0" smtClean="0"/>
              <a:t>International</a:t>
            </a:r>
            <a:r>
              <a:rPr lang="en-US" u="sng" dirty="0" smtClean="0"/>
              <a:t> </a:t>
            </a:r>
            <a:r>
              <a:rPr lang="en-US" i="1" u="sng" dirty="0" smtClean="0"/>
              <a:t>politics, like all politics, is a struggle for power. </a:t>
            </a:r>
            <a:r>
              <a:rPr lang="en-US" i="1" dirty="0" smtClean="0"/>
              <a:t>Whatever the ultimate aims of international politics, power is always the immediate aim. Statesman and peoples may ultimately seek freedom, security, prosperity, or power itself. They may define their goals in terms of a religious, philosophic, economic, or social ideal. They may hope that this ideal will materialize through its own inner force, through divine intervention, or through the natural development of human affairs. But whenever they strive to realize their goal by means of international politics, they do so by striving for power.</a:t>
            </a:r>
          </a:p>
          <a:p>
            <a:endParaRPr lang="en-US" sz="800" i="1" dirty="0"/>
          </a:p>
          <a:p>
            <a:pPr marL="285750" indent="-285750">
              <a:buFont typeface="Arial" panose="020B0604020202020204" pitchFamily="34" charset="0"/>
              <a:buChar char="•"/>
            </a:pPr>
            <a:r>
              <a:rPr lang="en-US" b="1" dirty="0" smtClean="0"/>
              <a:t>Balance of Power </a:t>
            </a:r>
            <a:r>
              <a:rPr lang="en-US" dirty="0" smtClean="0"/>
              <a:t>as a deterrent effect?</a:t>
            </a:r>
          </a:p>
          <a:p>
            <a:pPr marL="742950" lvl="1" indent="-285750">
              <a:buFont typeface="Arial" panose="020B0604020202020204" pitchFamily="34" charset="0"/>
              <a:buChar char="•"/>
            </a:pPr>
            <a:r>
              <a:rPr lang="en-US" dirty="0"/>
              <a:t>s</a:t>
            </a:r>
            <a:r>
              <a:rPr lang="en-US" dirty="0" smtClean="0"/>
              <a:t>tates rationally weigh pros and cons of declaring war, and usually find it in their interest to maintain peace, in order to preserve themselves……</a:t>
            </a:r>
          </a:p>
          <a:p>
            <a:pPr marL="1200150" lvl="2" indent="-285750" algn="r">
              <a:buFont typeface="Arial" panose="020B0604020202020204" pitchFamily="34" charset="0"/>
              <a:buChar char="•"/>
            </a:pPr>
            <a:r>
              <a:rPr lang="en-US" dirty="0" smtClean="0"/>
              <a:t> Is there a ‘community of interests’ in the world? </a:t>
            </a:r>
          </a:p>
          <a:p>
            <a:pPr marL="1200150" lvl="2" indent="-285750" algn="r">
              <a:buFont typeface="Arial" panose="020B0604020202020204" pitchFamily="34" charset="0"/>
              <a:buChar char="•"/>
            </a:pPr>
            <a:r>
              <a:rPr lang="en-US" dirty="0" smtClean="0"/>
              <a:t>What do these look like (beyond Int’l organizations…..)?</a:t>
            </a:r>
          </a:p>
          <a:p>
            <a:endParaRPr lang="en-US" i="1" dirty="0" smtClean="0"/>
          </a:p>
        </p:txBody>
      </p:sp>
    </p:spTree>
    <p:extLst>
      <p:ext uri="{BB962C8B-B14F-4D97-AF65-F5344CB8AC3E}">
        <p14:creationId xmlns:p14="http://schemas.microsoft.com/office/powerpoint/2010/main" val="4207820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30629"/>
            <a:ext cx="12192000" cy="638628"/>
          </a:xfrm>
          <a:prstGeom prst="rect">
            <a:avLst/>
          </a:prstGeom>
          <a:noFill/>
        </p:spPr>
        <p:txBody>
          <a:bodyPr wrap="square" rtlCol="0">
            <a:spAutoFit/>
          </a:bodyPr>
          <a:lstStyle/>
          <a:p>
            <a:endParaRPr lang="en-US" dirty="0"/>
          </a:p>
        </p:txBody>
      </p:sp>
      <p:sp>
        <p:nvSpPr>
          <p:cNvPr id="3" name="TextBox 2"/>
          <p:cNvSpPr txBox="1"/>
          <p:nvPr/>
        </p:nvSpPr>
        <p:spPr>
          <a:xfrm>
            <a:off x="0" y="130629"/>
            <a:ext cx="12192000" cy="6740307"/>
          </a:xfrm>
          <a:prstGeom prst="rect">
            <a:avLst/>
          </a:prstGeom>
          <a:noFill/>
        </p:spPr>
        <p:txBody>
          <a:bodyPr wrap="square" rtlCol="0">
            <a:spAutoFit/>
          </a:bodyPr>
          <a:lstStyle/>
          <a:p>
            <a:r>
              <a:rPr lang="en-US" b="1" dirty="0" smtClean="0"/>
              <a:t>Globalization </a:t>
            </a:r>
            <a:r>
              <a:rPr lang="en-US" b="1" dirty="0"/>
              <a:t>	</a:t>
            </a:r>
            <a:r>
              <a:rPr lang="en-US" b="1" dirty="0" smtClean="0"/>
              <a:t>						……towards ‘global interdependence?	</a:t>
            </a:r>
          </a:p>
          <a:p>
            <a:r>
              <a:rPr lang="en-US" dirty="0" smtClean="0"/>
              <a:t>....began with the reach of modern European empires….			……reduces the autonomy of sovereign states?</a:t>
            </a:r>
          </a:p>
          <a:p>
            <a:endParaRPr lang="en-US" dirty="0" smtClean="0"/>
          </a:p>
          <a:p>
            <a:pPr marL="285750" indent="-285750">
              <a:buFont typeface="Arial" panose="020B0604020202020204" pitchFamily="34" charset="0"/>
              <a:buChar char="•"/>
            </a:pPr>
            <a:r>
              <a:rPr lang="en-US" dirty="0" smtClean="0"/>
              <a:t>distinctions b/w domestic and international politics</a:t>
            </a:r>
          </a:p>
          <a:p>
            <a:r>
              <a:rPr lang="en-US" dirty="0" smtClean="0"/>
              <a:t>     are being further eroded by trends in globalization…</a:t>
            </a:r>
            <a:endParaRPr lang="en-US" dirty="0"/>
          </a:p>
          <a:p>
            <a:pPr marL="285750" indent="-285750">
              <a:buFont typeface="Arial" panose="020B0604020202020204" pitchFamily="34" charset="0"/>
              <a:buChar char="•"/>
            </a:pPr>
            <a:r>
              <a:rPr lang="en-US" dirty="0" smtClean="0"/>
              <a:t>at the same time, the domestic politics of individual </a:t>
            </a:r>
          </a:p>
          <a:p>
            <a:r>
              <a:rPr lang="en-US" dirty="0"/>
              <a:t> </a:t>
            </a:r>
            <a:r>
              <a:rPr lang="en-US" dirty="0" smtClean="0"/>
              <a:t>     nation states are becoming more similar</a:t>
            </a:r>
          </a:p>
          <a:p>
            <a:endParaRPr lang="en-US" dirty="0"/>
          </a:p>
          <a:p>
            <a:r>
              <a:rPr lang="en-US" dirty="0" smtClean="0"/>
              <a:t>Evidence?</a:t>
            </a:r>
          </a:p>
          <a:p>
            <a:pPr marL="742950" lvl="1" indent="-285750">
              <a:buFont typeface="Arial" panose="020B0604020202020204" pitchFamily="34" charset="0"/>
              <a:buChar char="•"/>
            </a:pPr>
            <a:r>
              <a:rPr lang="en-US" dirty="0" smtClean="0"/>
              <a:t>the response to the coronavirus…..</a:t>
            </a:r>
          </a:p>
          <a:p>
            <a:pPr marL="742950" lvl="1" indent="-285750">
              <a:buFont typeface="Arial" panose="020B0604020202020204" pitchFamily="34" charset="0"/>
              <a:buChar char="•"/>
            </a:pPr>
            <a:r>
              <a:rPr lang="en-US" dirty="0" smtClean="0"/>
              <a:t>economic crises spread quickly among nations…</a:t>
            </a:r>
            <a:endParaRPr lang="en-US" dirty="0"/>
          </a:p>
          <a:p>
            <a:pPr marL="742950" lvl="1" indent="-285750">
              <a:buFont typeface="Arial" panose="020B0604020202020204" pitchFamily="34" charset="0"/>
              <a:buChar char="•"/>
            </a:pPr>
            <a:r>
              <a:rPr lang="en-US" dirty="0" smtClean="0"/>
              <a:t>Increasing flows of people across borders….</a:t>
            </a:r>
          </a:p>
          <a:p>
            <a:pPr marL="742950" lvl="1" indent="-285750">
              <a:buFont typeface="Arial" panose="020B0604020202020204" pitchFamily="34" charset="0"/>
              <a:buChar char="•"/>
            </a:pPr>
            <a:r>
              <a:rPr lang="en-US" dirty="0"/>
              <a:t>c</a:t>
            </a:r>
            <a:r>
              <a:rPr lang="en-US" dirty="0" smtClean="0"/>
              <a:t>oncerns for the environment…a global issue?</a:t>
            </a:r>
          </a:p>
          <a:p>
            <a:pPr marL="742950" lvl="1" indent="-285750">
              <a:buFont typeface="Arial" panose="020B0604020202020204" pitchFamily="34" charset="0"/>
              <a:buChar char="•"/>
            </a:pPr>
            <a:r>
              <a:rPr lang="en-US" dirty="0"/>
              <a:t>r</a:t>
            </a:r>
            <a:r>
              <a:rPr lang="en-US" dirty="0" smtClean="0"/>
              <a:t>egional organizations….EU, NAFTA, NATO</a:t>
            </a:r>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smtClean="0"/>
              <a:t>Democratization?</a:t>
            </a:r>
          </a:p>
          <a:p>
            <a:pPr marL="1200150" lvl="2" indent="-285750">
              <a:buFont typeface="Arial" panose="020B0604020202020204" pitchFamily="34" charset="0"/>
              <a:buChar char="•"/>
            </a:pPr>
            <a:r>
              <a:rPr lang="en-US" dirty="0" smtClean="0"/>
              <a:t>Arab Spring, 2011, as an example…..though, regimes that toppled have returned to authoritarian ways…Egypt?</a:t>
            </a:r>
          </a:p>
          <a:p>
            <a:pPr marL="742950" lvl="1" indent="-285750">
              <a:buFont typeface="Arial" panose="020B0604020202020204" pitchFamily="34" charset="0"/>
              <a:buChar char="•"/>
            </a:pPr>
            <a:r>
              <a:rPr lang="en-US" dirty="0" smtClean="0"/>
              <a:t>Social Media</a:t>
            </a:r>
          </a:p>
          <a:p>
            <a:pPr marL="742950" lvl="1" indent="-285750">
              <a:buFont typeface="Arial" panose="020B0604020202020204" pitchFamily="34" charset="0"/>
              <a:buChar char="•"/>
            </a:pPr>
            <a:r>
              <a:rPr lang="en-US" dirty="0"/>
              <a:t>t</a:t>
            </a:r>
            <a:r>
              <a:rPr lang="en-US" dirty="0" smtClean="0"/>
              <a:t>ransnational corporations?</a:t>
            </a:r>
          </a:p>
          <a:p>
            <a:pPr marL="742950" lvl="1" indent="-285750">
              <a:buFont typeface="Arial" panose="020B0604020202020204" pitchFamily="34" charset="0"/>
              <a:buChar char="•"/>
            </a:pPr>
            <a:endParaRPr lang="en-US" dirty="0"/>
          </a:p>
          <a:p>
            <a:r>
              <a:rPr lang="en-US" dirty="0" smtClean="0"/>
              <a:t>the impact on an International System that has the ‘state’ at is core…….????</a:t>
            </a:r>
          </a:p>
          <a:p>
            <a:endParaRPr lang="en-US" dirty="0"/>
          </a:p>
          <a:p>
            <a:pPr marL="285750" indent="-285750" algn="r">
              <a:buFont typeface="Arial" panose="020B0604020202020204" pitchFamily="34" charset="0"/>
              <a:buChar char="•"/>
            </a:pPr>
            <a:r>
              <a:rPr lang="en-US" dirty="0" smtClean="0"/>
              <a:t>Is the state system disappearing?</a:t>
            </a:r>
          </a:p>
          <a:p>
            <a:pPr marL="285750" indent="-285750" algn="r">
              <a:buFont typeface="Arial" panose="020B0604020202020204" pitchFamily="34" charset="0"/>
              <a:buChar char="•"/>
            </a:pPr>
            <a:r>
              <a:rPr lang="en-US" dirty="0" smtClean="0"/>
              <a:t>Can the international system withstand the pressure globalization is imposing on states?</a:t>
            </a:r>
          </a:p>
        </p:txBody>
      </p:sp>
      <p:pic>
        <p:nvPicPr>
          <p:cNvPr id="6146" name="Picture 2" descr="globalization cartoon (With images) | Global, Capitalism, Anti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099" y="899886"/>
            <a:ext cx="6796901" cy="3697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3384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7296</TotalTime>
  <Words>1561</Words>
  <Application>Microsoft Office PowerPoint</Application>
  <PresentationFormat>Widescreen</PresentationFormat>
  <Paragraphs>172</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游ゴシック</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Greater Victoria School District 61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Campbell, Scott</dc:creator>
  <cp:lastModifiedBy>Campbell, Scott</cp:lastModifiedBy>
  <cp:revision>46</cp:revision>
  <dcterms:created xsi:type="dcterms:W3CDTF">2020-05-22T03:41:47Z</dcterms:created>
  <dcterms:modified xsi:type="dcterms:W3CDTF">2020-05-27T05:18:34Z</dcterms:modified>
</cp:coreProperties>
</file>