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p:scale>
          <a:sx n="66" d="100"/>
          <a:sy n="66" d="100"/>
        </p:scale>
        <p:origin x="85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5FC8AD-1530-416A-9F72-AB02B42646F8}"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350512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FC8AD-1530-416A-9F72-AB02B42646F8}"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361476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FC8AD-1530-416A-9F72-AB02B42646F8}"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158474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FC8AD-1530-416A-9F72-AB02B42646F8}"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304562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5FC8AD-1530-416A-9F72-AB02B42646F8}"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331649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5FC8AD-1530-416A-9F72-AB02B42646F8}"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104282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5FC8AD-1530-416A-9F72-AB02B42646F8}"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104177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FC8AD-1530-416A-9F72-AB02B42646F8}"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28572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FC8AD-1530-416A-9F72-AB02B42646F8}"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228979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5FC8AD-1530-416A-9F72-AB02B42646F8}"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401802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5FC8AD-1530-416A-9F72-AB02B42646F8}"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C28B-73FE-45C9-8FA2-08485EE7D8FE}" type="slidenum">
              <a:rPr lang="en-US" smtClean="0"/>
              <a:t>‹#›</a:t>
            </a:fld>
            <a:endParaRPr lang="en-US"/>
          </a:p>
        </p:txBody>
      </p:sp>
    </p:spTree>
    <p:extLst>
      <p:ext uri="{BB962C8B-B14F-4D97-AF65-F5344CB8AC3E}">
        <p14:creationId xmlns:p14="http://schemas.microsoft.com/office/powerpoint/2010/main" val="42486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FC8AD-1530-416A-9F72-AB02B42646F8}" type="datetimeFigureOut">
              <a:rPr lang="en-US" smtClean="0"/>
              <a:t>5/29/2020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FC28B-73FE-45C9-8FA2-08485EE7D8FE}" type="slidenum">
              <a:rPr lang="en-US" smtClean="0"/>
              <a:t>‹#›</a:t>
            </a:fld>
            <a:endParaRPr lang="en-US"/>
          </a:p>
        </p:txBody>
      </p:sp>
    </p:spTree>
    <p:extLst>
      <p:ext uri="{BB962C8B-B14F-4D97-AF65-F5344CB8AC3E}">
        <p14:creationId xmlns:p14="http://schemas.microsoft.com/office/powerpoint/2010/main" val="416272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qrI7XCKRFN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LqIeWnD3VM" TargetMode="External"/><Relationship Id="rId2" Type="http://schemas.openxmlformats.org/officeDocument/2006/relationships/hyperlink" Target="https://www.youtube.com/watch?v=MmJ4I91JuAg" TargetMode="Externa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www.youtube.com/watch?v=CxfHYjg6MO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aljazeera.com/news/2020/04/world-reacts-trump-withdrawing-funding-200415061612025.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un.org/un70/en/content/history/index.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globalnews.ca/news/6977215/canada-un-security-council-2/" TargetMode="External"/><Relationship Id="rId2" Type="http://schemas.openxmlformats.org/officeDocument/2006/relationships/hyperlink" Target="https://globalnews.ca/news/6527255/canadians-detained-egypt-trudeau/"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thecanadianencyclopedia.ca/en/article/peacekeeping" TargetMode="External"/><Relationship Id="rId7" Type="http://schemas.openxmlformats.org/officeDocument/2006/relationships/image" Target="../media/image6.jpeg"/><Relationship Id="rId2" Type="http://schemas.openxmlformats.org/officeDocument/2006/relationships/hyperlink" Target="https://modeldiplomacy.cfr.org/preview/136/notes-issue"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s://www.thecanadianencyclopedia.ca/en/article/somalia-affair" TargetMode="External"/><Relationship Id="rId4" Type="http://schemas.openxmlformats.org/officeDocument/2006/relationships/hyperlink" Target="https://www.youtube.com/watch?v=7EcymA9bF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cbc.ca/player/play/174217978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hecanadianencyclopedia.ca/en/article/international-campaign-against-terrorism-in-afghanistan"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6609"/>
            <a:ext cx="12192000" cy="6740307"/>
          </a:xfrm>
          <a:prstGeom prst="rect">
            <a:avLst/>
          </a:prstGeom>
          <a:noFill/>
        </p:spPr>
        <p:txBody>
          <a:bodyPr wrap="square" rtlCol="0">
            <a:spAutoFit/>
          </a:bodyPr>
          <a:lstStyle/>
          <a:p>
            <a:r>
              <a:rPr lang="en-US" b="1" dirty="0" smtClean="0"/>
              <a:t>Security, Insecurity and Power Politics</a:t>
            </a:r>
          </a:p>
          <a:p>
            <a:endParaRPr lang="en-US" b="1" dirty="0"/>
          </a:p>
          <a:p>
            <a:r>
              <a:rPr lang="en-US" b="1" dirty="0" smtClean="0"/>
              <a:t>the Realist turn?</a:t>
            </a:r>
          </a:p>
          <a:p>
            <a:pPr marL="742950" lvl="1" indent="-285750">
              <a:buFont typeface="Arial" panose="020B0604020202020204" pitchFamily="34" charset="0"/>
              <a:buChar char="•"/>
            </a:pPr>
            <a:r>
              <a:rPr lang="en-US" dirty="0" smtClean="0"/>
              <a:t>Hobbesian state of nature?</a:t>
            </a:r>
          </a:p>
          <a:p>
            <a:pPr lvl="1"/>
            <a:r>
              <a:rPr lang="en-US" dirty="0"/>
              <a:t>	</a:t>
            </a:r>
            <a:r>
              <a:rPr lang="en-US" dirty="0" smtClean="0"/>
              <a:t>a permanent state of anarchy….</a:t>
            </a:r>
          </a:p>
          <a:p>
            <a:pPr lvl="1"/>
            <a:r>
              <a:rPr lang="en-US" dirty="0"/>
              <a:t>	</a:t>
            </a:r>
            <a:r>
              <a:rPr lang="en-US" dirty="0" smtClean="0"/>
              <a:t>but, not a perpetual state of chaos or warfare…..</a:t>
            </a:r>
          </a:p>
          <a:p>
            <a:pPr marL="742950" lvl="1" indent="-285750">
              <a:buFont typeface="Arial" panose="020B0604020202020204" pitchFamily="34" charset="0"/>
              <a:buChar char="•"/>
            </a:pPr>
            <a:r>
              <a:rPr lang="en-US" dirty="0"/>
              <a:t>p</a:t>
            </a:r>
            <a:r>
              <a:rPr lang="en-US" dirty="0" smtClean="0"/>
              <a:t>ower politics</a:t>
            </a:r>
          </a:p>
          <a:p>
            <a:pPr marL="1200150" lvl="2" indent="-285750">
              <a:buFont typeface="Arial" panose="020B0604020202020204" pitchFamily="34" charset="0"/>
              <a:buChar char="•"/>
            </a:pPr>
            <a:r>
              <a:rPr lang="en-US" dirty="0" smtClean="0"/>
              <a:t>‘peace thru strength?’</a:t>
            </a:r>
          </a:p>
          <a:p>
            <a:pPr marL="1200150" lvl="2" indent="-285750">
              <a:buFont typeface="Arial" panose="020B0604020202020204" pitchFamily="34" charset="0"/>
              <a:buChar char="•"/>
            </a:pPr>
            <a:r>
              <a:rPr lang="en-US" dirty="0" smtClean="0"/>
              <a:t>‘balance of power?’</a:t>
            </a:r>
          </a:p>
          <a:p>
            <a:pPr marL="1657350" lvl="3" indent="-285750">
              <a:buFont typeface="Arial" panose="020B0604020202020204" pitchFamily="34" charset="0"/>
              <a:buChar char="•"/>
            </a:pPr>
            <a:r>
              <a:rPr lang="en-US" dirty="0" smtClean="0"/>
              <a:t>Ex. Nuclear Arms Race of the Cold War?</a:t>
            </a:r>
          </a:p>
          <a:p>
            <a:endParaRPr lang="en-US" dirty="0" smtClean="0"/>
          </a:p>
          <a:p>
            <a:r>
              <a:rPr lang="en-US" b="1" dirty="0" smtClean="0"/>
              <a:t>the International System</a:t>
            </a:r>
          </a:p>
          <a:p>
            <a:pPr marL="742950" lvl="1" indent="-285750">
              <a:buFont typeface="Arial" panose="020B0604020202020204" pitchFamily="34" charset="0"/>
              <a:buChar char="•"/>
            </a:pPr>
            <a:r>
              <a:rPr lang="en-US" dirty="0" smtClean="0"/>
              <a:t>1648-1945 – ‘</a:t>
            </a:r>
            <a:r>
              <a:rPr lang="en-US" b="1" dirty="0" smtClean="0"/>
              <a:t>multipolar</a:t>
            </a:r>
            <a:r>
              <a:rPr lang="en-US" dirty="0" smtClean="0"/>
              <a:t>’ – balance of power?</a:t>
            </a:r>
          </a:p>
          <a:p>
            <a:pPr marL="742950" lvl="1" indent="-285750">
              <a:buFont typeface="Arial" panose="020B0604020202020204" pitchFamily="34" charset="0"/>
              <a:buChar char="•"/>
            </a:pPr>
            <a:r>
              <a:rPr lang="en-US" dirty="0" smtClean="0"/>
              <a:t>1945-1991 – ‘</a:t>
            </a:r>
            <a:r>
              <a:rPr lang="en-US" b="1" dirty="0" smtClean="0"/>
              <a:t>bipolar</a:t>
            </a:r>
            <a:r>
              <a:rPr lang="en-US" dirty="0" smtClean="0"/>
              <a:t>’ – the Cold War (USA v. USSR)</a:t>
            </a:r>
          </a:p>
          <a:p>
            <a:pPr marL="742950" lvl="1" indent="-285750">
              <a:buFont typeface="Arial" panose="020B0604020202020204" pitchFamily="34" charset="0"/>
              <a:buChar char="•"/>
            </a:pPr>
            <a:r>
              <a:rPr lang="en-US" dirty="0" smtClean="0"/>
              <a:t>1991- 2008 – ‘</a:t>
            </a:r>
            <a:r>
              <a:rPr lang="en-US" b="1" dirty="0" smtClean="0"/>
              <a:t>unipolar</a:t>
            </a:r>
            <a:r>
              <a:rPr lang="en-US" dirty="0" smtClean="0"/>
              <a:t>’ – US a lone superpower?</a:t>
            </a:r>
          </a:p>
          <a:p>
            <a:pPr marL="742950" lvl="1" indent="-285750">
              <a:buFont typeface="Arial" panose="020B0604020202020204" pitchFamily="34" charset="0"/>
              <a:buChar char="•"/>
            </a:pPr>
            <a:r>
              <a:rPr lang="en-US" dirty="0" smtClean="0"/>
              <a:t>2008 - ???? – ‘</a:t>
            </a:r>
            <a:r>
              <a:rPr lang="en-US" b="1" dirty="0" smtClean="0"/>
              <a:t>multipolar</a:t>
            </a:r>
            <a:r>
              <a:rPr lang="en-US" dirty="0" smtClean="0"/>
              <a:t>’ – an underlying insecurity?</a:t>
            </a:r>
          </a:p>
          <a:p>
            <a:endParaRPr lang="en-US" dirty="0"/>
          </a:p>
          <a:p>
            <a:r>
              <a:rPr lang="en-US" dirty="0" smtClean="0"/>
              <a:t>the USA remains a significant hegemonic power, though it’s become</a:t>
            </a:r>
          </a:p>
          <a:p>
            <a:r>
              <a:rPr lang="en-US" dirty="0"/>
              <a:t>m</a:t>
            </a:r>
            <a:r>
              <a:rPr lang="en-US" dirty="0" smtClean="0"/>
              <a:t>ore insular (</a:t>
            </a:r>
            <a:r>
              <a:rPr lang="en-US" b="1" dirty="0" smtClean="0"/>
              <a:t>isolationist?</a:t>
            </a:r>
            <a:r>
              <a:rPr lang="en-US" dirty="0" smtClean="0"/>
              <a:t>), a result of economic problems (2008), </a:t>
            </a:r>
          </a:p>
          <a:p>
            <a:r>
              <a:rPr lang="en-US" dirty="0" smtClean="0"/>
              <a:t>a diminished prestige, particularly in lieu of a questionable foreign policy, and more recently as a result of the Trump presidency.</a:t>
            </a:r>
          </a:p>
          <a:p>
            <a:endParaRPr lang="en-US" dirty="0"/>
          </a:p>
          <a:p>
            <a:r>
              <a:rPr lang="en-US" dirty="0" smtClean="0"/>
              <a:t>the emergence of China (both as an economic and military power), the re-emergence of Russia as a security threat, and other regional power brokers and rivalries spanning the globe (the Koreas? Indian subcontinent? the European Union?), plus a rise in nationalism have all occurred at a time when the USA would appear to be disinterested in international affairs…..</a:t>
            </a:r>
            <a:endParaRPr lang="en-US" dirty="0"/>
          </a:p>
        </p:txBody>
      </p:sp>
      <p:pic>
        <p:nvPicPr>
          <p:cNvPr id="1026" name="Picture 2" descr="Eplin, Sara / IB Global Politics (Periods 4 &amp;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865273"/>
            <a:ext cx="5715000" cy="4362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7089" y="126609"/>
            <a:ext cx="8224911" cy="738664"/>
          </a:xfrm>
          <a:prstGeom prst="rect">
            <a:avLst/>
          </a:prstGeom>
          <a:noFill/>
        </p:spPr>
        <p:txBody>
          <a:bodyPr wrap="square" rtlCol="0">
            <a:spAutoFit/>
          </a:bodyPr>
          <a:lstStyle/>
          <a:p>
            <a:r>
              <a:rPr lang="en-US" sz="1400" dirty="0" smtClean="0"/>
              <a:t>States seek to maintain their territorial integrity and the autonomy of their domestic political order. They can pursue other goals like prosperity and protecting human rights, but those aims must always take a back seat to survival, because if a state does not survive, it cannot pursue other goals.	</a:t>
            </a:r>
            <a:r>
              <a:rPr lang="en-US" sz="1400" dirty="0"/>
              <a:t> </a:t>
            </a:r>
            <a:r>
              <a:rPr lang="en-US" sz="1400" dirty="0" smtClean="0"/>
              <a:t>              John J. </a:t>
            </a:r>
            <a:r>
              <a:rPr lang="en-US" sz="1400" dirty="0" err="1" smtClean="0"/>
              <a:t>Mearsheimer</a:t>
            </a:r>
            <a:r>
              <a:rPr lang="en-US" sz="1400" dirty="0" smtClean="0"/>
              <a:t>, 2007</a:t>
            </a:r>
            <a:endParaRPr lang="en-US" sz="1400" dirty="0"/>
          </a:p>
        </p:txBody>
      </p:sp>
    </p:spTree>
    <p:extLst>
      <p:ext uri="{BB962C8B-B14F-4D97-AF65-F5344CB8AC3E}">
        <p14:creationId xmlns:p14="http://schemas.microsoft.com/office/powerpoint/2010/main" val="24275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313" y="157759"/>
            <a:ext cx="8125097" cy="6297108"/>
          </a:xfrm>
          <a:prstGeom prst="rect">
            <a:avLst/>
          </a:prstGeom>
          <a:noFill/>
        </p:spPr>
        <p:txBody>
          <a:bodyPr wrap="square" rtlCol="0">
            <a:spAutoFit/>
          </a:bodyPr>
          <a:lstStyle/>
          <a:p>
            <a:r>
              <a:rPr lang="en-US" b="1" dirty="0" smtClean="0"/>
              <a:t>The Secretariat</a:t>
            </a:r>
          </a:p>
          <a:p>
            <a:endParaRPr lang="en-US" b="1" dirty="0" smtClean="0"/>
          </a:p>
          <a:p>
            <a:pPr marL="285750" indent="-285750">
              <a:lnSpc>
                <a:spcPct val="90000"/>
              </a:lnSpc>
              <a:buFont typeface="Arial" panose="020B0604020202020204" pitchFamily="34" charset="0"/>
              <a:buChar char="•"/>
              <a:defRPr/>
            </a:pPr>
            <a:r>
              <a:rPr lang="en-US" dirty="0"/>
              <a:t>the </a:t>
            </a:r>
            <a:r>
              <a:rPr lang="en-US" b="1" u="sng" dirty="0">
                <a:hlinkClick r:id="rId2"/>
              </a:rPr>
              <a:t>Secretary General</a:t>
            </a:r>
            <a:r>
              <a:rPr lang="en-US" b="1" dirty="0">
                <a:hlinkClick r:id="rId2"/>
              </a:rPr>
              <a:t> </a:t>
            </a:r>
            <a:r>
              <a:rPr lang="en-US" dirty="0"/>
              <a:t>is the chief administrative officer of the UN, and the secretariat is made up of thousands of clerks, interpreters, translators, and technical experts</a:t>
            </a:r>
          </a:p>
          <a:p>
            <a:pPr>
              <a:lnSpc>
                <a:spcPct val="90000"/>
              </a:lnSpc>
              <a:defRPr/>
            </a:pPr>
            <a:endParaRPr lang="en-US" dirty="0"/>
          </a:p>
          <a:p>
            <a:pPr marL="285750" indent="-285750">
              <a:lnSpc>
                <a:spcPct val="90000"/>
              </a:lnSpc>
              <a:buFont typeface="Arial" panose="020B0604020202020204" pitchFamily="34" charset="0"/>
              <a:buChar char="•"/>
              <a:defRPr/>
            </a:pPr>
            <a:r>
              <a:rPr lang="en-US" dirty="0"/>
              <a:t>Current Secretary General is </a:t>
            </a:r>
            <a:r>
              <a:rPr lang="en-US" b="1" dirty="0" smtClean="0"/>
              <a:t>Antonio </a:t>
            </a:r>
            <a:r>
              <a:rPr lang="en-US" b="1" dirty="0" err="1" smtClean="0"/>
              <a:t>Gueterres</a:t>
            </a:r>
            <a:r>
              <a:rPr lang="en-US" b="1" dirty="0" smtClean="0"/>
              <a:t> </a:t>
            </a:r>
            <a:r>
              <a:rPr lang="en-US" dirty="0" smtClean="0"/>
              <a:t>of Portugal</a:t>
            </a:r>
            <a:endParaRPr lang="en-US" dirty="0"/>
          </a:p>
          <a:p>
            <a:pPr marL="742950" lvl="1" indent="-285750">
              <a:lnSpc>
                <a:spcPct val="90000"/>
              </a:lnSpc>
              <a:buFont typeface="Arial" panose="020B0604020202020204" pitchFamily="34" charset="0"/>
              <a:buChar char="•"/>
              <a:defRPr/>
            </a:pPr>
            <a:r>
              <a:rPr lang="en-US" dirty="0"/>
              <a:t>Was appointed January 1, </a:t>
            </a:r>
            <a:r>
              <a:rPr lang="en-US" dirty="0" smtClean="0"/>
              <a:t>2017</a:t>
            </a:r>
            <a:r>
              <a:rPr lang="en-US" dirty="0"/>
              <a:t>, and will serve until </a:t>
            </a:r>
            <a:r>
              <a:rPr lang="en-US" dirty="0" smtClean="0"/>
              <a:t>2022</a:t>
            </a:r>
            <a:endParaRPr lang="en-US" dirty="0"/>
          </a:p>
          <a:p>
            <a:endParaRPr lang="en-US" b="1" dirty="0" smtClean="0"/>
          </a:p>
          <a:p>
            <a:r>
              <a:rPr lang="en-US" i="1" dirty="0" smtClean="0"/>
              <a:t>"</a:t>
            </a:r>
            <a:r>
              <a:rPr lang="en-US" i="1" dirty="0"/>
              <a:t>The United Nations is what member nations made it, but within the limits set by government action and government cooperation, much depends on what the Secretariat makes it... [it] has creative capacity. It can introduce new ideas. It can, in proper forms, take initiatives. It can put before member governments findings which will influence their actions</a:t>
            </a:r>
            <a:r>
              <a:rPr lang="en-US" i="1" dirty="0" smtClean="0"/>
              <a:t>".			</a:t>
            </a:r>
            <a:r>
              <a:rPr lang="en-US" dirty="0" smtClean="0"/>
              <a:t>Dag Hammarskjold</a:t>
            </a:r>
          </a:p>
          <a:p>
            <a:endParaRPr lang="en-US" b="1" dirty="0" smtClean="0"/>
          </a:p>
          <a:p>
            <a:r>
              <a:rPr lang="en-US" b="1" dirty="0" smtClean="0"/>
              <a:t>Roles and Responsibilities</a:t>
            </a:r>
          </a:p>
          <a:p>
            <a:pPr marL="285750" indent="-285750">
              <a:buFont typeface="Arial" panose="020B0604020202020204" pitchFamily="34" charset="0"/>
              <a:buChar char="•"/>
            </a:pPr>
            <a:r>
              <a:rPr lang="en-US" dirty="0" smtClean="0"/>
              <a:t>source </a:t>
            </a:r>
            <a:r>
              <a:rPr lang="en-US" dirty="0"/>
              <a:t>of </a:t>
            </a:r>
            <a:r>
              <a:rPr lang="en-US" dirty="0" smtClean="0"/>
              <a:t>econ. </a:t>
            </a:r>
            <a:r>
              <a:rPr lang="en-US" dirty="0"/>
              <a:t>and </a:t>
            </a:r>
            <a:r>
              <a:rPr lang="en-US" dirty="0" smtClean="0"/>
              <a:t>pol. </a:t>
            </a:r>
            <a:r>
              <a:rPr lang="en-US" dirty="0"/>
              <a:t>analysis for the General Assembly and Security </a:t>
            </a:r>
            <a:r>
              <a:rPr lang="en-US" dirty="0" smtClean="0"/>
              <a:t>Council</a:t>
            </a:r>
          </a:p>
          <a:p>
            <a:pPr marL="285750" indent="-285750">
              <a:buFont typeface="Arial" panose="020B0604020202020204" pitchFamily="34" charset="0"/>
              <a:buChar char="•"/>
            </a:pPr>
            <a:r>
              <a:rPr lang="en-US" dirty="0" smtClean="0"/>
              <a:t>it </a:t>
            </a:r>
            <a:r>
              <a:rPr lang="en-US" dirty="0"/>
              <a:t>administers operations initiated by UN's deliberative </a:t>
            </a:r>
            <a:r>
              <a:rPr lang="en-US" dirty="0" smtClean="0"/>
              <a:t>organs</a:t>
            </a:r>
          </a:p>
          <a:p>
            <a:pPr marL="285750" indent="-285750">
              <a:buFont typeface="Arial" panose="020B0604020202020204" pitchFamily="34" charset="0"/>
              <a:buChar char="•"/>
            </a:pPr>
            <a:r>
              <a:rPr lang="en-US" dirty="0" smtClean="0"/>
              <a:t>political missions, </a:t>
            </a:r>
            <a:r>
              <a:rPr lang="en-US" dirty="0"/>
              <a:t>prepares assessments </a:t>
            </a:r>
            <a:r>
              <a:rPr lang="en-US" dirty="0" smtClean="0"/>
              <a:t>preceding peacekeeping operations</a:t>
            </a:r>
          </a:p>
          <a:p>
            <a:pPr marL="285750" indent="-285750">
              <a:buFont typeface="Arial" panose="020B0604020202020204" pitchFamily="34" charset="0"/>
              <a:buChar char="•"/>
            </a:pPr>
            <a:r>
              <a:rPr lang="en-US" dirty="0" smtClean="0"/>
              <a:t>appoints </a:t>
            </a:r>
            <a:r>
              <a:rPr lang="en-US" dirty="0"/>
              <a:t>the heads of peacekeeping </a:t>
            </a:r>
            <a:r>
              <a:rPr lang="en-US" dirty="0" smtClean="0"/>
              <a:t>operations</a:t>
            </a:r>
          </a:p>
          <a:p>
            <a:pPr marL="285750" indent="-285750">
              <a:buFont typeface="Arial" panose="020B0604020202020204" pitchFamily="34" charset="0"/>
              <a:buChar char="•"/>
            </a:pPr>
            <a:r>
              <a:rPr lang="en-US" dirty="0" smtClean="0"/>
              <a:t>conducts </a:t>
            </a:r>
            <a:r>
              <a:rPr lang="en-US" dirty="0"/>
              <a:t>surveys and </a:t>
            </a:r>
            <a:r>
              <a:rPr lang="en-US" dirty="0" smtClean="0"/>
              <a:t>research</a:t>
            </a:r>
          </a:p>
          <a:p>
            <a:pPr marL="285750" indent="-285750">
              <a:buFont typeface="Arial" panose="020B0604020202020204" pitchFamily="34" charset="0"/>
              <a:buChar char="•"/>
            </a:pPr>
            <a:r>
              <a:rPr lang="en-US" dirty="0" smtClean="0"/>
              <a:t>communicates </a:t>
            </a:r>
            <a:r>
              <a:rPr lang="en-US" dirty="0"/>
              <a:t>with non-state </a:t>
            </a:r>
            <a:r>
              <a:rPr lang="en-US" dirty="0" smtClean="0"/>
              <a:t>actors, </a:t>
            </a:r>
            <a:r>
              <a:rPr lang="en-US" dirty="0"/>
              <a:t>such as media and </a:t>
            </a:r>
            <a:r>
              <a:rPr lang="en-US" b="1" dirty="0" smtClean="0"/>
              <a:t>NGOs</a:t>
            </a:r>
          </a:p>
          <a:p>
            <a:pPr marL="285750" indent="-285750">
              <a:buFont typeface="Arial" panose="020B0604020202020204" pitchFamily="34" charset="0"/>
              <a:buChar char="•"/>
            </a:pPr>
            <a:r>
              <a:rPr lang="en-US" dirty="0" smtClean="0"/>
              <a:t>responsible </a:t>
            </a:r>
            <a:r>
              <a:rPr lang="en-US" dirty="0"/>
              <a:t>for publishing all of the treaties and international agreements.</a:t>
            </a:r>
            <a:endParaRPr lang="en-US" b="1" dirty="0"/>
          </a:p>
        </p:txBody>
      </p:sp>
      <p:pic>
        <p:nvPicPr>
          <p:cNvPr id="8194"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410" y="722477"/>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2056" y="4532477"/>
            <a:ext cx="3814354" cy="369332"/>
          </a:xfrm>
          <a:prstGeom prst="rect">
            <a:avLst/>
          </a:prstGeom>
          <a:noFill/>
        </p:spPr>
        <p:txBody>
          <a:bodyPr wrap="square" rtlCol="0">
            <a:spAutoFit/>
          </a:bodyPr>
          <a:lstStyle/>
          <a:p>
            <a:pPr algn="r"/>
            <a:r>
              <a:rPr lang="en-US" dirty="0" smtClean="0"/>
              <a:t>Antonio </a:t>
            </a:r>
            <a:r>
              <a:rPr lang="en-US" dirty="0" err="1" smtClean="0"/>
              <a:t>Gueterres</a:t>
            </a:r>
            <a:endParaRPr lang="en-US" dirty="0"/>
          </a:p>
        </p:txBody>
      </p:sp>
    </p:spTree>
    <p:extLst>
      <p:ext uri="{BB962C8B-B14F-4D97-AF65-F5344CB8AC3E}">
        <p14:creationId xmlns:p14="http://schemas.microsoft.com/office/powerpoint/2010/main" val="178371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0629"/>
            <a:ext cx="6644640" cy="646330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International Court of Justice </a:t>
            </a:r>
          </a:p>
          <a:p>
            <a:pPr marL="742950" lvl="1" indent="-285750">
              <a:buFont typeface="Arial" panose="020B0604020202020204" pitchFamily="34" charset="0"/>
              <a:buChar char="•"/>
            </a:pPr>
            <a:r>
              <a:rPr lang="en-US" dirty="0" smtClean="0"/>
              <a:t>Est. 1945</a:t>
            </a:r>
          </a:p>
          <a:p>
            <a:pPr marL="742950" lvl="1" indent="-285750">
              <a:buFont typeface="Arial" panose="020B0604020202020204" pitchFamily="34" charset="0"/>
              <a:buChar char="•"/>
            </a:pPr>
            <a:r>
              <a:rPr lang="en-US" dirty="0"/>
              <a:t>k</a:t>
            </a:r>
            <a:r>
              <a:rPr lang="en-US" dirty="0" smtClean="0"/>
              <a:t>nown as the World Court, is located in </a:t>
            </a:r>
            <a:r>
              <a:rPr lang="en-US" dirty="0" smtClean="0">
                <a:hlinkClick r:id="rId2"/>
              </a:rPr>
              <a:t>The Hague </a:t>
            </a:r>
            <a:r>
              <a:rPr lang="en-US" dirty="0" smtClean="0"/>
              <a:t>(Netherlands) </a:t>
            </a:r>
          </a:p>
          <a:p>
            <a:pPr marL="742950" lvl="1" indent="-285750">
              <a:buFont typeface="Arial" panose="020B0604020202020204" pitchFamily="34" charset="0"/>
              <a:buChar char="•"/>
            </a:pPr>
            <a:r>
              <a:rPr lang="en-US" dirty="0"/>
              <a:t>s</a:t>
            </a:r>
            <a:r>
              <a:rPr lang="en-US" dirty="0" smtClean="0"/>
              <a:t>ettles disputes between member nations</a:t>
            </a:r>
          </a:p>
          <a:p>
            <a:pPr lvl="2"/>
            <a:endParaRPr lang="en-US" dirty="0" smtClean="0"/>
          </a:p>
          <a:p>
            <a:pPr marL="285750" indent="-285750">
              <a:buFont typeface="Arial" panose="020B0604020202020204" pitchFamily="34" charset="0"/>
              <a:buChar char="•"/>
            </a:pPr>
            <a:r>
              <a:rPr lang="en-US" b="1" dirty="0" smtClean="0">
                <a:hlinkClick r:id="rId3"/>
              </a:rPr>
              <a:t>International Criminal Court </a:t>
            </a:r>
            <a:r>
              <a:rPr lang="en-US" b="1" dirty="0" smtClean="0"/>
              <a:t>(ICC)</a:t>
            </a:r>
            <a:endParaRPr lang="en-US" b="1" dirty="0" smtClean="0"/>
          </a:p>
          <a:p>
            <a:pPr marL="742950" lvl="1" indent="-285750">
              <a:buFont typeface="Arial" panose="020B0604020202020204" pitchFamily="34" charset="0"/>
              <a:buChar char="•"/>
            </a:pPr>
            <a:r>
              <a:rPr lang="en-US" dirty="0" smtClean="0"/>
              <a:t>Est. 1998</a:t>
            </a:r>
          </a:p>
          <a:p>
            <a:pPr marL="742950" lvl="1" indent="-285750">
              <a:buFont typeface="Arial" panose="020B0604020202020204" pitchFamily="34" charset="0"/>
              <a:buChar char="•"/>
            </a:pPr>
            <a:r>
              <a:rPr lang="en-US" dirty="0" smtClean="0"/>
              <a:t>mass violations of human rights of War Crimes Tribunals</a:t>
            </a:r>
          </a:p>
          <a:p>
            <a:pPr marL="742950" lvl="1" indent="-285750">
              <a:buFont typeface="Arial" panose="020B0604020202020204" pitchFamily="34" charset="0"/>
              <a:buChar char="•"/>
            </a:pPr>
            <a:r>
              <a:rPr lang="en-US" dirty="0" smtClean="0"/>
              <a:t>120 nations vote in support</a:t>
            </a:r>
          </a:p>
          <a:p>
            <a:pPr marL="1200150" lvl="2" indent="-285750">
              <a:buFont typeface="Arial" panose="020B0604020202020204" pitchFamily="34" charset="0"/>
              <a:buChar char="•"/>
            </a:pPr>
            <a:r>
              <a:rPr lang="en-US" dirty="0" smtClean="0"/>
              <a:t>USA did not……why?</a:t>
            </a:r>
          </a:p>
          <a:p>
            <a:pPr marL="742950" lvl="1" indent="-285750">
              <a:lnSpc>
                <a:spcPct val="80000"/>
              </a:lnSpc>
              <a:buFont typeface="Arial" panose="020B0604020202020204" pitchFamily="34" charset="0"/>
              <a:buChar char="•"/>
              <a:defRPr/>
            </a:pPr>
            <a:r>
              <a:rPr lang="en-US" dirty="0" smtClean="0"/>
              <a:t>ICC </a:t>
            </a:r>
            <a:r>
              <a:rPr lang="en-US" dirty="0"/>
              <a:t>consists of 18 judges elected over a 9 year term, and a team of prosecutors and investigators</a:t>
            </a:r>
          </a:p>
          <a:p>
            <a:pPr marL="742950" lvl="1" indent="-285750">
              <a:lnSpc>
                <a:spcPct val="80000"/>
              </a:lnSpc>
              <a:buFont typeface="Arial" panose="020B0604020202020204" pitchFamily="34" charset="0"/>
              <a:buChar char="•"/>
              <a:defRPr/>
            </a:pPr>
            <a:r>
              <a:rPr lang="en-US" dirty="0"/>
              <a:t>ICC has jurisdiction over issues such as </a:t>
            </a:r>
            <a:r>
              <a:rPr lang="en-US" u="sng" dirty="0"/>
              <a:t>genocide, war crimes, crimes against humanity and </a:t>
            </a:r>
            <a:r>
              <a:rPr lang="en-US" u="sng" dirty="0" smtClean="0"/>
              <a:t>aggression</a:t>
            </a:r>
            <a:r>
              <a:rPr lang="en-US" dirty="0" smtClean="0"/>
              <a:t>; however, </a:t>
            </a:r>
            <a:r>
              <a:rPr lang="en-US" dirty="0" smtClean="0">
                <a:hlinkClick r:id="rId4"/>
              </a:rPr>
              <a:t>many nations disregard the jurisdiction of the ICC…..</a:t>
            </a:r>
            <a:endParaRPr lang="en-US" u="sng" dirty="0" smtClean="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International War Crimes Tribunal  (a branch of ICC)</a:t>
            </a:r>
          </a:p>
          <a:p>
            <a:pPr marL="742950" lvl="1" indent="-285750">
              <a:buFont typeface="Arial" panose="020B0604020202020204" pitchFamily="34" charset="0"/>
              <a:buChar char="•"/>
            </a:pPr>
            <a:r>
              <a:rPr lang="en-US" dirty="0" smtClean="0"/>
              <a:t>Est. 1993</a:t>
            </a:r>
          </a:p>
          <a:p>
            <a:pPr marL="1200150" lvl="2" indent="-285750">
              <a:buFont typeface="Arial" panose="020B0604020202020204" pitchFamily="34" charset="0"/>
              <a:buChar char="•"/>
            </a:pPr>
            <a:r>
              <a:rPr lang="en-US" dirty="0" smtClean="0"/>
              <a:t>following Yugoslavian dissolution – ‘</a:t>
            </a:r>
            <a:r>
              <a:rPr lang="en-US" b="1" dirty="0" smtClean="0"/>
              <a:t>Ethnic Cleansing</a:t>
            </a:r>
            <a:r>
              <a:rPr lang="en-US" dirty="0" smtClean="0"/>
              <a:t>’</a:t>
            </a:r>
          </a:p>
          <a:p>
            <a:pPr marL="1200150" lvl="2" indent="-285750">
              <a:buFont typeface="Arial" panose="020B0604020202020204" pitchFamily="34" charset="0"/>
              <a:buChar char="•"/>
            </a:pPr>
            <a:r>
              <a:rPr lang="en-US" dirty="0" smtClean="0"/>
              <a:t>to try persons accused of war crimes in that conflict</a:t>
            </a:r>
          </a:p>
          <a:p>
            <a:pPr marL="742950" lvl="1" indent="-285750">
              <a:buFont typeface="Arial" panose="020B0604020202020204" pitchFamily="34" charset="0"/>
              <a:buChar char="•"/>
            </a:pPr>
            <a:r>
              <a:rPr lang="en-US" dirty="0" smtClean="0"/>
              <a:t>1998 – Rwandan Tribunal</a:t>
            </a:r>
          </a:p>
          <a:p>
            <a:pPr marL="1200150" lvl="2" indent="-285750">
              <a:buFont typeface="Arial" panose="020B0604020202020204" pitchFamily="34" charset="0"/>
              <a:buChar char="•"/>
            </a:pPr>
            <a:r>
              <a:rPr lang="en-US" dirty="0" smtClean="0"/>
              <a:t>1</a:t>
            </a:r>
            <a:r>
              <a:rPr lang="en-US" baseline="30000" dirty="0" smtClean="0"/>
              <a:t>st</a:t>
            </a:r>
            <a:r>
              <a:rPr lang="en-US" dirty="0" smtClean="0"/>
              <a:t> verdict, sentence concerning ‘</a:t>
            </a:r>
            <a:r>
              <a:rPr lang="en-US" b="1" dirty="0" smtClean="0"/>
              <a:t>genocide</a:t>
            </a:r>
            <a:r>
              <a:rPr lang="en-US" dirty="0" smtClean="0"/>
              <a:t>’</a:t>
            </a:r>
          </a:p>
          <a:p>
            <a:pPr marL="285750" indent="-285750">
              <a:buFont typeface="Arial" panose="020B0604020202020204" pitchFamily="34" charset="0"/>
              <a:buChar char="•"/>
            </a:pPr>
            <a:endParaRPr lang="en-US" dirty="0"/>
          </a:p>
        </p:txBody>
      </p:sp>
      <p:pic>
        <p:nvPicPr>
          <p:cNvPr id="3" name="Picture 4" descr="the hag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6430" y="357163"/>
            <a:ext cx="2637289" cy="416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nternational_Criminal_Court_in_The_Hague Buil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4640" y="2443299"/>
            <a:ext cx="31146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94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740307"/>
          </a:xfrm>
          <a:prstGeom prst="rect">
            <a:avLst/>
          </a:prstGeom>
          <a:noFill/>
        </p:spPr>
        <p:txBody>
          <a:bodyPr wrap="square" rtlCol="0">
            <a:spAutoFit/>
          </a:bodyPr>
          <a:lstStyle/>
          <a:p>
            <a:r>
              <a:rPr lang="en-US" b="1" dirty="0" smtClean="0"/>
              <a:t>Challenges to the United Nations				           </a:t>
            </a:r>
            <a:r>
              <a:rPr lang="en-US" dirty="0" smtClean="0"/>
              <a:t>Internationalism v. National Self-Interest – who wins?</a:t>
            </a:r>
            <a:endParaRPr lang="en-US" dirty="0"/>
          </a:p>
          <a:p>
            <a:pPr algn="r"/>
            <a:r>
              <a:rPr lang="en-US" dirty="0" smtClean="0"/>
              <a:t>Is the United Nations a useful and effective organization?</a:t>
            </a:r>
          </a:p>
          <a:p>
            <a:endParaRPr lang="en-US" dirty="0" smtClean="0"/>
          </a:p>
          <a:p>
            <a:r>
              <a:rPr lang="en-US" dirty="0" smtClean="0"/>
              <a:t>Realist views of ‘</a:t>
            </a:r>
            <a:r>
              <a:rPr lang="en-US" b="1" dirty="0" smtClean="0"/>
              <a:t>internationalism</a:t>
            </a:r>
            <a:r>
              <a:rPr lang="en-US" dirty="0" smtClean="0"/>
              <a:t>’ see states and the state system as the primary focus of which the international system revolves</a:t>
            </a:r>
            <a:endParaRPr lang="en-US" dirty="0"/>
          </a:p>
          <a:p>
            <a:pPr marL="742950" lvl="1" indent="-285750">
              <a:buFont typeface="Arial" panose="020B0604020202020204" pitchFamily="34" charset="0"/>
              <a:buChar char="•"/>
            </a:pPr>
            <a:r>
              <a:rPr lang="en-US" dirty="0" smtClean="0"/>
              <a:t>some Realists dismiss ‘global governance’ as having little relevance to the ‘real world’ of </a:t>
            </a:r>
            <a:r>
              <a:rPr lang="en-US" b="1" dirty="0" smtClean="0"/>
              <a:t>power politics</a:t>
            </a:r>
            <a:r>
              <a:rPr lang="en-US" dirty="0" smtClean="0"/>
              <a:t>....</a:t>
            </a:r>
          </a:p>
          <a:p>
            <a:pPr marL="742950" lvl="1" indent="-285750">
              <a:buFont typeface="Arial" panose="020B0604020202020204" pitchFamily="34" charset="0"/>
              <a:buChar char="•"/>
            </a:pPr>
            <a:r>
              <a:rPr lang="en-US" dirty="0" smtClean="0"/>
              <a:t>Liberal institutionalists see the UN as playing a key role in reducing the dangerous aspects of international </a:t>
            </a:r>
            <a:r>
              <a:rPr lang="en-US" b="1" dirty="0" smtClean="0"/>
              <a:t>anarchy</a:t>
            </a:r>
            <a:r>
              <a:rPr lang="en-US" dirty="0" smtClean="0"/>
              <a:t>…..</a:t>
            </a:r>
          </a:p>
          <a:p>
            <a:endParaRPr lang="en-US" dirty="0"/>
          </a:p>
          <a:p>
            <a:pPr marL="285750" indent="-285750">
              <a:buFont typeface="Arial" panose="020B0604020202020204" pitchFamily="34" charset="0"/>
              <a:buChar char="•"/>
            </a:pPr>
            <a:r>
              <a:rPr lang="en-US" dirty="0" smtClean="0"/>
              <a:t>Should the UN take an aggressive role in fulfilling its mission of peace </a:t>
            </a:r>
          </a:p>
          <a:p>
            <a:r>
              <a:rPr lang="en-US" dirty="0"/>
              <a:t> </a:t>
            </a:r>
            <a:r>
              <a:rPr lang="en-US" dirty="0" smtClean="0"/>
              <a:t>     and security and solving social, economic and humanitarian problems </a:t>
            </a:r>
          </a:p>
          <a:p>
            <a:r>
              <a:rPr lang="en-US" dirty="0" smtClean="0"/>
              <a:t>      throughout the world?</a:t>
            </a:r>
          </a:p>
          <a:p>
            <a:pPr marL="285750" indent="-285750">
              <a:buFont typeface="Arial" panose="020B0604020202020204" pitchFamily="34" charset="0"/>
              <a:buChar char="•"/>
            </a:pPr>
            <a:r>
              <a:rPr lang="en-US" dirty="0" smtClean="0"/>
              <a:t>Can the UN gather sufficient forces (and resources?) to undertake</a:t>
            </a:r>
          </a:p>
          <a:p>
            <a:r>
              <a:rPr lang="en-US" dirty="0"/>
              <a:t> </a:t>
            </a:r>
            <a:r>
              <a:rPr lang="en-US" dirty="0" smtClean="0"/>
              <a:t>    major peacemaking and peacekeeping missions?</a:t>
            </a:r>
          </a:p>
          <a:p>
            <a:endParaRPr lang="en-US" dirty="0"/>
          </a:p>
          <a:p>
            <a:r>
              <a:rPr lang="en-US" dirty="0" smtClean="0"/>
              <a:t>the key question for the near future, however, is whether the USA will </a:t>
            </a:r>
          </a:p>
          <a:p>
            <a:r>
              <a:rPr lang="en-US" dirty="0" smtClean="0"/>
              <a:t>continue to work with the UN or simply ignore it…..the problem for the</a:t>
            </a:r>
          </a:p>
          <a:p>
            <a:r>
              <a:rPr lang="en-US" dirty="0" smtClean="0"/>
              <a:t>UN is that it needs the US more than the US needs the UN….</a:t>
            </a:r>
          </a:p>
          <a:p>
            <a:r>
              <a:rPr lang="en-US" dirty="0" smtClean="0"/>
              <a:t>…..a </a:t>
            </a:r>
            <a:r>
              <a:rPr lang="en-US" dirty="0" smtClean="0">
                <a:hlinkClick r:id="rId2"/>
              </a:rPr>
              <a:t>rift between the US and UN </a:t>
            </a:r>
            <a:r>
              <a:rPr lang="en-US" dirty="0" smtClean="0"/>
              <a:t>could have serious implications….</a:t>
            </a:r>
          </a:p>
          <a:p>
            <a:endParaRPr lang="en-US" dirty="0" smtClean="0"/>
          </a:p>
          <a:p>
            <a:r>
              <a:rPr lang="en-US" dirty="0" smtClean="0"/>
              <a:t>In 1945, the UN was formed t provide peace and security in the world. </a:t>
            </a:r>
          </a:p>
          <a:p>
            <a:r>
              <a:rPr lang="en-US" dirty="0" smtClean="0"/>
              <a:t>It was located in the US to ensure that the US would remain committed</a:t>
            </a:r>
          </a:p>
          <a:p>
            <a:r>
              <a:rPr lang="en-US" dirty="0" smtClean="0"/>
              <a:t>to the ideals and operations of the UN. Only the future will tell if the UN</a:t>
            </a:r>
          </a:p>
          <a:p>
            <a:r>
              <a:rPr lang="en-US" dirty="0" smtClean="0"/>
              <a:t>grows and remains effective or suffers the same fate as the League of Nations.</a:t>
            </a:r>
          </a:p>
          <a:p>
            <a:endParaRPr lang="en-US" dirty="0"/>
          </a:p>
          <a:p>
            <a:endParaRPr lang="en-US" dirty="0"/>
          </a:p>
        </p:txBody>
      </p:sp>
      <p:pic>
        <p:nvPicPr>
          <p:cNvPr id="6146" name="Picture 2" descr="Stantis, Scott – Color Editorial Cartoon – 20180925edstc-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570" y="1844056"/>
            <a:ext cx="5182430" cy="401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4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542"/>
            <a:ext cx="12192000" cy="6740307"/>
          </a:xfrm>
          <a:prstGeom prst="rect">
            <a:avLst/>
          </a:prstGeom>
          <a:noFill/>
        </p:spPr>
        <p:txBody>
          <a:bodyPr wrap="square" rtlCol="0">
            <a:spAutoFit/>
          </a:bodyPr>
          <a:lstStyle/>
          <a:p>
            <a:r>
              <a:rPr lang="en-US" b="1" dirty="0" smtClean="0"/>
              <a:t>Collective Security								…….a hallmark of ‘Internationalism?’</a:t>
            </a:r>
          </a:p>
          <a:p>
            <a:r>
              <a:rPr lang="en-US" dirty="0" smtClean="0"/>
              <a:t>History, prior to the 19</a:t>
            </a:r>
            <a:r>
              <a:rPr lang="en-US" baseline="30000" dirty="0" smtClean="0"/>
              <a:t>th</a:t>
            </a:r>
            <a:r>
              <a:rPr lang="en-US" dirty="0" smtClean="0"/>
              <a:t> century, affords relatively few examples of international (intergovernmental) organizations…..</a:t>
            </a:r>
          </a:p>
          <a:p>
            <a:endParaRPr lang="en-US" dirty="0" smtClean="0"/>
          </a:p>
          <a:p>
            <a:r>
              <a:rPr lang="en-US" dirty="0" smtClean="0"/>
              <a:t>the </a:t>
            </a:r>
            <a:r>
              <a:rPr lang="en-US" b="1" dirty="0" smtClean="0"/>
              <a:t>League of Nations </a:t>
            </a:r>
            <a:r>
              <a:rPr lang="en-US" dirty="0" smtClean="0"/>
              <a:t>(1920)	</a:t>
            </a:r>
            <a:endParaRPr lang="en-US" dirty="0"/>
          </a:p>
          <a:p>
            <a:pPr marL="742950" lvl="1" indent="-285750">
              <a:buFont typeface="Arial" panose="020B0604020202020204" pitchFamily="34" charset="0"/>
              <a:buChar char="•"/>
            </a:pPr>
            <a:r>
              <a:rPr lang="en-US" dirty="0" smtClean="0"/>
              <a:t>too idealistic?</a:t>
            </a:r>
            <a:r>
              <a:rPr lang="en-US" dirty="0"/>
              <a:t>	</a:t>
            </a:r>
            <a:r>
              <a:rPr lang="en-US" dirty="0" smtClean="0"/>
              <a:t>…a peaceful world? </a:t>
            </a:r>
            <a:r>
              <a:rPr lang="en-US" dirty="0"/>
              <a:t>g</a:t>
            </a:r>
            <a:r>
              <a:rPr lang="en-US" dirty="0" smtClean="0"/>
              <a:t>lobal governance? the need for moral principles?</a:t>
            </a:r>
          </a:p>
          <a:p>
            <a:pPr marL="742950" lvl="1" indent="-285750">
              <a:buFont typeface="Arial" panose="020B0604020202020204" pitchFamily="34" charset="0"/>
              <a:buChar char="•"/>
            </a:pPr>
            <a:r>
              <a:rPr lang="en-US" dirty="0" smtClean="0"/>
              <a:t>‘</a:t>
            </a:r>
            <a:r>
              <a:rPr lang="en-US" b="1" dirty="0" smtClean="0"/>
              <a:t>collective security</a:t>
            </a:r>
            <a:r>
              <a:rPr lang="en-US" dirty="0" smtClean="0"/>
              <a:t>’</a:t>
            </a:r>
          </a:p>
          <a:p>
            <a:pPr marL="1657350" lvl="3" indent="-285750">
              <a:buFont typeface="Arial" panose="020B0604020202020204" pitchFamily="34" charset="0"/>
              <a:buChar char="•"/>
            </a:pPr>
            <a:r>
              <a:rPr lang="en-US" dirty="0"/>
              <a:t>m</a:t>
            </a:r>
            <a:r>
              <a:rPr lang="en-US" dirty="0" smtClean="0"/>
              <a:t>ember states too afraid of the risk of intervening to stop </a:t>
            </a:r>
          </a:p>
          <a:p>
            <a:pPr lvl="3"/>
            <a:r>
              <a:rPr lang="en-US" dirty="0"/>
              <a:t> </a:t>
            </a:r>
            <a:r>
              <a:rPr lang="en-US" dirty="0" smtClean="0"/>
              <a:t>    acts of aggression (a war?)……so </a:t>
            </a:r>
            <a:r>
              <a:rPr lang="en-US" b="1" dirty="0" smtClean="0"/>
              <a:t>deterrence</a:t>
            </a:r>
            <a:r>
              <a:rPr lang="en-US" dirty="0" smtClean="0"/>
              <a:t> ceased to exist</a:t>
            </a:r>
          </a:p>
          <a:p>
            <a:pPr marL="1657350" lvl="3" indent="-285750">
              <a:buFont typeface="Arial" panose="020B0604020202020204" pitchFamily="34" charset="0"/>
              <a:buChar char="•"/>
            </a:pPr>
            <a:r>
              <a:rPr lang="en-US" dirty="0"/>
              <a:t>m</a:t>
            </a:r>
            <a:r>
              <a:rPr lang="en-US" dirty="0" smtClean="0"/>
              <a:t>embers chose not to take action; thus – Second World War</a:t>
            </a:r>
          </a:p>
          <a:p>
            <a:pPr marL="742950" lvl="1" indent="-285750">
              <a:buFont typeface="Arial" panose="020B0604020202020204" pitchFamily="34" charset="0"/>
              <a:buChar char="•"/>
            </a:pPr>
            <a:r>
              <a:rPr lang="en-US" dirty="0"/>
              <a:t>a</a:t>
            </a:r>
            <a:r>
              <a:rPr lang="en-US" dirty="0" smtClean="0"/>
              <a:t> failed experiment?	               ….or a template for a future organization?</a:t>
            </a:r>
          </a:p>
          <a:p>
            <a:endParaRPr lang="en-US" dirty="0"/>
          </a:p>
          <a:p>
            <a:r>
              <a:rPr lang="en-US" dirty="0" smtClean="0"/>
              <a:t>the </a:t>
            </a:r>
            <a:r>
              <a:rPr lang="en-US" b="1" dirty="0" smtClean="0"/>
              <a:t>United Nations </a:t>
            </a:r>
            <a:r>
              <a:rPr lang="en-US" dirty="0" smtClean="0"/>
              <a:t>(1945)</a:t>
            </a:r>
          </a:p>
          <a:p>
            <a:pPr marL="0" lvl="1">
              <a:defRPr/>
            </a:pPr>
            <a:r>
              <a:rPr lang="en-US" b="1" dirty="0">
                <a:latin typeface="Calibri" panose="020F0502020204030204" pitchFamily="34" charset="0"/>
                <a:cs typeface="Calibri" panose="020F0502020204030204" pitchFamily="34" charset="0"/>
                <a:hlinkClick r:id="rId2"/>
              </a:rPr>
              <a:t>UN Charter</a:t>
            </a:r>
            <a:endParaRPr lang="en-US" b="1" dirty="0">
              <a:latin typeface="Calibri" panose="020F0502020204030204" pitchFamily="34" charset="0"/>
              <a:cs typeface="Calibri" panose="020F0502020204030204" pitchFamily="34" charset="0"/>
            </a:endParaRPr>
          </a:p>
          <a:p>
            <a:pPr marL="742950" lvl="2" indent="-285750">
              <a:buFont typeface="Arial" panose="020B0604020202020204" pitchFamily="34" charset="0"/>
              <a:buChar char="•"/>
              <a:defRPr/>
            </a:pPr>
            <a:r>
              <a:rPr lang="en-US" dirty="0">
                <a:latin typeface="Calibri" panose="020F0502020204030204" pitchFamily="34" charset="0"/>
                <a:cs typeface="Calibri" panose="020F0502020204030204" pitchFamily="34" charset="0"/>
              </a:rPr>
              <a:t>principles of order to support international peace and security</a:t>
            </a:r>
          </a:p>
          <a:p>
            <a:pPr marL="742950" lvl="2" indent="-285750">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affirms</a:t>
            </a:r>
            <a:endParaRPr lang="en-US" dirty="0">
              <a:latin typeface="Calibri" panose="020F0502020204030204" pitchFamily="34" charset="0"/>
              <a:cs typeface="Calibri" panose="020F0502020204030204" pitchFamily="34" charset="0"/>
            </a:endParaRPr>
          </a:p>
          <a:p>
            <a:pPr marL="1200150" lvl="3" indent="-285750">
              <a:buFont typeface="Arial" panose="020B0604020202020204" pitchFamily="34" charset="0"/>
              <a:buChar char="•"/>
              <a:defRPr/>
            </a:pPr>
            <a:r>
              <a:rPr lang="en-US" dirty="0">
                <a:latin typeface="Calibri" panose="020F0502020204030204" pitchFamily="34" charset="0"/>
                <a:cs typeface="Calibri" panose="020F0502020204030204" pitchFamily="34" charset="0"/>
              </a:rPr>
              <a:t>fundamental human rights</a:t>
            </a:r>
          </a:p>
          <a:p>
            <a:pPr marL="1200150" lvl="3" indent="-285750">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‘sovereign equality’ </a:t>
            </a:r>
            <a:r>
              <a:rPr lang="en-US" dirty="0">
                <a:latin typeface="Calibri" panose="020F0502020204030204" pitchFamily="34" charset="0"/>
                <a:cs typeface="Calibri" panose="020F0502020204030204" pitchFamily="34" charset="0"/>
              </a:rPr>
              <a:t>of states</a:t>
            </a:r>
          </a:p>
          <a:p>
            <a:pPr marL="742950" lvl="2" indent="-285750">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member </a:t>
            </a:r>
            <a:r>
              <a:rPr lang="en-US" dirty="0">
                <a:latin typeface="Calibri" panose="020F0502020204030204" pitchFamily="34" charset="0"/>
                <a:cs typeface="Calibri" panose="020F0502020204030204" pitchFamily="34" charset="0"/>
              </a:rPr>
              <a:t>states commit themselves to </a:t>
            </a:r>
          </a:p>
          <a:p>
            <a:pPr marL="1200150" lvl="3" indent="-285750">
              <a:buFont typeface="Arial" panose="020B0604020202020204" pitchFamily="34" charset="0"/>
              <a:buChar char="•"/>
              <a:defRPr/>
            </a:pPr>
            <a:r>
              <a:rPr lang="en-US" dirty="0">
                <a:latin typeface="Calibri" panose="020F0502020204030204" pitchFamily="34" charset="0"/>
                <a:cs typeface="Calibri" panose="020F0502020204030204" pitchFamily="34" charset="0"/>
              </a:rPr>
              <a:t>resort to armed force only in the ‘common interest’</a:t>
            </a:r>
          </a:p>
          <a:p>
            <a:pPr marL="1200150" lvl="3" indent="-285750">
              <a:buFont typeface="Arial" panose="020B0604020202020204" pitchFamily="34" charset="0"/>
              <a:buChar char="•"/>
              <a:defRPr/>
            </a:pPr>
            <a:r>
              <a:rPr lang="en-US" dirty="0">
                <a:latin typeface="Calibri" panose="020F0502020204030204" pitchFamily="34" charset="0"/>
                <a:cs typeface="Calibri" panose="020F0502020204030204" pitchFamily="34" charset="0"/>
              </a:rPr>
              <a:t>work for ‘social progress and better standards of living’</a:t>
            </a:r>
          </a:p>
          <a:p>
            <a:pPr marL="742950" lvl="2" indent="-285750">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committed </a:t>
            </a:r>
            <a:r>
              <a:rPr lang="en-US" dirty="0">
                <a:latin typeface="Calibri" panose="020F0502020204030204" pitchFamily="34" charset="0"/>
                <a:cs typeface="Calibri" panose="020F0502020204030204" pitchFamily="34" charset="0"/>
              </a:rPr>
              <a:t>to</a:t>
            </a:r>
          </a:p>
          <a:p>
            <a:pPr marL="1200150" lvl="3" indent="-285750">
              <a:buFont typeface="Arial" panose="020B0604020202020204" pitchFamily="34" charset="0"/>
              <a:buChar char="•"/>
              <a:defRPr/>
            </a:pPr>
            <a:r>
              <a:rPr lang="en-US" dirty="0">
                <a:latin typeface="Calibri" panose="020F0502020204030204" pitchFamily="34" charset="0"/>
                <a:cs typeface="Calibri" panose="020F0502020204030204" pitchFamily="34" charset="0"/>
              </a:rPr>
              <a:t>justice and respect for international obligations</a:t>
            </a:r>
          </a:p>
          <a:p>
            <a:endParaRPr lang="en-US" b="1" dirty="0" smtClean="0"/>
          </a:p>
          <a:p>
            <a:endParaRPr lang="en-US" b="1" dirty="0" smtClean="0"/>
          </a:p>
        </p:txBody>
      </p:sp>
      <p:pic>
        <p:nvPicPr>
          <p:cNvPr id="2050" name="Picture 2" descr="Role of the Security Council | United Nations Peacekeep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421" y="1610750"/>
            <a:ext cx="4578579" cy="26517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18252" y="4262511"/>
            <a:ext cx="5073748" cy="365760"/>
          </a:xfrm>
          <a:prstGeom prst="rect">
            <a:avLst/>
          </a:prstGeom>
          <a:noFill/>
        </p:spPr>
        <p:txBody>
          <a:bodyPr wrap="square" rtlCol="0">
            <a:spAutoFit/>
          </a:bodyPr>
          <a:lstStyle/>
          <a:p>
            <a:pPr algn="r"/>
            <a:r>
              <a:rPr lang="en-US" dirty="0" smtClean="0"/>
              <a:t>United Nations Security Council</a:t>
            </a:r>
            <a:endParaRPr lang="en-US" dirty="0"/>
          </a:p>
        </p:txBody>
      </p:sp>
      <p:sp>
        <p:nvSpPr>
          <p:cNvPr id="4" name="TextBox 3"/>
          <p:cNvSpPr txBox="1"/>
          <p:nvPr/>
        </p:nvSpPr>
        <p:spPr>
          <a:xfrm>
            <a:off x="7613420" y="4487594"/>
            <a:ext cx="4578579" cy="2585323"/>
          </a:xfrm>
          <a:prstGeom prst="rect">
            <a:avLst/>
          </a:prstGeom>
          <a:noFill/>
        </p:spPr>
        <p:txBody>
          <a:bodyPr wrap="square" rtlCol="0">
            <a:spAutoFit/>
          </a:bodyPr>
          <a:lstStyle/>
          <a:p>
            <a:r>
              <a:rPr lang="en-US" u="sng" dirty="0" smtClean="0"/>
              <a:t>Basic Structure</a:t>
            </a:r>
            <a:r>
              <a:rPr lang="en-US" dirty="0" smtClean="0"/>
              <a:t> </a:t>
            </a:r>
          </a:p>
          <a:p>
            <a:r>
              <a:rPr lang="en-US" dirty="0" smtClean="0"/>
              <a:t>General Assembly</a:t>
            </a:r>
          </a:p>
          <a:p>
            <a:r>
              <a:rPr lang="en-US" dirty="0" smtClean="0"/>
              <a:t>Security Council </a:t>
            </a:r>
          </a:p>
          <a:p>
            <a:r>
              <a:rPr lang="en-US" dirty="0" smtClean="0"/>
              <a:t>Int’l Court of Justice  </a:t>
            </a:r>
          </a:p>
          <a:p>
            <a:r>
              <a:rPr lang="en-US" dirty="0" smtClean="0"/>
              <a:t>the Secretariat </a:t>
            </a:r>
          </a:p>
          <a:p>
            <a:endParaRPr lang="en-US" dirty="0" smtClean="0"/>
          </a:p>
          <a:p>
            <a:r>
              <a:rPr lang="en-US" dirty="0" smtClean="0"/>
              <a:t>*** Special Agencies – FAO, WHO, UNESCO</a:t>
            </a:r>
          </a:p>
          <a:p>
            <a:r>
              <a:rPr lang="en-US" dirty="0" smtClean="0"/>
              <a:t>*** UN related – UNICEF, UNCTAD, UNEF </a:t>
            </a:r>
            <a:endParaRPr lang="en-US" dirty="0"/>
          </a:p>
          <a:p>
            <a:endParaRPr lang="en-US" dirty="0"/>
          </a:p>
        </p:txBody>
      </p:sp>
    </p:spTree>
    <p:extLst>
      <p:ext uri="{BB962C8B-B14F-4D97-AF65-F5344CB8AC3E}">
        <p14:creationId xmlns:p14="http://schemas.microsoft.com/office/powerpoint/2010/main" val="135123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542"/>
            <a:ext cx="12192000" cy="369332"/>
          </a:xfrm>
          <a:prstGeom prst="rect">
            <a:avLst/>
          </a:prstGeom>
          <a:noFill/>
        </p:spPr>
        <p:txBody>
          <a:bodyPr wrap="square" rtlCol="0">
            <a:spAutoFit/>
          </a:bodyPr>
          <a:lstStyle/>
          <a:p>
            <a:r>
              <a:rPr lang="en-US" b="1" dirty="0" smtClean="0"/>
              <a:t>the UN Security Council </a:t>
            </a:r>
            <a:endParaRPr lang="en-US" b="1" dirty="0"/>
          </a:p>
        </p:txBody>
      </p:sp>
      <p:pic>
        <p:nvPicPr>
          <p:cNvPr id="3074" name="Picture 2" descr="The United Nations System and Specialized Agen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3298" cy="736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17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474"/>
            <a:ext cx="12192000" cy="6740307"/>
          </a:xfrm>
          <a:prstGeom prst="rect">
            <a:avLst/>
          </a:prstGeom>
          <a:noFill/>
        </p:spPr>
        <p:txBody>
          <a:bodyPr wrap="square" rtlCol="0">
            <a:spAutoFit/>
          </a:bodyPr>
          <a:lstStyle/>
          <a:p>
            <a:r>
              <a:rPr lang="en-US" dirty="0" smtClean="0"/>
              <a:t>the </a:t>
            </a:r>
            <a:r>
              <a:rPr lang="en-US" b="1" dirty="0" smtClean="0"/>
              <a:t>United Nations</a:t>
            </a:r>
          </a:p>
          <a:p>
            <a:pPr marL="285750" lvl="1" indent="-285750">
              <a:buFont typeface="Arial" pitchFamily="34" charset="0"/>
              <a:buChar char="•"/>
              <a:defRPr/>
            </a:pPr>
            <a:r>
              <a:rPr lang="en-US" b="1" dirty="0">
                <a:latin typeface="Calibri" panose="020F0502020204030204" pitchFamily="34" charset="0"/>
                <a:cs typeface="Calibri" panose="020F0502020204030204" pitchFamily="34" charset="0"/>
              </a:rPr>
              <a:t>General Assembly</a:t>
            </a:r>
          </a:p>
          <a:p>
            <a:pPr marL="742950" lvl="2" indent="-285750">
              <a:buFont typeface="Arial" pitchFamily="34" charset="0"/>
              <a:buChar char="•"/>
              <a:defRPr/>
            </a:pPr>
            <a:r>
              <a:rPr lang="en-US" dirty="0" smtClean="0">
                <a:latin typeface="Calibri" panose="020F0502020204030204" pitchFamily="34" charset="0"/>
                <a:cs typeface="Calibri" panose="020F0502020204030204" pitchFamily="34" charset="0"/>
              </a:rPr>
              <a:t>main </a:t>
            </a:r>
            <a:r>
              <a:rPr lang="en-US" dirty="0">
                <a:latin typeface="Calibri" panose="020F0502020204030204" pitchFamily="34" charset="0"/>
                <a:cs typeface="Calibri" panose="020F0502020204030204" pitchFamily="34" charset="0"/>
              </a:rPr>
              <a:t>deliberative, policymaking and representative organ of </a:t>
            </a:r>
            <a:r>
              <a:rPr lang="en-US" dirty="0" smtClean="0">
                <a:latin typeface="Calibri" panose="020F0502020204030204" pitchFamily="34" charset="0"/>
                <a:cs typeface="Calibri" panose="020F0502020204030204" pitchFamily="34" charset="0"/>
              </a:rPr>
              <a:t>UN			….and yet; its weakest organ?</a:t>
            </a:r>
          </a:p>
          <a:p>
            <a:pPr marL="742950" lvl="2" indent="-285750">
              <a:buFont typeface="Arial" pitchFamily="34" charset="0"/>
              <a:buChar char="•"/>
              <a:defRPr/>
            </a:pPr>
            <a:r>
              <a:rPr lang="en-US" b="1" dirty="0" smtClean="0"/>
              <a:t> </a:t>
            </a:r>
            <a:r>
              <a:rPr lang="en-US" dirty="0" smtClean="0"/>
              <a:t>the Assembly’s resolutions may guide policy, but it has no legal status (unlike a legislature within an independent state)</a:t>
            </a:r>
          </a:p>
          <a:p>
            <a:pPr marL="742950" lvl="2" indent="-285750">
              <a:buFont typeface="Arial" pitchFamily="34" charset="0"/>
              <a:buChar char="•"/>
              <a:defRPr/>
            </a:pPr>
            <a:r>
              <a:rPr lang="en-US" dirty="0" smtClean="0"/>
              <a:t>a key forum - where views are expressed and debated on int’l politics</a:t>
            </a:r>
          </a:p>
          <a:p>
            <a:pPr marL="742950" lvl="2" indent="-285750">
              <a:buFont typeface="Arial" pitchFamily="34" charset="0"/>
              <a:buChar char="•"/>
              <a:defRPr/>
            </a:pPr>
            <a:r>
              <a:rPr lang="en-US" dirty="0" smtClean="0"/>
              <a:t>every nation has a vote – a moral voice? 	              ….2/3 majority vote</a:t>
            </a:r>
          </a:p>
          <a:p>
            <a:pPr marL="742950" lvl="2" indent="-285750">
              <a:buFont typeface="Arial" pitchFamily="34" charset="0"/>
              <a:buChar char="•"/>
              <a:defRPr/>
            </a:pPr>
            <a:r>
              <a:rPr lang="en-US" dirty="0" smtClean="0"/>
              <a:t>where every state can meet on an equal footing….if not really equal?</a:t>
            </a:r>
          </a:p>
          <a:p>
            <a:pPr marL="0" lvl="1">
              <a:defRPr/>
            </a:pPr>
            <a:endParaRPr lang="en-US" dirty="0"/>
          </a:p>
          <a:p>
            <a:pPr marL="285750" lvl="1" indent="-285750">
              <a:buFont typeface="Arial" panose="020B0604020202020204" pitchFamily="34" charset="0"/>
              <a:buChar char="•"/>
              <a:defRPr/>
            </a:pPr>
            <a:r>
              <a:rPr lang="en-US" b="1" dirty="0" smtClean="0"/>
              <a:t> Security Council </a:t>
            </a:r>
          </a:p>
          <a:p>
            <a:pPr marL="742950" lvl="2" indent="-285750">
              <a:buFont typeface="Arial" pitchFamily="34" charset="0"/>
              <a:buChar char="•"/>
              <a:defRPr/>
            </a:pPr>
            <a:r>
              <a:rPr lang="en-US" dirty="0" smtClean="0"/>
              <a:t>the ‘</a:t>
            </a:r>
            <a:r>
              <a:rPr lang="en-US" b="1" dirty="0" smtClean="0"/>
              <a:t>P5</a:t>
            </a:r>
            <a:r>
              <a:rPr lang="en-US" dirty="0" smtClean="0"/>
              <a:t>’ – </a:t>
            </a:r>
            <a:r>
              <a:rPr lang="en-US" u="sng" dirty="0" smtClean="0"/>
              <a:t>Britain, France, China, Russia, USA </a:t>
            </a:r>
            <a:r>
              <a:rPr lang="en-US" dirty="0" smtClean="0"/>
              <a:t>– ‘</a:t>
            </a:r>
            <a:r>
              <a:rPr lang="en-US" b="1" dirty="0" smtClean="0"/>
              <a:t>veto</a:t>
            </a:r>
            <a:r>
              <a:rPr lang="en-US" dirty="0" smtClean="0"/>
              <a:t>’ power</a:t>
            </a:r>
          </a:p>
          <a:p>
            <a:pPr marL="1657350" lvl="4" indent="-285750">
              <a:buFont typeface="Arial" panose="020B0604020202020204" pitchFamily="34" charset="0"/>
              <a:buChar char="•"/>
              <a:defRPr/>
            </a:pPr>
            <a:r>
              <a:rPr lang="en-US" dirty="0" smtClean="0"/>
              <a:t>a reflection of postwar (WWII) power dynamics?</a:t>
            </a:r>
          </a:p>
          <a:p>
            <a:pPr marL="1657350" lvl="4" indent="-285750">
              <a:buFont typeface="Arial" panose="020B0604020202020204" pitchFamily="34" charset="0"/>
              <a:buChar char="•"/>
              <a:defRPr/>
            </a:pPr>
            <a:r>
              <a:rPr lang="en-US" dirty="0" smtClean="0"/>
              <a:t>does it no longer reflect the current </a:t>
            </a:r>
            <a:r>
              <a:rPr lang="en-US" b="1" dirty="0" smtClean="0"/>
              <a:t>balance of power</a:t>
            </a:r>
            <a:r>
              <a:rPr lang="en-US" dirty="0" smtClean="0"/>
              <a:t>?</a:t>
            </a:r>
          </a:p>
          <a:p>
            <a:pPr marL="1657350" lvl="4" indent="-285750">
              <a:buFont typeface="Arial" panose="020B0604020202020204" pitchFamily="34" charset="0"/>
              <a:buChar char="•"/>
              <a:defRPr/>
            </a:pPr>
            <a:r>
              <a:rPr lang="en-US" dirty="0" smtClean="0"/>
              <a:t>unfairly skewed to whom? geographic distribution?</a:t>
            </a:r>
          </a:p>
          <a:p>
            <a:pPr marL="742950" lvl="2" indent="-285750">
              <a:buFont typeface="Arial" panose="020B0604020202020204" pitchFamily="34" charset="0"/>
              <a:buChar char="•"/>
              <a:defRPr/>
            </a:pPr>
            <a:r>
              <a:rPr lang="en-US" dirty="0" smtClean="0"/>
              <a:t>10 rotating non-permanent members – 2 </a:t>
            </a:r>
            <a:r>
              <a:rPr lang="en-US" dirty="0" err="1" smtClean="0"/>
              <a:t>yr</a:t>
            </a:r>
            <a:r>
              <a:rPr lang="en-US" dirty="0" smtClean="0"/>
              <a:t> term </a:t>
            </a:r>
          </a:p>
          <a:p>
            <a:pPr marL="1657350" lvl="4" indent="-285750">
              <a:buFont typeface="Arial" panose="020B0604020202020204" pitchFamily="34" charset="0"/>
              <a:buChar char="•"/>
              <a:defRPr/>
            </a:pPr>
            <a:r>
              <a:rPr lang="en-US" dirty="0" smtClean="0"/>
              <a:t>elected by General Assembly</a:t>
            </a:r>
          </a:p>
          <a:p>
            <a:pPr marL="1657350" lvl="4" indent="-285750">
              <a:buFont typeface="Arial" panose="020B0604020202020204" pitchFamily="34" charset="0"/>
              <a:buChar char="•"/>
              <a:defRPr/>
            </a:pPr>
            <a:r>
              <a:rPr lang="en-US" dirty="0" smtClean="0">
                <a:hlinkClick r:id="rId2"/>
              </a:rPr>
              <a:t>Canada campaigns for a seat </a:t>
            </a:r>
            <a:r>
              <a:rPr lang="en-US" dirty="0" smtClean="0"/>
              <a:t>(2020-2022?)</a:t>
            </a:r>
          </a:p>
          <a:p>
            <a:pPr marL="2114550" lvl="5" indent="-285750">
              <a:buFont typeface="Arial" panose="020B0604020202020204" pitchFamily="34" charset="0"/>
              <a:buChar char="•"/>
              <a:defRPr/>
            </a:pPr>
            <a:r>
              <a:rPr lang="en-US" dirty="0" smtClean="0">
                <a:hlinkClick r:id="rId3"/>
              </a:rPr>
              <a:t>Should this be a priority?</a:t>
            </a:r>
            <a:r>
              <a:rPr lang="en-US" dirty="0" smtClean="0"/>
              <a:t>		</a:t>
            </a:r>
            <a:endParaRPr lang="en-US" dirty="0"/>
          </a:p>
          <a:p>
            <a:pPr marL="0" lvl="1">
              <a:defRPr/>
            </a:pPr>
            <a:r>
              <a:rPr lang="en-US" dirty="0" smtClean="0"/>
              <a:t>how it works – </a:t>
            </a:r>
          </a:p>
          <a:p>
            <a:pPr marL="285750" lvl="1" indent="-285750">
              <a:buFont typeface="Arial" panose="020B0604020202020204" pitchFamily="34" charset="0"/>
              <a:buChar char="•"/>
              <a:defRPr/>
            </a:pPr>
            <a:r>
              <a:rPr lang="en-US" dirty="0" smtClean="0"/>
              <a:t>members (non-permanent too) and Secretary-General can call a council meeting if a threat to peace exists</a:t>
            </a:r>
          </a:p>
          <a:p>
            <a:pPr marL="285750" lvl="1" indent="-285750">
              <a:buFont typeface="Arial" panose="020B0604020202020204" pitchFamily="34" charset="0"/>
              <a:buChar char="•"/>
              <a:defRPr/>
            </a:pPr>
            <a:r>
              <a:rPr lang="en-US" b="1" dirty="0" smtClean="0"/>
              <a:t>realpolitik? </a:t>
            </a:r>
            <a:r>
              <a:rPr lang="en-US" dirty="0" smtClean="0"/>
              <a:t>…..due to the veto powers of the P5, the state of world affairs (</a:t>
            </a:r>
            <a:r>
              <a:rPr lang="en-US" u="sng" dirty="0" smtClean="0"/>
              <a:t>balance of power</a:t>
            </a:r>
            <a:r>
              <a:rPr lang="en-US" dirty="0" smtClean="0"/>
              <a:t>) rarely does agreement occur</a:t>
            </a:r>
          </a:p>
          <a:p>
            <a:pPr marL="285750" lvl="1" indent="-285750">
              <a:buFont typeface="Arial" panose="020B0604020202020204" pitchFamily="34" charset="0"/>
              <a:buChar char="•"/>
              <a:defRPr/>
            </a:pPr>
            <a:r>
              <a:rPr lang="en-US" dirty="0" smtClean="0"/>
              <a:t>economic sanctions – if ordered upon an aggressor, all UN member nations are ‘obliged’ to comply with these….</a:t>
            </a:r>
          </a:p>
          <a:p>
            <a:pPr marL="285750" lvl="1" indent="-285750">
              <a:buFont typeface="Arial" panose="020B0604020202020204" pitchFamily="34" charset="0"/>
              <a:buChar char="•"/>
              <a:defRPr/>
            </a:pPr>
            <a:r>
              <a:rPr lang="en-US" dirty="0"/>
              <a:t>m</a:t>
            </a:r>
            <a:r>
              <a:rPr lang="en-US" dirty="0" smtClean="0"/>
              <a:t>ilitary action – a rare occurrence that it is authorized – Korean War and Gulf War (1991) – agreement on ‘technicality?’</a:t>
            </a:r>
            <a:endParaRPr lang="en-US" dirty="0"/>
          </a:p>
          <a:p>
            <a:pPr marL="285750" lvl="1" indent="-285750">
              <a:buFont typeface="Arial" panose="020B0604020202020204" pitchFamily="34" charset="0"/>
              <a:buChar char="•"/>
              <a:defRPr/>
            </a:pPr>
            <a:r>
              <a:rPr lang="en-US" dirty="0" smtClean="0"/>
              <a:t>facilitates cease-fire agreements – since 1956 –UN Peacekeeping (UNEF) forces have been an asset in this regard….</a:t>
            </a:r>
          </a:p>
          <a:p>
            <a:pPr marL="285750" lvl="1" indent="-285750">
              <a:buFont typeface="Arial" panose="020B0604020202020204" pitchFamily="34" charset="0"/>
              <a:buChar char="•"/>
              <a:defRPr/>
            </a:pPr>
            <a:r>
              <a:rPr lang="en-US" dirty="0" smtClean="0"/>
              <a:t>recommends admission of new members to UN, filling post of Secretary-General and judges to Int’l Court of Justice</a:t>
            </a:r>
          </a:p>
        </p:txBody>
      </p:sp>
      <p:pic>
        <p:nvPicPr>
          <p:cNvPr id="4098" name="Picture 2" descr="Trudeau devotes UN speech to Canada's shame over Indigenou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1259865"/>
            <a:ext cx="4746332" cy="28876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15201" y="4147526"/>
            <a:ext cx="4746332" cy="369332"/>
          </a:xfrm>
          <a:prstGeom prst="rect">
            <a:avLst/>
          </a:prstGeom>
          <a:noFill/>
        </p:spPr>
        <p:txBody>
          <a:bodyPr wrap="square" rtlCol="0">
            <a:spAutoFit/>
          </a:bodyPr>
          <a:lstStyle/>
          <a:p>
            <a:r>
              <a:rPr lang="en-US" dirty="0" smtClean="0"/>
              <a:t>PM Trudeau addresses the UN General Assembly</a:t>
            </a:r>
            <a:endParaRPr lang="en-US" dirty="0"/>
          </a:p>
        </p:txBody>
      </p:sp>
    </p:spTree>
    <p:extLst>
      <p:ext uri="{BB962C8B-B14F-4D97-AF65-F5344CB8AC3E}">
        <p14:creationId xmlns:p14="http://schemas.microsoft.com/office/powerpoint/2010/main" val="345915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859"/>
            <a:ext cx="12192000" cy="7786747"/>
          </a:xfrm>
          <a:prstGeom prst="rect">
            <a:avLst/>
          </a:prstGeom>
          <a:noFill/>
        </p:spPr>
        <p:txBody>
          <a:bodyPr wrap="square" rtlCol="0">
            <a:spAutoFit/>
          </a:bodyPr>
          <a:lstStyle/>
          <a:p>
            <a:r>
              <a:rPr lang="en-US" dirty="0" smtClean="0"/>
              <a:t>the Role of the UN in </a:t>
            </a:r>
            <a:r>
              <a:rPr lang="en-US" b="1" dirty="0" smtClean="0"/>
              <a:t>Peacemaking</a:t>
            </a:r>
            <a:r>
              <a:rPr lang="en-US" dirty="0" smtClean="0"/>
              <a:t> and </a:t>
            </a:r>
            <a:r>
              <a:rPr lang="en-US" b="1" dirty="0" smtClean="0"/>
              <a:t>Peacekeeping</a:t>
            </a:r>
            <a:endParaRPr lang="en-US" dirty="0" smtClean="0"/>
          </a:p>
          <a:p>
            <a:pPr marL="285750" indent="-285750">
              <a:buFont typeface="Arial" panose="020B0604020202020204" pitchFamily="34" charset="0"/>
              <a:buChar char="•"/>
            </a:pPr>
            <a:r>
              <a:rPr lang="en-US" dirty="0" smtClean="0"/>
              <a:t>‘</a:t>
            </a:r>
            <a:r>
              <a:rPr lang="en-US" b="1" dirty="0" smtClean="0"/>
              <a:t>Peacemaking</a:t>
            </a:r>
            <a:r>
              <a:rPr lang="en-US" dirty="0" smtClean="0"/>
              <a:t>’ – requires a massive military buildup in intervening to stop a conflict</a:t>
            </a:r>
          </a:p>
          <a:p>
            <a:pPr marL="285750" indent="-285750">
              <a:buFont typeface="Arial" panose="020B0604020202020204" pitchFamily="34" charset="0"/>
              <a:buChar char="•"/>
            </a:pPr>
            <a:r>
              <a:rPr lang="en-US" b="1" dirty="0" smtClean="0"/>
              <a:t>‘Peacekeeping’</a:t>
            </a:r>
            <a:r>
              <a:rPr lang="en-US" dirty="0" smtClean="0"/>
              <a:t> – both sides in a conflict agree to stop fighting and accept a token force to monitor a ceasefire agreement</a:t>
            </a:r>
          </a:p>
          <a:p>
            <a:r>
              <a:rPr lang="en-US" dirty="0" smtClean="0"/>
              <a:t>       Examples  </a:t>
            </a:r>
          </a:p>
          <a:p>
            <a:pPr marL="1200150" lvl="2" indent="-285750">
              <a:buFont typeface="Arial" panose="020B0604020202020204" pitchFamily="34" charset="0"/>
              <a:buChar char="•"/>
            </a:pPr>
            <a:r>
              <a:rPr lang="en-US" dirty="0" smtClean="0"/>
              <a:t>Korean War, 1950-53 – ‘</a:t>
            </a:r>
            <a:r>
              <a:rPr lang="en-US" dirty="0" smtClean="0">
                <a:hlinkClick r:id="rId2"/>
              </a:rPr>
              <a:t>Peacemaking</a:t>
            </a:r>
            <a:r>
              <a:rPr lang="en-US" dirty="0" smtClean="0"/>
              <a:t>’</a:t>
            </a:r>
          </a:p>
          <a:p>
            <a:pPr marL="1657350" lvl="3" indent="-285750">
              <a:buFont typeface="Arial" panose="020B0604020202020204" pitchFamily="34" charset="0"/>
              <a:buChar char="•"/>
            </a:pPr>
            <a:r>
              <a:rPr lang="en-US" dirty="0"/>
              <a:t>m</a:t>
            </a:r>
            <a:r>
              <a:rPr lang="en-US" dirty="0" smtClean="0"/>
              <a:t>ore by luck than by design?</a:t>
            </a:r>
          </a:p>
          <a:p>
            <a:pPr marL="1657350" lvl="3" indent="-285750">
              <a:buFont typeface="Arial" panose="020B0604020202020204" pitchFamily="34" charset="0"/>
              <a:buChar char="•"/>
            </a:pPr>
            <a:r>
              <a:rPr lang="en-US" dirty="0" smtClean="0"/>
              <a:t>USSR boycott of UNSC &amp; US role military distinguishes this ‘peacemaking’ exercise (or else USSR vetoes?)</a:t>
            </a:r>
          </a:p>
          <a:p>
            <a:pPr marL="1200150" lvl="2" indent="-285750">
              <a:buFont typeface="Arial" panose="020B0604020202020204" pitchFamily="34" charset="0"/>
              <a:buChar char="•"/>
            </a:pPr>
            <a:r>
              <a:rPr lang="en-US" dirty="0" smtClean="0"/>
              <a:t>Suez Crisis, 1956 – ‘</a:t>
            </a:r>
            <a:r>
              <a:rPr lang="en-US" dirty="0" smtClean="0">
                <a:hlinkClick r:id="rId3"/>
              </a:rPr>
              <a:t>Peacekeeping</a:t>
            </a:r>
            <a:r>
              <a:rPr lang="en-US" dirty="0" smtClean="0"/>
              <a:t>’ 	</a:t>
            </a:r>
          </a:p>
          <a:p>
            <a:pPr marL="1657350" lvl="3" indent="-285750">
              <a:buFont typeface="Arial" panose="020B0604020202020204" pitchFamily="34" charset="0"/>
              <a:buChar char="•"/>
            </a:pPr>
            <a:r>
              <a:rPr lang="en-US" dirty="0"/>
              <a:t>e</a:t>
            </a:r>
            <a:r>
              <a:rPr lang="en-US" dirty="0" smtClean="0"/>
              <a:t>stablishment of UNEF, an int’l police force…..but what of ‘</a:t>
            </a:r>
            <a:r>
              <a:rPr lang="en-US" b="1" dirty="0" smtClean="0"/>
              <a:t>national sovereignty</a:t>
            </a:r>
            <a:r>
              <a:rPr lang="en-US" dirty="0" smtClean="0"/>
              <a:t>?’  …..must be ‘invited?’</a:t>
            </a:r>
          </a:p>
          <a:p>
            <a:r>
              <a:rPr lang="en-US" sz="1400" b="1" dirty="0" smtClean="0"/>
              <a:t>the Bonus – what Canadian diplomat was awarded a Nobel Peace Prize for proposing a UN Peacekeeping force at Suez?</a:t>
            </a:r>
            <a:endParaRPr lang="en-US" sz="1400" b="1" dirty="0"/>
          </a:p>
          <a:p>
            <a:endParaRPr lang="en-US" b="1" dirty="0" smtClean="0"/>
          </a:p>
          <a:p>
            <a:r>
              <a:rPr lang="en-US" b="1" dirty="0" smtClean="0"/>
              <a:t>End of Cold War (1980s and beyond…..)</a:t>
            </a:r>
          </a:p>
          <a:p>
            <a:pPr marL="285750" indent="-285750">
              <a:buFont typeface="Arial" panose="020B0604020202020204" pitchFamily="34" charset="0"/>
              <a:buChar char="•"/>
            </a:pPr>
            <a:r>
              <a:rPr lang="en-US" dirty="0" smtClean="0"/>
              <a:t>the </a:t>
            </a:r>
            <a:r>
              <a:rPr lang="en-US" dirty="0" smtClean="0">
                <a:hlinkClick r:id="rId4"/>
              </a:rPr>
              <a:t>role of a peacekeeping force had changed dramatically </a:t>
            </a:r>
            <a:r>
              <a:rPr lang="en-US" dirty="0" smtClean="0"/>
              <a:t>by the end of the 20</a:t>
            </a:r>
            <a:r>
              <a:rPr lang="en-US" baseline="30000" dirty="0" smtClean="0"/>
              <a:t>th</a:t>
            </a:r>
            <a:r>
              <a:rPr lang="en-US" dirty="0" smtClean="0"/>
              <a:t> Century….</a:t>
            </a:r>
          </a:p>
          <a:p>
            <a:pPr marL="285750" indent="-285750">
              <a:buFont typeface="Arial" panose="020B0604020202020204" pitchFamily="34" charset="0"/>
              <a:buChar char="•"/>
            </a:pPr>
            <a:r>
              <a:rPr lang="en-US" dirty="0" smtClean="0"/>
              <a:t>‘peacemaking’ has replaced ‘peacekeeping’ as the dominant form of interventions by UN</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the nature of the interventions sees </a:t>
            </a:r>
            <a:r>
              <a:rPr lang="en-US" b="1" dirty="0" smtClean="0"/>
              <a:t>peacemaking within a state</a:t>
            </a:r>
          </a:p>
          <a:p>
            <a:pPr marL="3943350" lvl="8" indent="-285750">
              <a:buFont typeface="Arial" panose="020B0604020202020204" pitchFamily="34" charset="0"/>
              <a:buChar char="•"/>
            </a:pPr>
            <a:r>
              <a:rPr lang="en-US" dirty="0" smtClean="0"/>
              <a:t>no clear area of conflict…..</a:t>
            </a:r>
          </a:p>
          <a:p>
            <a:pPr marL="3943350" lvl="8" indent="-285750">
              <a:buFont typeface="Arial" panose="020B0604020202020204" pitchFamily="34" charset="0"/>
              <a:buChar char="•"/>
            </a:pPr>
            <a:r>
              <a:rPr lang="en-US" dirty="0"/>
              <a:t>f</a:t>
            </a:r>
            <a:r>
              <a:rPr lang="en-US" dirty="0" smtClean="0"/>
              <a:t>ighting spread throughout a nation…</a:t>
            </a:r>
          </a:p>
          <a:p>
            <a:pPr marL="3943350" lvl="8" indent="-285750">
              <a:buFont typeface="Arial" panose="020B0604020202020204" pitchFamily="34" charset="0"/>
              <a:buChar char="•"/>
            </a:pPr>
            <a:r>
              <a:rPr lang="en-US" dirty="0" smtClean="0"/>
              <a:t>no longer standing between two armies</a:t>
            </a:r>
          </a:p>
          <a:p>
            <a:pPr marL="3943350" lvl="8" indent="-285750">
              <a:buFont typeface="Arial" panose="020B0604020202020204" pitchFamily="34" charset="0"/>
              <a:buChar char="•"/>
            </a:pPr>
            <a:r>
              <a:rPr lang="en-US" dirty="0" smtClean="0"/>
              <a:t>creating a peace where none exists?</a:t>
            </a:r>
          </a:p>
          <a:p>
            <a:pPr marL="3943350" lvl="8" indent="-285750">
              <a:buFont typeface="Arial" panose="020B0604020202020204" pitchFamily="34" charset="0"/>
              <a:buChar char="•"/>
            </a:pPr>
            <a:r>
              <a:rPr lang="en-US" dirty="0" smtClean="0"/>
              <a:t>often many actors…..NATO, more recently</a:t>
            </a:r>
          </a:p>
          <a:p>
            <a:pPr marL="742950" lvl="1" indent="-285750">
              <a:buFont typeface="Arial" panose="020B0604020202020204" pitchFamily="34" charset="0"/>
              <a:buChar char="•"/>
            </a:pPr>
            <a:r>
              <a:rPr lang="en-US" dirty="0" smtClean="0"/>
              <a:t>Examples</a:t>
            </a:r>
          </a:p>
          <a:p>
            <a:pPr marL="1200150" lvl="2" indent="-285750">
              <a:buFont typeface="Arial" panose="020B0604020202020204" pitchFamily="34" charset="0"/>
              <a:buChar char="•"/>
            </a:pPr>
            <a:r>
              <a:rPr lang="en-US" dirty="0" smtClean="0">
                <a:hlinkClick r:id="rId5"/>
              </a:rPr>
              <a:t>Somalia</a:t>
            </a:r>
            <a:r>
              <a:rPr lang="en-US" dirty="0" smtClean="0"/>
              <a:t>, 1992-3</a:t>
            </a:r>
          </a:p>
          <a:p>
            <a:pPr marL="1200150" lvl="2" indent="-285750">
              <a:buFont typeface="Arial" panose="020B0604020202020204" pitchFamily="34" charset="0"/>
              <a:buChar char="•"/>
            </a:pPr>
            <a:r>
              <a:rPr lang="en-US" dirty="0" smtClean="0"/>
              <a:t>Yugoslav Wars, 1992-95; ’99</a:t>
            </a:r>
          </a:p>
          <a:p>
            <a:pPr marL="1200150" lvl="2" indent="-285750">
              <a:buFont typeface="Arial" panose="020B0604020202020204" pitchFamily="34" charset="0"/>
              <a:buChar char="•"/>
            </a:pPr>
            <a:r>
              <a:rPr lang="en-US" dirty="0" smtClean="0"/>
              <a:t>Rwanda, 1994</a:t>
            </a:r>
          </a:p>
          <a:p>
            <a:pPr marL="742950" lvl="1" indent="-285750">
              <a:buFont typeface="Arial" panose="020B0604020202020204" pitchFamily="34" charset="0"/>
              <a:buChar char="•"/>
            </a:pPr>
            <a:endParaRPr lang="en-US" dirty="0" smtClean="0"/>
          </a:p>
          <a:p>
            <a:endParaRPr lang="en-US" b="1" dirty="0" smtClean="0"/>
          </a:p>
          <a:p>
            <a:endParaRPr lang="en-US" b="1" dirty="0"/>
          </a:p>
        </p:txBody>
      </p:sp>
      <p:pic>
        <p:nvPicPr>
          <p:cNvPr id="3" name="Picture 2" descr="suez UNEF mission patr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2360" y="4073978"/>
            <a:ext cx="3760645" cy="300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n peacekeeping soldier &amp; chi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1925" y="2624627"/>
            <a:ext cx="314007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91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have been the successes and failures of UN peacekeep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413" y="612677"/>
            <a:ext cx="6163267" cy="54223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Many Personnel Do Nations Contribute to the UN Peacekeep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28" y="1249222"/>
            <a:ext cx="6892241" cy="407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64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5189113"/>
          </a:xfrm>
          <a:prstGeom prst="rect">
            <a:avLst/>
          </a:prstGeom>
          <a:noFill/>
        </p:spPr>
        <p:txBody>
          <a:bodyPr wrap="square" rtlCol="0">
            <a:spAutoFit/>
          </a:bodyPr>
          <a:lstStyle/>
          <a:p>
            <a:r>
              <a:rPr lang="en-US" dirty="0" smtClean="0"/>
              <a:t>Rwanda, 1994</a:t>
            </a:r>
          </a:p>
          <a:p>
            <a:r>
              <a:rPr lang="en-US" b="1" dirty="0" smtClean="0"/>
              <a:t>UNAMIR – United Nations Assistance Mission for Rwanda</a:t>
            </a:r>
          </a:p>
          <a:p>
            <a:endParaRPr lang="en-US" dirty="0" smtClean="0"/>
          </a:p>
          <a:p>
            <a:pPr marL="285750" indent="-285750">
              <a:buFont typeface="Arial" panose="020B0604020202020204" pitchFamily="34" charset="0"/>
              <a:buChar char="•"/>
            </a:pPr>
            <a:r>
              <a:rPr lang="en-US" dirty="0" smtClean="0"/>
              <a:t>2500 UN Peacekeeper sent to preserve a cease-fire while Rwandan and Burundi presidents met in Tanzania</a:t>
            </a:r>
            <a:endParaRPr lang="en-US" dirty="0"/>
          </a:p>
          <a:p>
            <a:endParaRPr lang="en-US" dirty="0" smtClean="0"/>
          </a:p>
          <a:p>
            <a:pPr marL="742950" lvl="1" indent="-285750">
              <a:buFont typeface="Arial" panose="020B0604020202020204" pitchFamily="34" charset="0"/>
              <a:buChar char="•"/>
            </a:pPr>
            <a:r>
              <a:rPr lang="en-US" dirty="0" smtClean="0"/>
              <a:t>Belgian – Was this a good idea? Sending troops from Belgium?</a:t>
            </a:r>
          </a:p>
          <a:p>
            <a:pPr marL="742950" lvl="1" indent="-285750">
              <a:buFont typeface="Arial" panose="020B0604020202020204" pitchFamily="34" charset="0"/>
              <a:buChar char="•"/>
            </a:pPr>
            <a:r>
              <a:rPr lang="en-US" dirty="0" smtClean="0"/>
              <a:t>Bangladesh</a:t>
            </a:r>
          </a:p>
          <a:p>
            <a:pPr marL="742950" lvl="1" indent="-285750">
              <a:buFont typeface="Arial" panose="020B0604020202020204" pitchFamily="34" charset="0"/>
              <a:buChar char="•"/>
            </a:pPr>
            <a:r>
              <a:rPr lang="en-US" dirty="0" smtClean="0"/>
              <a:t>Ghana</a:t>
            </a:r>
          </a:p>
          <a:p>
            <a:pPr marL="742950" lvl="1" indent="-285750">
              <a:buFont typeface="Arial" panose="020B0604020202020204" pitchFamily="34" charset="0"/>
              <a:buChar char="•"/>
            </a:pPr>
            <a:r>
              <a:rPr lang="en-US" dirty="0" smtClean="0"/>
              <a:t>Tunisia</a:t>
            </a:r>
          </a:p>
          <a:p>
            <a:endParaRPr lang="en-US" dirty="0" smtClean="0"/>
          </a:p>
          <a:p>
            <a:r>
              <a:rPr lang="en-US" b="1" dirty="0" smtClean="0"/>
              <a:t>Rwandan Genocide</a:t>
            </a:r>
          </a:p>
          <a:p>
            <a:pPr marL="285750" indent="-285750">
              <a:lnSpc>
                <a:spcPct val="90000"/>
              </a:lnSpc>
              <a:buFont typeface="Arial" panose="020B0604020202020204" pitchFamily="34" charset="0"/>
              <a:buChar char="•"/>
              <a:defRPr/>
            </a:pPr>
            <a:r>
              <a:rPr lang="en-US" dirty="0"/>
              <a:t>April, 1994 - Hutus began an unprecedented killing spree, </a:t>
            </a:r>
            <a:endParaRPr lang="en-US" dirty="0" smtClean="0"/>
          </a:p>
          <a:p>
            <a:pPr>
              <a:lnSpc>
                <a:spcPct val="90000"/>
              </a:lnSpc>
              <a:defRPr/>
            </a:pPr>
            <a:r>
              <a:rPr lang="en-US" dirty="0"/>
              <a:t> </a:t>
            </a:r>
            <a:r>
              <a:rPr lang="en-US" dirty="0" smtClean="0"/>
              <a:t>    while </a:t>
            </a:r>
            <a:r>
              <a:rPr lang="en-US" dirty="0"/>
              <a:t>the international community watched in horror and did nothing. </a:t>
            </a:r>
          </a:p>
          <a:p>
            <a:pPr marL="285750" indent="-285750">
              <a:lnSpc>
                <a:spcPct val="90000"/>
              </a:lnSpc>
              <a:buFont typeface="Arial" panose="020B0604020202020204" pitchFamily="34" charset="0"/>
              <a:buChar char="•"/>
              <a:defRPr/>
            </a:pPr>
            <a:r>
              <a:rPr lang="en-US" dirty="0"/>
              <a:t>In July 1994, Tutsi rebels defeated the Hutus, stopping the genocide, </a:t>
            </a:r>
            <a:endParaRPr lang="en-US" dirty="0" smtClean="0"/>
          </a:p>
          <a:p>
            <a:pPr>
              <a:lnSpc>
                <a:spcPct val="90000"/>
              </a:lnSpc>
              <a:defRPr/>
            </a:pPr>
            <a:r>
              <a:rPr lang="en-US" dirty="0"/>
              <a:t> </a:t>
            </a:r>
            <a:r>
              <a:rPr lang="en-US" dirty="0" smtClean="0"/>
              <a:t>    which </a:t>
            </a:r>
            <a:r>
              <a:rPr lang="en-US" dirty="0"/>
              <a:t>had claimed over </a:t>
            </a:r>
            <a:r>
              <a:rPr lang="en-US" b="1" dirty="0"/>
              <a:t>800,000 lives</a:t>
            </a:r>
            <a:r>
              <a:rPr lang="en-US" dirty="0"/>
              <a:t>, more than 10% of Rwanda’s population</a:t>
            </a:r>
            <a:r>
              <a:rPr lang="en-US" dirty="0" smtClean="0"/>
              <a:t>.</a:t>
            </a:r>
          </a:p>
          <a:p>
            <a:pPr>
              <a:lnSpc>
                <a:spcPct val="90000"/>
              </a:lnSpc>
              <a:defRPr/>
            </a:pPr>
            <a:endParaRPr lang="en-US" b="1" dirty="0"/>
          </a:p>
          <a:p>
            <a:pPr>
              <a:lnSpc>
                <a:spcPct val="90000"/>
              </a:lnSpc>
              <a:defRPr/>
            </a:pPr>
            <a:endParaRPr lang="en-US" b="1" dirty="0"/>
          </a:p>
          <a:p>
            <a:endParaRPr lang="en-US" dirty="0"/>
          </a:p>
          <a:p>
            <a:endParaRPr lang="en-US" dirty="0"/>
          </a:p>
        </p:txBody>
      </p:sp>
      <p:pic>
        <p:nvPicPr>
          <p:cNvPr id="17410" name="Picture 2" descr="Image result for rwanda genocid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828" y="1337432"/>
            <a:ext cx="5036457" cy="50364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omeodallairelieutenantgeneral_19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76" y="4194629"/>
            <a:ext cx="1730980" cy="266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37656" y="4310743"/>
            <a:ext cx="5363029"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Canadian General </a:t>
            </a:r>
            <a:r>
              <a:rPr lang="en-US" dirty="0" smtClean="0">
                <a:hlinkClick r:id="rId4"/>
              </a:rPr>
              <a:t>Romeo </a:t>
            </a:r>
            <a:r>
              <a:rPr lang="en-US" dirty="0" err="1" smtClean="0">
                <a:hlinkClick r:id="rId4"/>
              </a:rPr>
              <a:t>Dallaire</a:t>
            </a:r>
            <a:r>
              <a:rPr lang="en-US" dirty="0" smtClean="0"/>
              <a:t>, CO of UNAMIR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Implored UN and Canada to intervene, but his mandate was restricted as was assistance from SC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French, American forces brought to Rwanda to evacuate their nationals, while Rwanda became a wasteland of civil conflict and genocide</a:t>
            </a:r>
            <a:endParaRPr lang="en-US" dirty="0"/>
          </a:p>
        </p:txBody>
      </p:sp>
      <p:sp>
        <p:nvSpPr>
          <p:cNvPr id="5" name="TextBox 4"/>
          <p:cNvSpPr txBox="1"/>
          <p:nvPr/>
        </p:nvSpPr>
        <p:spPr>
          <a:xfrm>
            <a:off x="2423887" y="1786040"/>
            <a:ext cx="429622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10 Belgian Peacekeepers killed by Hutu militia, after having surrendered – tortured, shot, machete (day after Burundi Pres. Killed)</a:t>
            </a:r>
            <a:endParaRPr lang="en-US" dirty="0"/>
          </a:p>
        </p:txBody>
      </p:sp>
    </p:spTree>
    <p:extLst>
      <p:ext uri="{BB962C8B-B14F-4D97-AF65-F5344CB8AC3E}">
        <p14:creationId xmlns:p14="http://schemas.microsoft.com/office/powerpoint/2010/main" val="59623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2177"/>
            <a:ext cx="12192000" cy="6740307"/>
          </a:xfrm>
          <a:prstGeom prst="rect">
            <a:avLst/>
          </a:prstGeom>
          <a:noFill/>
        </p:spPr>
        <p:txBody>
          <a:bodyPr wrap="square" rtlCol="0">
            <a:spAutoFit/>
          </a:bodyPr>
          <a:lstStyle/>
          <a:p>
            <a:r>
              <a:rPr lang="en-US" b="1" dirty="0" smtClean="0"/>
              <a:t>UN Peacekeeping (or is it peacebuilding? Peacemaking?) in Afghanistan </a:t>
            </a:r>
            <a:endParaRPr lang="en-US" b="1" dirty="0"/>
          </a:p>
          <a:p>
            <a:pPr algn="r"/>
            <a:r>
              <a:rPr lang="en-US" dirty="0" smtClean="0"/>
              <a:t>…….After US led </a:t>
            </a:r>
            <a:r>
              <a:rPr lang="en-US" b="1" dirty="0" smtClean="0"/>
              <a:t>‘Operation Enduring Freedom’ </a:t>
            </a:r>
            <a:r>
              <a:rPr lang="en-US" dirty="0" smtClean="0"/>
              <a:t>(OCT. 2001), supported by UK and Canada </a:t>
            </a:r>
          </a:p>
          <a:p>
            <a:pPr marL="285750" indent="-285750">
              <a:buFont typeface="Arial" panose="020B0604020202020204" pitchFamily="34" charset="0"/>
              <a:buChar char="•"/>
            </a:pPr>
            <a:r>
              <a:rPr lang="en-US" b="1" dirty="0" smtClean="0"/>
              <a:t>International Security Assistance Force (ISAF)</a:t>
            </a:r>
          </a:p>
          <a:p>
            <a:pPr marL="742950" lvl="1" indent="-285750">
              <a:buFont typeface="Arial" panose="020B0604020202020204" pitchFamily="34" charset="0"/>
              <a:buChar char="•"/>
            </a:pPr>
            <a:r>
              <a:rPr lang="en-US" b="1" dirty="0" smtClean="0"/>
              <a:t>NATO</a:t>
            </a:r>
            <a:r>
              <a:rPr lang="en-US" dirty="0" smtClean="0"/>
              <a:t>-led security mission, authorized by the UN Security Council in December 2001</a:t>
            </a:r>
          </a:p>
          <a:p>
            <a:pPr marL="285750" indent="-285750">
              <a:buFont typeface="Arial" panose="020B0604020202020204" pitchFamily="34" charset="0"/>
              <a:buChar char="•"/>
            </a:pPr>
            <a:endParaRPr lang="en-US" dirty="0" smtClean="0"/>
          </a:p>
          <a:p>
            <a:r>
              <a:rPr lang="en-US" dirty="0" smtClean="0"/>
              <a:t>Tasks:</a:t>
            </a:r>
          </a:p>
          <a:p>
            <a:pPr marL="742950" lvl="1" indent="-285750">
              <a:buFont typeface="Arial" panose="020B0604020202020204" pitchFamily="34" charset="0"/>
              <a:buChar char="•"/>
            </a:pPr>
            <a:r>
              <a:rPr lang="en-US" dirty="0" smtClean="0"/>
              <a:t>to train Afghan National Security Forces </a:t>
            </a:r>
          </a:p>
          <a:p>
            <a:pPr marL="742950" lvl="1" indent="-285750">
              <a:buFont typeface="Arial" panose="020B0604020202020204" pitchFamily="34" charset="0"/>
              <a:buChar char="•"/>
            </a:pPr>
            <a:r>
              <a:rPr lang="en-US" dirty="0" smtClean="0"/>
              <a:t>rebuild Afghan governmental institutions</a:t>
            </a:r>
          </a:p>
          <a:p>
            <a:pPr marL="742950" lvl="1" indent="-285750">
              <a:buFont typeface="Arial" panose="020B0604020202020204" pitchFamily="34" charset="0"/>
              <a:buChar char="•"/>
            </a:pPr>
            <a:r>
              <a:rPr lang="en-US" dirty="0"/>
              <a:t>t</a:t>
            </a:r>
            <a:r>
              <a:rPr lang="en-US" dirty="0" smtClean="0"/>
              <a:t>o root out </a:t>
            </a:r>
            <a:r>
              <a:rPr lang="en-US" b="1" dirty="0" smtClean="0"/>
              <a:t>Taliban</a:t>
            </a:r>
            <a:r>
              <a:rPr lang="en-US" dirty="0" smtClean="0"/>
              <a:t> insurgency, </a:t>
            </a:r>
            <a:r>
              <a:rPr lang="en-US" b="1" dirty="0" smtClean="0"/>
              <a:t>Al-Qaeda </a:t>
            </a:r>
            <a:r>
              <a:rPr lang="en-US" dirty="0" smtClean="0"/>
              <a:t>and ‘</a:t>
            </a:r>
            <a:r>
              <a:rPr lang="en-US" dirty="0" err="1" smtClean="0"/>
              <a:t>warlordism</a:t>
            </a:r>
            <a:r>
              <a:rPr lang="en-US" dirty="0" smtClean="0"/>
              <a:t>’</a:t>
            </a:r>
          </a:p>
          <a:p>
            <a:endParaRPr lang="en-US" b="1" dirty="0" smtClean="0"/>
          </a:p>
          <a:p>
            <a:pPr marL="285750" indent="-285750">
              <a:buFont typeface="Arial" panose="020B0604020202020204" pitchFamily="34" charset="0"/>
              <a:buChar char="•"/>
            </a:pPr>
            <a:r>
              <a:rPr lang="en-US" dirty="0" smtClean="0"/>
              <a:t>intensive combat operations were the norm from 2006 thru 2011</a:t>
            </a:r>
          </a:p>
          <a:p>
            <a:endParaRPr lang="en-US" b="1" dirty="0"/>
          </a:p>
          <a:p>
            <a:pPr marL="285750" indent="-285750">
              <a:buFont typeface="Arial" panose="020B0604020202020204" pitchFamily="34" charset="0"/>
              <a:buChar char="•"/>
            </a:pPr>
            <a:r>
              <a:rPr lang="en-US" dirty="0" smtClean="0"/>
              <a:t>By 2010 – 700 military bases in Afghanistan; 400 NATO to 300 ANSF</a:t>
            </a:r>
          </a:p>
          <a:p>
            <a:pPr marL="285750" indent="-285750">
              <a:buFont typeface="Arial" panose="020B0604020202020204" pitchFamily="34" charset="0"/>
              <a:buChar char="•"/>
            </a:pPr>
            <a:endParaRPr lang="en-US" dirty="0" smtClean="0"/>
          </a:p>
          <a:p>
            <a:r>
              <a:rPr lang="en-US" b="1" dirty="0" smtClean="0">
                <a:hlinkClick r:id="rId2"/>
              </a:rPr>
              <a:t>Canada</a:t>
            </a:r>
            <a:endParaRPr lang="en-US" b="1" dirty="0"/>
          </a:p>
          <a:p>
            <a:pPr marL="285750" indent="-285750">
              <a:buFont typeface="Arial" panose="020B0604020202020204" pitchFamily="34" charset="0"/>
              <a:buChar char="•"/>
            </a:pPr>
            <a:r>
              <a:rPr lang="en-US" b="1" dirty="0" smtClean="0"/>
              <a:t>Joint Task Force 2 (JTF2) </a:t>
            </a:r>
            <a:r>
              <a:rPr lang="en-US" dirty="0" smtClean="0"/>
              <a:t>– ‘Counter-Terrorism’ (Oct. 2001 - ???)</a:t>
            </a:r>
          </a:p>
          <a:p>
            <a:pPr marL="285750" indent="-285750">
              <a:buFont typeface="Arial" panose="020B0604020202020204" pitchFamily="34" charset="0"/>
              <a:buChar char="•"/>
            </a:pPr>
            <a:r>
              <a:rPr lang="en-US" b="1" dirty="0" smtClean="0"/>
              <a:t>Kandahar</a:t>
            </a:r>
            <a:r>
              <a:rPr lang="en-US" dirty="0" smtClean="0"/>
              <a:t> Province </a:t>
            </a:r>
          </a:p>
          <a:p>
            <a:pPr marL="742950" lvl="1" indent="-285750">
              <a:buFont typeface="Arial" panose="020B0604020202020204" pitchFamily="34" charset="0"/>
              <a:buChar char="•"/>
            </a:pPr>
            <a:r>
              <a:rPr lang="en-US" dirty="0" smtClean="0"/>
              <a:t>From 2005 – took command from US Forces</a:t>
            </a:r>
          </a:p>
          <a:p>
            <a:pPr marL="742950" lvl="1" indent="-285750">
              <a:buFont typeface="Arial" panose="020B0604020202020204" pitchFamily="34" charset="0"/>
              <a:buChar char="•"/>
            </a:pPr>
            <a:r>
              <a:rPr lang="en-US" dirty="0" smtClean="0"/>
              <a:t>2500 personnel – 1200 combat forces</a:t>
            </a:r>
          </a:p>
          <a:p>
            <a:pPr marL="742950" lvl="1" indent="-285750">
              <a:buFont typeface="Arial" panose="020B0604020202020204" pitchFamily="34" charset="0"/>
              <a:buChar char="•"/>
            </a:pPr>
            <a:r>
              <a:rPr lang="en-US" dirty="0" smtClean="0"/>
              <a:t>Between 2001-2014 – </a:t>
            </a:r>
            <a:r>
              <a:rPr lang="en-US" b="1" dirty="0" smtClean="0"/>
              <a:t>159 fatalities to soldiers</a:t>
            </a:r>
          </a:p>
          <a:p>
            <a:pPr marL="285750" indent="-285750">
              <a:buFont typeface="Arial" panose="020B0604020202020204" pitchFamily="34" charset="0"/>
              <a:buChar char="•"/>
            </a:pPr>
            <a:r>
              <a:rPr lang="en-US" dirty="0" smtClean="0"/>
              <a:t>‘Signature’ projects</a:t>
            </a:r>
          </a:p>
          <a:p>
            <a:pPr marL="742950" lvl="1" indent="-285750">
              <a:buFont typeface="Arial" panose="020B0604020202020204" pitchFamily="34" charset="0"/>
              <a:buChar char="•"/>
            </a:pPr>
            <a:r>
              <a:rPr lang="en-US" dirty="0" err="1" smtClean="0"/>
              <a:t>Dahla</a:t>
            </a:r>
            <a:r>
              <a:rPr lang="en-US" dirty="0" smtClean="0"/>
              <a:t> Dam</a:t>
            </a:r>
          </a:p>
          <a:p>
            <a:pPr marL="742950" lvl="1" indent="-285750">
              <a:buFont typeface="Arial" panose="020B0604020202020204" pitchFamily="34" charset="0"/>
              <a:buChar char="•"/>
            </a:pPr>
            <a:r>
              <a:rPr lang="en-US" dirty="0" smtClean="0"/>
              <a:t>Education</a:t>
            </a:r>
          </a:p>
          <a:p>
            <a:pPr marL="742950" lvl="1" indent="-285750">
              <a:buFont typeface="Arial" panose="020B0604020202020204" pitchFamily="34" charset="0"/>
              <a:buChar char="•"/>
            </a:pPr>
            <a:r>
              <a:rPr lang="en-US" dirty="0" smtClean="0"/>
              <a:t>Polio eradication</a:t>
            </a:r>
          </a:p>
        </p:txBody>
      </p:sp>
      <p:pic>
        <p:nvPicPr>
          <p:cNvPr id="1026" name="Picture 2" descr="Image result for war in afghanistan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406" y="1243278"/>
            <a:ext cx="5668286" cy="4001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8/85/KanadischeSoldatenAfghanist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670" y="4760874"/>
            <a:ext cx="2927194" cy="1920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0800000" flipH="1" flipV="1">
            <a:off x="8725989" y="5259329"/>
            <a:ext cx="346601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Public opinion in Canada</a:t>
            </a:r>
          </a:p>
          <a:p>
            <a:pPr marL="742950" lvl="1" indent="-285750">
              <a:buFont typeface="Arial" panose="020B0604020202020204" pitchFamily="34" charset="0"/>
              <a:buChar char="•"/>
            </a:pPr>
            <a:r>
              <a:rPr lang="en-US" dirty="0" smtClean="0"/>
              <a:t>Opposition grew over time</a:t>
            </a:r>
          </a:p>
          <a:p>
            <a:pPr marL="742950" lvl="1" indent="-285750">
              <a:buFont typeface="Arial" panose="020B0604020202020204" pitchFamily="34" charset="0"/>
              <a:buChar char="•"/>
            </a:pPr>
            <a:r>
              <a:rPr lang="en-US" dirty="0" smtClean="0"/>
              <a:t>Ideological? </a:t>
            </a:r>
            <a:endParaRPr lang="en-US" dirty="0"/>
          </a:p>
        </p:txBody>
      </p:sp>
    </p:spTree>
    <p:extLst>
      <p:ext uri="{BB962C8B-B14F-4D97-AF65-F5344CB8AC3E}">
        <p14:creationId xmlns:p14="http://schemas.microsoft.com/office/powerpoint/2010/main" val="167226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252"/>
            <a:ext cx="6463937" cy="7017306"/>
          </a:xfrm>
          <a:prstGeom prst="rect">
            <a:avLst/>
          </a:prstGeom>
          <a:noFill/>
        </p:spPr>
        <p:txBody>
          <a:bodyPr wrap="square" rtlCol="0">
            <a:spAutoFit/>
          </a:bodyPr>
          <a:lstStyle/>
          <a:p>
            <a:r>
              <a:rPr lang="en-US" b="1" dirty="0" smtClean="0"/>
              <a:t>Peacekeeping – A Changing Role?</a:t>
            </a:r>
          </a:p>
          <a:p>
            <a:pPr marL="285750" indent="-285750">
              <a:buFont typeface="Arial" panose="020B0604020202020204" pitchFamily="34" charset="0"/>
              <a:buChar char="•"/>
            </a:pPr>
            <a:r>
              <a:rPr lang="en-US" b="1" dirty="0" smtClean="0"/>
              <a:t>Modern Peacekeeping involves:</a:t>
            </a:r>
          </a:p>
          <a:p>
            <a:pPr marL="742950" lvl="1" indent="-285750">
              <a:buFont typeface="Arial" panose="020B0604020202020204" pitchFamily="34" charset="0"/>
              <a:buChar char="•"/>
            </a:pPr>
            <a:r>
              <a:rPr lang="en-US" dirty="0"/>
              <a:t>t</a:t>
            </a:r>
            <a:r>
              <a:rPr lang="en-US" dirty="0" smtClean="0"/>
              <a:t>raining and restructuring local police forces</a:t>
            </a:r>
          </a:p>
          <a:p>
            <a:pPr marL="742950" lvl="1" indent="-285750">
              <a:buFont typeface="Arial" panose="020B0604020202020204" pitchFamily="34" charset="0"/>
              <a:buChar char="•"/>
            </a:pPr>
            <a:r>
              <a:rPr lang="en-US" dirty="0" smtClean="0"/>
              <a:t>de-mining</a:t>
            </a:r>
          </a:p>
          <a:p>
            <a:pPr marL="742950" lvl="1" indent="-285750">
              <a:buFont typeface="Arial" panose="020B0604020202020204" pitchFamily="34" charset="0"/>
              <a:buChar char="•"/>
            </a:pPr>
            <a:r>
              <a:rPr lang="en-US" dirty="0" smtClean="0"/>
              <a:t>conducting elections</a:t>
            </a:r>
          </a:p>
          <a:p>
            <a:pPr marL="742950" lvl="1" indent="-285750">
              <a:buFont typeface="Arial" panose="020B0604020202020204" pitchFamily="34" charset="0"/>
              <a:buChar char="•"/>
            </a:pPr>
            <a:r>
              <a:rPr lang="en-US" dirty="0"/>
              <a:t>f</a:t>
            </a:r>
            <a:r>
              <a:rPr lang="en-US" dirty="0" smtClean="0"/>
              <a:t>acilitating the return of refugees</a:t>
            </a:r>
          </a:p>
          <a:p>
            <a:pPr marL="742950" lvl="1" indent="-285750">
              <a:buFont typeface="Arial" panose="020B0604020202020204" pitchFamily="34" charset="0"/>
              <a:buChar char="•"/>
            </a:pPr>
            <a:r>
              <a:rPr lang="en-US" dirty="0"/>
              <a:t>m</a:t>
            </a:r>
            <a:r>
              <a:rPr lang="en-US" dirty="0" smtClean="0"/>
              <a:t>onitoring human rights</a:t>
            </a:r>
          </a:p>
          <a:p>
            <a:pPr marL="742950" lvl="1" indent="-285750">
              <a:buFont typeface="Arial" panose="020B0604020202020204" pitchFamily="34" charset="0"/>
              <a:buChar char="•"/>
            </a:pPr>
            <a:r>
              <a:rPr lang="en-US" dirty="0"/>
              <a:t>d</a:t>
            </a:r>
            <a:r>
              <a:rPr lang="en-US" dirty="0" smtClean="0"/>
              <a:t>emobilizing  and reintegrating former soldiers</a:t>
            </a:r>
          </a:p>
          <a:p>
            <a:pPr marL="742950" lvl="1" indent="-285750">
              <a:buFont typeface="Arial" panose="020B0604020202020204" pitchFamily="34" charset="0"/>
              <a:buChar char="•"/>
            </a:pPr>
            <a:r>
              <a:rPr lang="en-US" dirty="0"/>
              <a:t>p</a:t>
            </a:r>
            <a:r>
              <a:rPr lang="en-US" dirty="0" smtClean="0"/>
              <a:t>romoting  sustainable democracy and econ. Development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More Diverse Skills </a:t>
            </a:r>
          </a:p>
          <a:p>
            <a:pPr marL="742950" lvl="1" indent="-285750">
              <a:buFont typeface="Arial" panose="020B0604020202020204" pitchFamily="34" charset="0"/>
              <a:buChar char="•"/>
            </a:pPr>
            <a:r>
              <a:rPr lang="en-US" dirty="0" smtClean="0"/>
              <a:t>Responding to more complex situations, peacekeepers requires a more diverse set of skills – experts include: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regional and municipal administrators</a:t>
            </a:r>
          </a:p>
          <a:p>
            <a:pPr marL="742950" lvl="1" indent="-285750">
              <a:buFont typeface="Arial" panose="020B0604020202020204" pitchFamily="34" charset="0"/>
              <a:buChar char="•"/>
            </a:pPr>
            <a:r>
              <a:rPr lang="en-US" dirty="0" smtClean="0"/>
              <a:t>judges and prosecutors to develop judiciaries or run courts</a:t>
            </a:r>
          </a:p>
          <a:p>
            <a:pPr marL="742950" lvl="1" indent="-285750">
              <a:buFont typeface="Arial" panose="020B0604020202020204" pitchFamily="34" charset="0"/>
              <a:buChar char="•"/>
            </a:pPr>
            <a:r>
              <a:rPr lang="en-US" dirty="0" smtClean="0"/>
              <a:t>media, health, tax, and social policy advisors</a:t>
            </a:r>
          </a:p>
          <a:p>
            <a:pPr marL="742950" lvl="1" indent="-285750">
              <a:buFont typeface="Arial" panose="020B0604020202020204" pitchFamily="34" charset="0"/>
              <a:buChar char="•"/>
            </a:pPr>
            <a:r>
              <a:rPr lang="en-US" dirty="0" smtClean="0"/>
              <a:t>child protection experts</a:t>
            </a:r>
          </a:p>
          <a:p>
            <a:pPr marL="742950" lvl="1" indent="-285750">
              <a:buFont typeface="Arial" panose="020B0604020202020204" pitchFamily="34" charset="0"/>
              <a:buChar char="•"/>
            </a:pPr>
            <a:r>
              <a:rPr lang="en-US" dirty="0"/>
              <a:t>s</a:t>
            </a:r>
            <a:r>
              <a:rPr lang="en-US" dirty="0" smtClean="0"/>
              <a:t>ecurity experts</a:t>
            </a:r>
          </a:p>
          <a:p>
            <a:pPr marL="742950" lvl="1" indent="-285750">
              <a:buFont typeface="Arial" panose="020B0604020202020204" pitchFamily="34" charset="0"/>
              <a:buChar char="•"/>
            </a:pPr>
            <a:r>
              <a:rPr lang="en-US" dirty="0"/>
              <a:t>f</a:t>
            </a:r>
            <a:r>
              <a:rPr lang="en-US" dirty="0" smtClean="0"/>
              <a:t>acilitators and mediators</a:t>
            </a:r>
          </a:p>
          <a:p>
            <a:pPr marL="742950" lvl="1" indent="-285750">
              <a:buFont typeface="Arial" panose="020B0604020202020204" pitchFamily="34" charset="0"/>
              <a:buChar char="•"/>
            </a:pPr>
            <a:r>
              <a:rPr lang="en-US" dirty="0" smtClean="0"/>
              <a:t>Experts to help with sewage treatment plants or railways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Humanitarian Interventions</a:t>
            </a:r>
          </a:p>
          <a:p>
            <a:pPr marL="742950" lvl="1" indent="-285750">
              <a:buFont typeface="Arial" panose="020B0604020202020204" pitchFamily="34" charset="0"/>
              <a:buChar char="•"/>
            </a:pPr>
            <a:r>
              <a:rPr lang="en-US" dirty="0" smtClean="0"/>
              <a:t>legality of </a:t>
            </a:r>
            <a:r>
              <a:rPr lang="en-US" dirty="0" smtClean="0"/>
              <a:t>intervention?	…….sovereignty of states?</a:t>
            </a:r>
            <a:endParaRPr lang="en-US" dirty="0" smtClean="0"/>
          </a:p>
          <a:p>
            <a:pPr marL="742950" lvl="1" indent="-285750">
              <a:buFont typeface="Arial" panose="020B0604020202020204" pitchFamily="34" charset="0"/>
              <a:buChar char="•"/>
            </a:pPr>
            <a:endParaRPr lang="en-US" dirty="0"/>
          </a:p>
        </p:txBody>
      </p:sp>
      <p:pic>
        <p:nvPicPr>
          <p:cNvPr id="2050" name="Picture 2" descr="Image result for Changing role of Peacekee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222069"/>
            <a:ext cx="5227320" cy="32583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0" y="3480433"/>
            <a:ext cx="5107577" cy="309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108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2085</Words>
  <Application>Microsoft Office PowerPoint</Application>
  <PresentationFormat>Widescreen</PresentationFormat>
  <Paragraphs>238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Greater Victoria School District 61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Scott</dc:creator>
  <cp:lastModifiedBy>Campbell, Scott</cp:lastModifiedBy>
  <cp:revision>38</cp:revision>
  <dcterms:created xsi:type="dcterms:W3CDTF">2020-06-01T03:47:41Z</dcterms:created>
  <dcterms:modified xsi:type="dcterms:W3CDTF">2020-06-02T07:09:31Z</dcterms:modified>
</cp:coreProperties>
</file>