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40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E8CF6EB-C3D3-BA4A-A9E5-DBC475F144B1}"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235222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E8CF6EB-C3D3-BA4A-A9E5-DBC475F144B1}"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251637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E8CF6EB-C3D3-BA4A-A9E5-DBC475F144B1}"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132676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E8CF6EB-C3D3-BA4A-A9E5-DBC475F144B1}"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107661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E8CF6EB-C3D3-BA4A-A9E5-DBC475F144B1}"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158105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E8CF6EB-C3D3-BA4A-A9E5-DBC475F144B1}"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190932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E8CF6EB-C3D3-BA4A-A9E5-DBC475F144B1}"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19206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E8CF6EB-C3D3-BA4A-A9E5-DBC475F144B1}"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124134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CF6EB-C3D3-BA4A-A9E5-DBC475F144B1}"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330133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E8CF6EB-C3D3-BA4A-A9E5-DBC475F144B1}"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215584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E8CF6EB-C3D3-BA4A-A9E5-DBC475F144B1}"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735A-262F-1A47-A98E-7BEE410587F0}" type="slidenum">
              <a:rPr lang="en-US" smtClean="0"/>
              <a:t>‹#›</a:t>
            </a:fld>
            <a:endParaRPr lang="en-US"/>
          </a:p>
        </p:txBody>
      </p:sp>
    </p:spTree>
    <p:extLst>
      <p:ext uri="{BB962C8B-B14F-4D97-AF65-F5344CB8AC3E}">
        <p14:creationId xmlns:p14="http://schemas.microsoft.com/office/powerpoint/2010/main" val="117589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CF6EB-C3D3-BA4A-A9E5-DBC475F144B1}" type="datetimeFigureOut">
              <a:rPr lang="en-US" smtClean="0"/>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2735A-262F-1A47-A98E-7BEE410587F0}" type="slidenum">
              <a:rPr lang="en-US" smtClean="0"/>
              <a:t>‹#›</a:t>
            </a:fld>
            <a:endParaRPr lang="en-US"/>
          </a:p>
        </p:txBody>
      </p:sp>
    </p:spTree>
    <p:extLst>
      <p:ext uri="{BB962C8B-B14F-4D97-AF65-F5344CB8AC3E}">
        <p14:creationId xmlns:p14="http://schemas.microsoft.com/office/powerpoint/2010/main" val="1105095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http://www.nndb.com/people/632/000092356/ho-chi-minh-1-sized.jp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1A_X_6_9m2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source=images&amp;cd=&amp;cad=rja&amp;uact=8&amp;docid=OmWwwALHJd6svM&amp;tbnid=n8XAfmrlWU5tEM&amp;ved=0CAgQjRw&amp;url=http://vietnamwarproject1961-1969.wikispaces.com/Operation+Rolling+Thunder&amp;ei=AixZU6SlO9ehyASoq4K4Dg&amp;psig=AFQjCNEJgessV4aRe1HJAHJolNJ5BDrl7g&amp;ust=1398439299123385"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google.ca/url?sa=i&amp;rct=j&amp;q=&amp;esrc=s&amp;frm=1&amp;source=images&amp;cd=&amp;cad=rja&amp;uact=8&amp;docid=tSxOB4aZTCcwlM&amp;tbnid=QJywiDyRAn7P-M:&amp;ved=0CAUQjRw&amp;url=http://unit8jong11.wikispaces.com/Sending+Troops+to+Vietnam&amp;ei=QyxZU67XD9iyyAS2zILADw&amp;bvm=bv.65397613,d.aWw&amp;psig=AFQjCNGl4MnOECUg9xl4hmiA7xtohRTWkA&amp;ust=139843934096147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1.jpeg"/><Relationship Id="rId2" Type="http://schemas.openxmlformats.org/officeDocument/2006/relationships/hyperlink" Target="http://www.google.ca/url?sa=i&amp;rct=j&amp;q=&amp;esrc=s&amp;frm=1&amp;source=images&amp;cd=&amp;cad=rja&amp;uact=8&amp;docid=f4q__6KfFpR1fM&amp;tbnid=Or2s10KlMTbk-M:&amp;ved=0CAUQjRw&amp;url=http://news.bbc.co.uk/2/hi/asia-pacific/720577.stm&amp;ei=LDVZU87CMsqQyATWkoLQAQ&amp;psig=AFQjCNHJfs8We1ify8Mdmr435xDoSmWfNA&amp;ust=1398441538190209" TargetMode="External"/><Relationship Id="rId1" Type="http://schemas.openxmlformats.org/officeDocument/2006/relationships/slideLayout" Target="../slideLayouts/slideLayout7.xml"/><Relationship Id="rId6" Type="http://schemas.openxmlformats.org/officeDocument/2006/relationships/hyperlink" Target="http://www.google.ca/url?sa=i&amp;rct=j&amp;q=&amp;esrc=s&amp;frm=1&amp;source=images&amp;cd=&amp;cad=rja&amp;uact=8&amp;docid=1F8v6CtvoHhxoM&amp;tbnid=KPDxv2TGnaohIM:&amp;ved=0CAUQjRw&amp;url=http://simple.wikipedia.org/wiki/Vietnam_War&amp;ei=QzdZU8HaA4SqyASMwYLICQ&amp;psig=AFQjCNGeaZ3ydTv0UaTFCNp_LTZ_oqVsvQ&amp;ust=1398442110588409" TargetMode="External"/><Relationship Id="rId5" Type="http://schemas.openxmlformats.org/officeDocument/2006/relationships/image" Target="../media/image10.jpeg"/><Relationship Id="rId4" Type="http://schemas.openxmlformats.org/officeDocument/2006/relationships/hyperlink" Target="http://www.google.ca/url?sa=i&amp;rct=j&amp;q=&amp;esrc=s&amp;frm=1&amp;source=images&amp;cd=&amp;cad=rja&amp;uact=8&amp;docid=oJyMNnLtIYZ-wM&amp;tbnid=nzHR3C2Ep8bFrM:&amp;ved=0CAUQjRw&amp;url=http://www.thefewgoodmen.com/thefgmforum/threads/the-vietnam-war.129/page-6&amp;ei=qjZZU6S2MYOSyATrzIIo&amp;psig=AFQjCNFGca9j_b8ttkicRFMyNkt7eZhvKw&amp;ust=139844197792946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lix70RQ5iOlwLM&amp;tbnid=F0yI58r_ZdgxjM:&amp;ved=0CAUQjRw&amp;url=http://faculty.catawba.edu/cmcallis/history/mapping/world.htm&amp;ei=SGNZU5WnCdWoyAT88YDYAQ&amp;bvm=bv.65397613,d.aWw&amp;psig=AFQjCNFGsMgsSoi9_FU0gBBvtKFPDJa31Q&amp;ust=1398453418558878" TargetMode="External"/><Relationship Id="rId2" Type="http://schemas.openxmlformats.org/officeDocument/2006/relationships/hyperlink" Target="https://www.youtube.com/watch?v=sL7N-aCtlLo"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google.ca/url?sa=i&amp;rct=j&amp;q=&amp;esrc=s&amp;frm=1&amp;source=images&amp;cd=&amp;cad=rja&amp;uact=8&amp;docid=Qc_n8EaPYwCCsM&amp;tbnid=5tywMbXaJc3H-M:&amp;ved=0CAUQjRw&amp;url=http://www.onthisdeity.com/31st-january-1968-%E2%80%93-the-tet-offensive/&amp;ei=6mZZU66ROYWgyASYnoC4Aw&amp;bvm=bv.65397613,d.aWw&amp;psig=AFQjCNGMQo7cltJe6K-pdReG6yc_t-ot_Q&amp;ust=1398454363520405"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hyperlink" Target="http://www.youtube.com/watch?v=yixdveuf0GQ" TargetMode="External"/><Relationship Id="rId3" Type="http://schemas.openxmlformats.org/officeDocument/2006/relationships/hyperlink" Target="http://www.google.ca/url?sa=i&amp;rct=j&amp;q=&amp;esrc=s&amp;source=images&amp;cd=&amp;cad=rja&amp;uact=8&amp;docid=exkQSl-WePBNNM&amp;tbnid=0DNujws-EZalFM:&amp;ved=0CAUQjRw&amp;url=http://www.ssa.gov/history/LBJ/lbj.html&amp;ei=XNFfU_LbGNGryAT2kYDQAg&amp;bvm=bv.65636070,d.aWw&amp;psig=AFQjCNGpfgCEjakzg6c4qp7TBNwDAxua-A&amp;ust=1398874818258988" TargetMode="External"/><Relationship Id="rId7" Type="http://schemas.openxmlformats.org/officeDocument/2006/relationships/hyperlink" Target="http://www.youtube.com/watch?v=lXYAg9mhlmM" TargetMode="External"/><Relationship Id="rId2" Type="http://schemas.openxmlformats.org/officeDocument/2006/relationships/hyperlink" Target="http://www.google.ca/url?sa=i&amp;rct=j&amp;q=&amp;esrc=s&amp;source=images&amp;cd=&amp;cad=rja&amp;uact=8&amp;docid=exkQSl-WePBNNM&amp;tbnid=0DNujws-EZalFM:&amp;ved=0CAUQjRw&amp;url=http://www.ssa.gov/history/LBJ/lbj.html&amp;ei=RtFfU8nxKIihyASAoIDgDQ&amp;bvm=bv.65636070,d.aWw&amp;psig=AFQjCNGpfgCEjakzg6c4qp7TBNwDAxua-A&amp;ust=1398874818258988"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google.ca/url?sa=i&amp;rct=j&amp;q=&amp;esrc=s&amp;source=images&amp;cd=&amp;cad=rja&amp;uact=8&amp;docid=mZsgbf0YE-xWAM&amp;tbnid=ifXTINi-ivoJkM:&amp;ved=0CAUQjRw&amp;url=http://ows.edb.utexas.edu/site/ritas-site/nixon-policy-vietnam&amp;ei=ldNfU7OYDdaiyASezIKYCA&amp;bvm=bv.65636070,d.aWw&amp;psig=AFQjCNHEA8WX4GPD4AXZ68Tj5kazXBBUpw&amp;ust=1398875383617620"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a/url?sa=i&amp;rct=j&amp;q=&amp;esrc=s&amp;source=images&amp;cd=&amp;cad=rja&amp;uact=8&amp;docid=cymyKTGIhxB2mM&amp;tbnid=3-2xBNrYjVo4aM:&amp;ved=0CAUQjRw&amp;url=http://www.pri.org/stories/2014-01-29/khmer-rouge-may-be-partly-blame-diabetes-cambodia&amp;ei=HuRfU8mYLJCpyATe2YGgCA&amp;psig=AFQjCNE8h1qnzCtiNKzAUFBI8Vh7yvr6UQ&amp;ust=139887956490652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a/url?sa=i&amp;rct=j&amp;q=&amp;esrc=s&amp;source=images&amp;cd=&amp;cad=rja&amp;uact=8&amp;docid=F6mMK3YN4mQO6M&amp;tbnid=FFEmFg0jhra40M:&amp;ved=0CAUQjRw&amp;url=http://www.authentichistory.com/1961-1974/4-vietnam/1-overview/2-1945-1955/&amp;ei=7-tfU8vHA6GGyAHBkYHAAg&amp;psig=AFQjCNHGv3EEcpUtajxrqxekSQIYXvwF7w&amp;ust=139888160117904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369332"/>
          </a:xfrm>
          <a:prstGeom prst="rect">
            <a:avLst/>
          </a:prstGeom>
          <a:noFill/>
        </p:spPr>
        <p:txBody>
          <a:bodyPr wrap="square" rtlCol="0">
            <a:spAutoFit/>
          </a:bodyPr>
          <a:lstStyle/>
          <a:p>
            <a:r>
              <a:rPr lang="en-US" b="1" dirty="0" smtClean="0">
                <a:latin typeface="Baskerville Old Face"/>
                <a:cs typeface="Baskerville Old Face"/>
              </a:rPr>
              <a:t>Indochina: The Vietnam War: Decolonization? – Nationalism? – Containment? – Liberation?</a:t>
            </a:r>
            <a:endParaRPr lang="en-US" b="1" dirty="0">
              <a:latin typeface="Baskerville Old Face"/>
              <a:cs typeface="Baskerville Old Face"/>
            </a:endParaRPr>
          </a:p>
        </p:txBody>
      </p:sp>
      <p:pic>
        <p:nvPicPr>
          <p:cNvPr id="1025" name="Picture 1" descr="http://www.nndb.com/people/632/000092356/ho-chi-minh-1-sized.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43342" y="3747825"/>
            <a:ext cx="2053794" cy="296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66541" y="515081"/>
            <a:ext cx="3809564" cy="2889457"/>
          </a:xfrm>
          <a:prstGeom prst="rect">
            <a:avLst/>
          </a:prstGeom>
        </p:spPr>
      </p:pic>
      <p:sp>
        <p:nvSpPr>
          <p:cNvPr id="6" name="TextBox 5"/>
          <p:cNvSpPr txBox="1"/>
          <p:nvPr/>
        </p:nvSpPr>
        <p:spPr>
          <a:xfrm>
            <a:off x="3976105" y="515081"/>
            <a:ext cx="5167895" cy="3139321"/>
          </a:xfrm>
          <a:prstGeom prst="rect">
            <a:avLst/>
          </a:prstGeom>
          <a:noFill/>
        </p:spPr>
        <p:txBody>
          <a:bodyPr wrap="square" rtlCol="0">
            <a:spAutoFit/>
          </a:bodyPr>
          <a:lstStyle/>
          <a:p>
            <a:r>
              <a:rPr lang="en-US" dirty="0" smtClean="0">
                <a:latin typeface="Baskerville Old Face"/>
                <a:cs typeface="Baskerville Old Face"/>
              </a:rPr>
              <a:t>Background – </a:t>
            </a:r>
          </a:p>
          <a:p>
            <a:pPr marL="285750" indent="-285750">
              <a:buFont typeface="Arial"/>
              <a:buChar char="•"/>
            </a:pPr>
            <a:r>
              <a:rPr lang="en-US" b="1" dirty="0" smtClean="0">
                <a:latin typeface="Baskerville Old Face"/>
                <a:cs typeface="Baskerville Old Face"/>
              </a:rPr>
              <a:t>Ho Chi Minh </a:t>
            </a:r>
            <a:r>
              <a:rPr lang="en-US" dirty="0" smtClean="0">
                <a:latin typeface="Baskerville Old Face"/>
                <a:cs typeface="Baskerville Old Face"/>
              </a:rPr>
              <a:t>present at </a:t>
            </a:r>
            <a:r>
              <a:rPr lang="en-US" b="1" dirty="0" smtClean="0">
                <a:latin typeface="Baskerville Old Face"/>
                <a:cs typeface="Baskerville Old Face"/>
              </a:rPr>
              <a:t>Paris Peace Conference </a:t>
            </a:r>
            <a:r>
              <a:rPr lang="en-US" dirty="0" smtClean="0">
                <a:latin typeface="Baskerville Old Face"/>
                <a:cs typeface="Baskerville Old Face"/>
              </a:rPr>
              <a:t>(1914), though shut out of discussions </a:t>
            </a:r>
            <a:r>
              <a:rPr lang="en-US" b="1" dirty="0" smtClean="0">
                <a:latin typeface="Baskerville Old Face"/>
                <a:cs typeface="Baskerville Old Face"/>
              </a:rPr>
              <a:t>on ‘self-determination’ </a:t>
            </a:r>
            <a:r>
              <a:rPr lang="en-US" dirty="0" smtClean="0">
                <a:latin typeface="Baskerville Old Face"/>
                <a:cs typeface="Baskerville Old Face"/>
              </a:rPr>
              <a:t>by the French and the West</a:t>
            </a:r>
          </a:p>
          <a:p>
            <a:endParaRPr lang="en-US" b="1" dirty="0" smtClean="0">
              <a:latin typeface="Baskerville Old Face"/>
              <a:cs typeface="Baskerville Old Face"/>
            </a:endParaRPr>
          </a:p>
          <a:p>
            <a:pPr marL="285750" indent="-285750">
              <a:buFont typeface="Arial"/>
              <a:buChar char="•"/>
            </a:pPr>
            <a:r>
              <a:rPr lang="en-US" dirty="0" smtClean="0">
                <a:latin typeface="Baskerville Old Face"/>
                <a:cs typeface="Baskerville Old Face"/>
              </a:rPr>
              <a:t>WWII</a:t>
            </a:r>
          </a:p>
          <a:p>
            <a:pPr marL="742950" lvl="1" indent="-285750">
              <a:buFont typeface="Arial"/>
              <a:buChar char="•"/>
            </a:pPr>
            <a:r>
              <a:rPr lang="en-US" dirty="0" smtClean="0">
                <a:latin typeface="Baskerville Old Face"/>
                <a:cs typeface="Baskerville Old Face"/>
              </a:rPr>
              <a:t>French Indochina annexed by Japanese forces</a:t>
            </a:r>
          </a:p>
          <a:p>
            <a:pPr marL="742950" lvl="1" indent="-285750">
              <a:buFont typeface="Arial"/>
              <a:buChar char="•"/>
            </a:pPr>
            <a:r>
              <a:rPr lang="en-US" dirty="0" smtClean="0">
                <a:latin typeface="Baskerville Old Face"/>
                <a:cs typeface="Baskerville Old Face"/>
              </a:rPr>
              <a:t>Ho Chi Minh and ‘nationalist’ forces resist</a:t>
            </a:r>
          </a:p>
          <a:p>
            <a:pPr marL="742950" lvl="1" indent="-285750">
              <a:buFont typeface="Arial"/>
              <a:buChar char="•"/>
            </a:pPr>
            <a:r>
              <a:rPr lang="en-US" dirty="0" smtClean="0">
                <a:latin typeface="Baskerville Old Face"/>
                <a:cs typeface="Baskerville Old Face"/>
              </a:rPr>
              <a:t>Declare ‘independence’ in 1945</a:t>
            </a:r>
          </a:p>
          <a:p>
            <a:pPr lvl="1"/>
            <a:endParaRPr lang="en-US" dirty="0" smtClean="0">
              <a:latin typeface="Baskerville Old Face"/>
              <a:cs typeface="Baskerville Old Face"/>
            </a:endParaRPr>
          </a:p>
          <a:p>
            <a:pPr marL="742950" lvl="1" indent="-285750">
              <a:buFont typeface="Arial"/>
              <a:buChar char="•"/>
            </a:pPr>
            <a:r>
              <a:rPr lang="en-US" dirty="0" smtClean="0">
                <a:latin typeface="Baskerville Old Face"/>
                <a:cs typeface="Baskerville Old Face"/>
              </a:rPr>
              <a:t>End of War – Return of French colonization?</a:t>
            </a:r>
            <a:endParaRPr lang="en-US" dirty="0">
              <a:latin typeface="Baskerville Old Face"/>
              <a:cs typeface="Baskerville Old Face"/>
            </a:endParaRPr>
          </a:p>
        </p:txBody>
      </p:sp>
      <p:sp>
        <p:nvSpPr>
          <p:cNvPr id="7" name="TextBox 6"/>
          <p:cNvSpPr txBox="1"/>
          <p:nvPr/>
        </p:nvSpPr>
        <p:spPr>
          <a:xfrm>
            <a:off x="1" y="3747825"/>
            <a:ext cx="6943341" cy="3139321"/>
          </a:xfrm>
          <a:prstGeom prst="rect">
            <a:avLst/>
          </a:prstGeom>
          <a:noFill/>
        </p:spPr>
        <p:txBody>
          <a:bodyPr wrap="square" rtlCol="0">
            <a:spAutoFit/>
          </a:bodyPr>
          <a:lstStyle/>
          <a:p>
            <a:r>
              <a:rPr lang="en-US" dirty="0" smtClean="0">
                <a:latin typeface="Baskerville Old Face"/>
                <a:cs typeface="Baskerville Old Face"/>
              </a:rPr>
              <a:t>Ho Chi Minh, North Vietnamese Communists [Extreme Nationalists]</a:t>
            </a:r>
          </a:p>
          <a:p>
            <a:pPr marL="742950" lvl="1" indent="-285750">
              <a:buFont typeface="Arial"/>
              <a:buChar char="•"/>
            </a:pPr>
            <a:r>
              <a:rPr lang="en-US" dirty="0" smtClean="0">
                <a:latin typeface="Baskerville Old Face"/>
                <a:cs typeface="Baskerville Old Face"/>
              </a:rPr>
              <a:t>USA supports French – </a:t>
            </a:r>
            <a:r>
              <a:rPr lang="en-US" b="1" dirty="0" smtClean="0">
                <a:latin typeface="Baskerville Old Face"/>
                <a:cs typeface="Baskerville Old Face"/>
              </a:rPr>
              <a:t>‘Containment’</a:t>
            </a:r>
          </a:p>
          <a:p>
            <a:pPr marL="1657350" lvl="3" indent="-285750">
              <a:buFont typeface="Arial"/>
              <a:buChar char="•"/>
            </a:pPr>
            <a:r>
              <a:rPr lang="en-US" b="1" dirty="0" smtClean="0">
                <a:latin typeface="Baskerville Old Face"/>
                <a:cs typeface="Baskerville Old Face"/>
              </a:rPr>
              <a:t>80% of French spending originates from USA</a:t>
            </a:r>
          </a:p>
          <a:p>
            <a:pPr marL="742950" lvl="1" indent="-285750">
              <a:buFont typeface="Arial"/>
              <a:buChar char="•"/>
            </a:pPr>
            <a:r>
              <a:rPr lang="en-US" dirty="0" smtClean="0">
                <a:latin typeface="Baskerville Old Face"/>
                <a:cs typeface="Baskerville Old Face"/>
              </a:rPr>
              <a:t>‘Communist’ movements viewed by USA within a strict context –   a single conspiracy for world domination by the USSR </a:t>
            </a:r>
          </a:p>
          <a:p>
            <a:pPr marL="742950" lvl="1" indent="-285750">
              <a:buFont typeface="Arial"/>
              <a:buChar char="•"/>
            </a:pPr>
            <a:r>
              <a:rPr lang="en-US" b="1" dirty="0" smtClean="0">
                <a:latin typeface="Baskerville Old Face"/>
                <a:cs typeface="Baskerville Old Face"/>
              </a:rPr>
              <a:t>‘Domino Effect’ </a:t>
            </a:r>
            <a:r>
              <a:rPr lang="en-US" dirty="0" smtClean="0">
                <a:latin typeface="Baskerville Old Face"/>
                <a:cs typeface="Baskerville Old Face"/>
              </a:rPr>
              <a:t>in Asia?</a:t>
            </a:r>
          </a:p>
          <a:p>
            <a:pPr marL="1200150" lvl="2" indent="-285750">
              <a:buFont typeface="Arial"/>
              <a:buChar char="•"/>
            </a:pPr>
            <a:r>
              <a:rPr lang="en-US" dirty="0" smtClean="0">
                <a:latin typeface="Baskerville Old Face"/>
                <a:cs typeface="Baskerville Old Face"/>
              </a:rPr>
              <a:t>Remember that nation that turned communist in 1949?</a:t>
            </a:r>
          </a:p>
          <a:p>
            <a:pPr lvl="1"/>
            <a:endParaRPr lang="en-US" b="1" dirty="0" smtClean="0">
              <a:latin typeface="Baskerville Old Face"/>
              <a:cs typeface="Baskerville Old Face"/>
            </a:endParaRPr>
          </a:p>
          <a:p>
            <a:pPr lvl="1"/>
            <a:r>
              <a:rPr lang="en-US" b="1" dirty="0" smtClean="0">
                <a:latin typeface="Baskerville Old Face"/>
                <a:cs typeface="Baskerville Old Face"/>
              </a:rPr>
              <a:t>Key: </a:t>
            </a:r>
            <a:r>
              <a:rPr lang="en-US" dirty="0" smtClean="0">
                <a:latin typeface="Baskerville Old Face"/>
                <a:cs typeface="Baskerville Old Face"/>
              </a:rPr>
              <a:t>A movement deeply committed to determining its country’s own organization and boundaries will react to foreign attempts to dominate itself most vehemently. </a:t>
            </a:r>
            <a:endParaRPr lang="en-US" b="1" dirty="0" smtClean="0">
              <a:latin typeface="Baskerville Old Face"/>
              <a:cs typeface="Baskerville Old Face"/>
            </a:endParaRPr>
          </a:p>
        </p:txBody>
      </p:sp>
    </p:spTree>
    <p:extLst>
      <p:ext uri="{BB962C8B-B14F-4D97-AF65-F5344CB8AC3E}">
        <p14:creationId xmlns:p14="http://schemas.microsoft.com/office/powerpoint/2010/main" val="207987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68171" cy="369332"/>
          </a:xfrm>
          <a:prstGeom prst="rect">
            <a:avLst/>
          </a:prstGeom>
          <a:noFill/>
        </p:spPr>
        <p:txBody>
          <a:bodyPr wrap="square" rtlCol="0">
            <a:spAutoFit/>
          </a:bodyPr>
          <a:lstStyle/>
          <a:p>
            <a:r>
              <a:rPr lang="en-US" b="1" dirty="0" err="1" smtClean="0">
                <a:latin typeface="Baskerville Old Face"/>
                <a:cs typeface="Baskerville Old Face"/>
              </a:rPr>
              <a:t>Dien</a:t>
            </a:r>
            <a:r>
              <a:rPr lang="en-US" b="1" dirty="0" smtClean="0">
                <a:latin typeface="Baskerville Old Face"/>
                <a:cs typeface="Baskerville Old Face"/>
              </a:rPr>
              <a:t> Bien </a:t>
            </a:r>
            <a:r>
              <a:rPr lang="en-US" b="1" dirty="0" err="1" smtClean="0">
                <a:latin typeface="Baskerville Old Face"/>
                <a:cs typeface="Baskerville Old Face"/>
              </a:rPr>
              <a:t>Phu</a:t>
            </a:r>
            <a:r>
              <a:rPr lang="en-US" b="1" dirty="0" smtClean="0">
                <a:latin typeface="Baskerville Old Face"/>
                <a:cs typeface="Baskerville Old Face"/>
              </a:rPr>
              <a:t>, 1954</a:t>
            </a:r>
            <a:endParaRPr lang="en-US" b="1" dirty="0">
              <a:latin typeface="Baskerville Old Face"/>
              <a:cs typeface="Baskerville Old Face"/>
            </a:endParaRPr>
          </a:p>
        </p:txBody>
      </p:sp>
      <p:pic>
        <p:nvPicPr>
          <p:cNvPr id="3" name="Picture 2"/>
          <p:cNvPicPr>
            <a:picLocks noChangeAspect="1"/>
          </p:cNvPicPr>
          <p:nvPr/>
        </p:nvPicPr>
        <p:blipFill>
          <a:blip r:embed="rId2"/>
          <a:stretch>
            <a:fillRect/>
          </a:stretch>
        </p:blipFill>
        <p:spPr>
          <a:xfrm>
            <a:off x="5308506" y="0"/>
            <a:ext cx="3835493" cy="3643719"/>
          </a:xfrm>
          <a:prstGeom prst="rect">
            <a:avLst/>
          </a:prstGeom>
        </p:spPr>
      </p:pic>
      <p:sp>
        <p:nvSpPr>
          <p:cNvPr id="4" name="TextBox 3"/>
          <p:cNvSpPr txBox="1"/>
          <p:nvPr/>
        </p:nvSpPr>
        <p:spPr>
          <a:xfrm>
            <a:off x="-1" y="372057"/>
            <a:ext cx="9143999" cy="3970318"/>
          </a:xfrm>
          <a:prstGeom prst="rect">
            <a:avLst/>
          </a:prstGeom>
          <a:noFill/>
        </p:spPr>
        <p:txBody>
          <a:bodyPr wrap="square" rtlCol="0">
            <a:spAutoFit/>
          </a:bodyPr>
          <a:lstStyle/>
          <a:p>
            <a:pPr marL="285750" indent="-285750">
              <a:buFont typeface="Arial"/>
              <a:buChar char="•"/>
            </a:pPr>
            <a:r>
              <a:rPr lang="en-US" dirty="0" smtClean="0">
                <a:latin typeface="Baskerville Old Face"/>
                <a:cs typeface="Baskerville Old Face"/>
              </a:rPr>
              <a:t>French garrison surrenders </a:t>
            </a:r>
          </a:p>
          <a:p>
            <a:pPr marL="285750" indent="-285750">
              <a:buFont typeface="Arial"/>
              <a:buChar char="•"/>
            </a:pPr>
            <a:r>
              <a:rPr lang="en-US" dirty="0" smtClean="0">
                <a:latin typeface="Baskerville Old Face"/>
                <a:cs typeface="Baskerville Old Face"/>
              </a:rPr>
              <a:t>Communist victory sees French lose face in Asia</a:t>
            </a:r>
          </a:p>
          <a:p>
            <a:pPr marL="285750" indent="-285750">
              <a:buFont typeface="Arial"/>
              <a:buChar char="•"/>
            </a:pPr>
            <a:endParaRPr lang="en-US" dirty="0">
              <a:latin typeface="Baskerville Old Face"/>
              <a:cs typeface="Baskerville Old Face"/>
            </a:endParaRPr>
          </a:p>
          <a:p>
            <a:pPr marL="285750" indent="-285750">
              <a:buFont typeface="Arial"/>
              <a:buChar char="•"/>
            </a:pPr>
            <a:r>
              <a:rPr lang="en-US" b="1" dirty="0" smtClean="0">
                <a:latin typeface="Baskerville Old Face"/>
                <a:cs typeface="Baskerville Old Face"/>
              </a:rPr>
              <a:t>Geneva Agreement (1954)</a:t>
            </a:r>
          </a:p>
          <a:p>
            <a:pPr marL="742950" lvl="1" indent="-285750">
              <a:buFont typeface="Arial"/>
              <a:buChar char="•"/>
            </a:pPr>
            <a:r>
              <a:rPr lang="en-US" b="1" dirty="0" smtClean="0">
                <a:latin typeface="Baskerville Old Face"/>
                <a:cs typeface="Baskerville Old Face"/>
              </a:rPr>
              <a:t>Laos</a:t>
            </a:r>
          </a:p>
          <a:p>
            <a:pPr marL="742950" lvl="1" indent="-285750">
              <a:buFont typeface="Arial"/>
              <a:buChar char="•"/>
            </a:pPr>
            <a:r>
              <a:rPr lang="en-US" b="1" dirty="0" smtClean="0">
                <a:latin typeface="Baskerville Old Face"/>
                <a:cs typeface="Baskerville Old Face"/>
              </a:rPr>
              <a:t>Cambodia</a:t>
            </a:r>
          </a:p>
          <a:p>
            <a:pPr marL="742950" lvl="1" indent="-285750">
              <a:buFont typeface="Arial"/>
              <a:buChar char="•"/>
            </a:pPr>
            <a:r>
              <a:rPr lang="en-US" b="1" dirty="0" smtClean="0">
                <a:latin typeface="Baskerville Old Face"/>
                <a:cs typeface="Baskerville Old Face"/>
              </a:rPr>
              <a:t>Vietnam partitioned – 17</a:t>
            </a:r>
            <a:r>
              <a:rPr lang="en-US" b="1" baseline="30000" dirty="0" smtClean="0">
                <a:latin typeface="Baskerville Old Face"/>
                <a:cs typeface="Baskerville Old Face"/>
              </a:rPr>
              <a:t>th</a:t>
            </a:r>
            <a:r>
              <a:rPr lang="en-US" b="1" dirty="0" smtClean="0">
                <a:latin typeface="Baskerville Old Face"/>
                <a:cs typeface="Baskerville Old Face"/>
              </a:rPr>
              <a:t> parallel</a:t>
            </a:r>
            <a:endParaRPr lang="en-US" b="1" dirty="0">
              <a:latin typeface="Baskerville Old Face"/>
              <a:cs typeface="Baskerville Old Face"/>
            </a:endParaRPr>
          </a:p>
          <a:p>
            <a:pPr marL="1200150" lvl="2" indent="-285750">
              <a:buFont typeface="Arial"/>
              <a:buChar char="•"/>
            </a:pPr>
            <a:r>
              <a:rPr lang="en-US" dirty="0" smtClean="0">
                <a:latin typeface="Baskerville Old Face"/>
                <a:cs typeface="Baskerville Old Face"/>
              </a:rPr>
              <a:t>Korean style settlement</a:t>
            </a:r>
          </a:p>
          <a:p>
            <a:pPr marL="285750" indent="-285750">
              <a:buFont typeface="Arial"/>
              <a:buChar char="•"/>
            </a:pPr>
            <a:r>
              <a:rPr lang="en-US" dirty="0" smtClean="0">
                <a:latin typeface="Baskerville Old Face"/>
                <a:cs typeface="Baskerville Old Face"/>
              </a:rPr>
              <a:t>North Vietnam is ruled by Ho Chi Minh</a:t>
            </a:r>
          </a:p>
          <a:p>
            <a:pPr marL="285750" indent="-285750">
              <a:buFont typeface="Arial"/>
              <a:buChar char="•"/>
            </a:pPr>
            <a:r>
              <a:rPr lang="en-US" dirty="0" smtClean="0">
                <a:latin typeface="Baskerville Old Face"/>
                <a:cs typeface="Baskerville Old Face"/>
              </a:rPr>
              <a:t>South Vietnam ruled by Ngo </a:t>
            </a:r>
            <a:r>
              <a:rPr lang="en-US" dirty="0" err="1" smtClean="0">
                <a:latin typeface="Baskerville Old Face"/>
                <a:cs typeface="Baskerville Old Face"/>
              </a:rPr>
              <a:t>Dinh</a:t>
            </a:r>
            <a:r>
              <a:rPr lang="en-US" dirty="0" smtClean="0">
                <a:latin typeface="Baskerville Old Face"/>
                <a:cs typeface="Baskerville Old Face"/>
              </a:rPr>
              <a:t> Diem</a:t>
            </a:r>
          </a:p>
          <a:p>
            <a:pPr marL="285750" indent="-285750">
              <a:buFont typeface="Arial"/>
              <a:buChar char="•"/>
            </a:pPr>
            <a:endParaRPr lang="en-US" b="1" dirty="0">
              <a:latin typeface="Baskerville Old Face"/>
              <a:cs typeface="Baskerville Old Face"/>
            </a:endParaRPr>
          </a:p>
          <a:p>
            <a:pPr marL="285750" indent="-285750">
              <a:buFont typeface="Arial"/>
              <a:buChar char="•"/>
            </a:pPr>
            <a:r>
              <a:rPr lang="en-US" b="1" dirty="0" smtClean="0">
                <a:latin typeface="Baskerville Old Face"/>
                <a:cs typeface="Baskerville Old Face"/>
              </a:rPr>
              <a:t>National Liberation Front </a:t>
            </a:r>
          </a:p>
          <a:p>
            <a:r>
              <a:rPr lang="en-US" b="1" dirty="0">
                <a:latin typeface="Baskerville Old Face"/>
                <a:cs typeface="Baskerville Old Face"/>
              </a:rPr>
              <a:t>	</a:t>
            </a:r>
            <a:r>
              <a:rPr lang="en-US" b="1" dirty="0" smtClean="0">
                <a:latin typeface="Baskerville Old Face"/>
                <a:cs typeface="Baskerville Old Face"/>
              </a:rPr>
              <a:t>‘Viet Cong’ (Guerillas Warfare) 		vs. 		Army of the Republic of Vietnam (ARVN)		</a:t>
            </a:r>
            <a:endParaRPr lang="en-US" b="1" dirty="0">
              <a:latin typeface="Baskerville Old Face"/>
              <a:cs typeface="Baskerville Old Face"/>
            </a:endParaRPr>
          </a:p>
        </p:txBody>
      </p:sp>
      <p:pic>
        <p:nvPicPr>
          <p:cNvPr id="5" name="Picture 4"/>
          <p:cNvPicPr>
            <a:picLocks noChangeAspect="1"/>
          </p:cNvPicPr>
          <p:nvPr/>
        </p:nvPicPr>
        <p:blipFill>
          <a:blip r:embed="rId3"/>
          <a:stretch>
            <a:fillRect/>
          </a:stretch>
        </p:blipFill>
        <p:spPr>
          <a:xfrm>
            <a:off x="0" y="4135076"/>
            <a:ext cx="4221920" cy="2792624"/>
          </a:xfrm>
          <a:prstGeom prst="rect">
            <a:avLst/>
          </a:prstGeom>
        </p:spPr>
      </p:pic>
      <p:sp>
        <p:nvSpPr>
          <p:cNvPr id="6" name="TextBox 5"/>
          <p:cNvSpPr txBox="1"/>
          <p:nvPr/>
        </p:nvSpPr>
        <p:spPr>
          <a:xfrm>
            <a:off x="4392451" y="4065377"/>
            <a:ext cx="4475720" cy="2862323"/>
          </a:xfrm>
          <a:prstGeom prst="rect">
            <a:avLst/>
          </a:prstGeom>
          <a:noFill/>
        </p:spPr>
        <p:txBody>
          <a:bodyPr wrap="square" rtlCol="0">
            <a:spAutoFit/>
          </a:bodyPr>
          <a:lstStyle/>
          <a:p>
            <a:r>
              <a:rPr lang="en-US" dirty="0" smtClean="0">
                <a:latin typeface="Baskerville Old Face"/>
                <a:cs typeface="Baskerville Old Face"/>
              </a:rPr>
              <a:t>1950s – Financial &amp; Military Aid to Vietnam</a:t>
            </a:r>
          </a:p>
          <a:p>
            <a:pPr marL="742950" lvl="1" indent="-285750">
              <a:buFont typeface="Arial"/>
              <a:buChar char="•"/>
            </a:pPr>
            <a:r>
              <a:rPr lang="en-US" dirty="0" smtClean="0">
                <a:latin typeface="Baskerville Old Face"/>
                <a:cs typeface="Baskerville Old Face"/>
              </a:rPr>
              <a:t>USA</a:t>
            </a:r>
          </a:p>
          <a:p>
            <a:pPr marL="742950" lvl="1" indent="-285750">
              <a:buFont typeface="Arial"/>
              <a:buChar char="•"/>
            </a:pPr>
            <a:r>
              <a:rPr lang="en-US" dirty="0" smtClean="0">
                <a:latin typeface="Baskerville Old Face"/>
                <a:cs typeface="Baskerville Old Face"/>
              </a:rPr>
              <a:t>USSR</a:t>
            </a:r>
          </a:p>
          <a:p>
            <a:pPr marL="742950" lvl="1" indent="-285750">
              <a:buFont typeface="Arial"/>
              <a:buChar char="•"/>
            </a:pPr>
            <a:r>
              <a:rPr lang="en-US" dirty="0" smtClean="0">
                <a:latin typeface="Baskerville Old Face"/>
                <a:cs typeface="Baskerville Old Face"/>
              </a:rPr>
              <a:t>China</a:t>
            </a:r>
            <a:endParaRPr lang="en-US" dirty="0">
              <a:latin typeface="Baskerville Old Face"/>
              <a:cs typeface="Baskerville Old Face"/>
            </a:endParaRPr>
          </a:p>
          <a:p>
            <a:pPr marL="285750" indent="-285750">
              <a:buFont typeface="Arial"/>
              <a:buChar char="•"/>
            </a:pPr>
            <a:endParaRPr lang="en-US" dirty="0" smtClean="0">
              <a:latin typeface="Baskerville Old Face"/>
              <a:cs typeface="Baskerville Old Face"/>
            </a:endParaRPr>
          </a:p>
          <a:p>
            <a:r>
              <a:rPr lang="en-US" dirty="0" smtClean="0">
                <a:latin typeface="Baskerville Old Face"/>
                <a:cs typeface="Baskerville Old Face"/>
              </a:rPr>
              <a:t>1956 – USA sends first ‘military advisors’</a:t>
            </a:r>
          </a:p>
          <a:p>
            <a:endParaRPr lang="en-US" dirty="0">
              <a:latin typeface="Baskerville Old Face"/>
              <a:cs typeface="Baskerville Old Face"/>
            </a:endParaRPr>
          </a:p>
          <a:p>
            <a:r>
              <a:rPr lang="en-US" dirty="0" smtClean="0">
                <a:latin typeface="Baskerville Old Face"/>
                <a:cs typeface="Baskerville Old Face"/>
              </a:rPr>
              <a:t>1963 – Shortly before his death, Kennedy sends 16 000 ‘advisors’ to S. Vietnam</a:t>
            </a:r>
          </a:p>
          <a:p>
            <a:pPr marL="742950" lvl="1" indent="-285750">
              <a:buFont typeface="Arial"/>
              <a:buChar char="•"/>
            </a:pPr>
            <a:r>
              <a:rPr lang="en-US" dirty="0" smtClean="0">
                <a:latin typeface="Baskerville Old Face"/>
                <a:cs typeface="Baskerville Old Face"/>
              </a:rPr>
              <a:t>US Army wanted to send 200 000</a:t>
            </a:r>
            <a:endParaRPr lang="en-US" dirty="0">
              <a:latin typeface="Baskerville Old Face"/>
              <a:cs typeface="Baskerville Old Face"/>
            </a:endParaRPr>
          </a:p>
        </p:txBody>
      </p:sp>
    </p:spTree>
    <p:extLst>
      <p:ext uri="{BB962C8B-B14F-4D97-AF65-F5344CB8AC3E}">
        <p14:creationId xmlns:p14="http://schemas.microsoft.com/office/powerpoint/2010/main" val="247134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32"/>
            <a:ext cx="8972257" cy="369332"/>
          </a:xfrm>
          <a:prstGeom prst="rect">
            <a:avLst/>
          </a:prstGeom>
          <a:noFill/>
        </p:spPr>
        <p:txBody>
          <a:bodyPr wrap="square" rtlCol="0">
            <a:spAutoFit/>
          </a:bodyPr>
          <a:lstStyle/>
          <a:p>
            <a:r>
              <a:rPr lang="en-US" b="1" dirty="0" smtClean="0">
                <a:latin typeface="Baskerville Old Face"/>
                <a:cs typeface="Baskerville Old Face"/>
              </a:rPr>
              <a:t>American Escalation, 1954-63</a:t>
            </a:r>
            <a:endParaRPr lang="en-US" b="1" dirty="0">
              <a:latin typeface="Baskerville Old Face"/>
              <a:cs typeface="Baskerville Old Face"/>
            </a:endParaRPr>
          </a:p>
        </p:txBody>
      </p:sp>
      <p:pic>
        <p:nvPicPr>
          <p:cNvPr id="3" name="Picture 2"/>
          <p:cNvPicPr>
            <a:picLocks noChangeAspect="1"/>
          </p:cNvPicPr>
          <p:nvPr/>
        </p:nvPicPr>
        <p:blipFill>
          <a:blip r:embed="rId2"/>
          <a:stretch>
            <a:fillRect/>
          </a:stretch>
        </p:blipFill>
        <p:spPr>
          <a:xfrm>
            <a:off x="4064000" y="65189"/>
            <a:ext cx="5080000" cy="3771900"/>
          </a:xfrm>
          <a:prstGeom prst="rect">
            <a:avLst/>
          </a:prstGeom>
        </p:spPr>
      </p:pic>
      <p:pic>
        <p:nvPicPr>
          <p:cNvPr id="4" name="Picture 3"/>
          <p:cNvPicPr>
            <a:picLocks noChangeAspect="1"/>
          </p:cNvPicPr>
          <p:nvPr/>
        </p:nvPicPr>
        <p:blipFill>
          <a:blip r:embed="rId3"/>
          <a:stretch>
            <a:fillRect/>
          </a:stretch>
        </p:blipFill>
        <p:spPr>
          <a:xfrm>
            <a:off x="6146800" y="3837089"/>
            <a:ext cx="2997200" cy="2717800"/>
          </a:xfrm>
          <a:prstGeom prst="rect">
            <a:avLst/>
          </a:prstGeom>
        </p:spPr>
      </p:pic>
      <p:sp>
        <p:nvSpPr>
          <p:cNvPr id="5" name="TextBox 4"/>
          <p:cNvSpPr txBox="1"/>
          <p:nvPr/>
        </p:nvSpPr>
        <p:spPr>
          <a:xfrm>
            <a:off x="0" y="274723"/>
            <a:ext cx="4064000" cy="5232202"/>
          </a:xfrm>
          <a:prstGeom prst="rect">
            <a:avLst/>
          </a:prstGeom>
          <a:noFill/>
        </p:spPr>
        <p:txBody>
          <a:bodyPr wrap="square" rtlCol="0">
            <a:spAutoFit/>
          </a:bodyPr>
          <a:lstStyle/>
          <a:p>
            <a:r>
              <a:rPr lang="en-US" dirty="0" smtClean="0">
                <a:latin typeface="Baskerville Old Face"/>
                <a:cs typeface="Baskerville Old Face"/>
              </a:rPr>
              <a:t>US prop up Ngo </a:t>
            </a:r>
            <a:r>
              <a:rPr lang="en-US" dirty="0" err="1" smtClean="0">
                <a:latin typeface="Baskerville Old Face"/>
                <a:cs typeface="Baskerville Old Face"/>
              </a:rPr>
              <a:t>Dinh</a:t>
            </a:r>
            <a:r>
              <a:rPr lang="en-US" dirty="0" smtClean="0">
                <a:latin typeface="Baskerville Old Face"/>
                <a:cs typeface="Baskerville Old Face"/>
              </a:rPr>
              <a:t> Diem (S. Vietnam)</a:t>
            </a:r>
          </a:p>
          <a:p>
            <a:pPr marL="285750" indent="-285750">
              <a:buFont typeface="Arial" pitchFamily="34" charset="0"/>
              <a:buChar char="•"/>
            </a:pPr>
            <a:r>
              <a:rPr lang="en-US" b="1" dirty="0" smtClean="0">
                <a:latin typeface="Baskerville Old Face"/>
                <a:cs typeface="Baskerville Old Face"/>
              </a:rPr>
              <a:t>Oligarchy</a:t>
            </a:r>
          </a:p>
          <a:p>
            <a:pPr marL="285750" indent="-285750">
              <a:buFont typeface="Arial" pitchFamily="34" charset="0"/>
              <a:buChar char="•"/>
            </a:pPr>
            <a:r>
              <a:rPr lang="en-US" dirty="0" smtClean="0">
                <a:latin typeface="Baskerville Old Face"/>
                <a:cs typeface="Baskerville Old Face"/>
              </a:rPr>
              <a:t>Diem assassinated</a:t>
            </a:r>
          </a:p>
          <a:p>
            <a:pPr marL="742950" lvl="1" indent="-285750">
              <a:buFont typeface="Arial" pitchFamily="34" charset="0"/>
              <a:buChar char="•"/>
            </a:pPr>
            <a:r>
              <a:rPr lang="en-US" dirty="0" smtClean="0">
                <a:latin typeface="Baskerville Old Face"/>
                <a:cs typeface="Baskerville Old Face"/>
              </a:rPr>
              <a:t>Rule of the Generals</a:t>
            </a:r>
          </a:p>
          <a:p>
            <a:endParaRPr lang="en-US" b="1" dirty="0" smtClean="0">
              <a:latin typeface="Baskerville Old Face"/>
              <a:cs typeface="Baskerville Old Face"/>
            </a:endParaRPr>
          </a:p>
          <a:p>
            <a:r>
              <a:rPr lang="en-US" b="1" dirty="0" smtClean="0">
                <a:latin typeface="Baskerville Old Face"/>
                <a:cs typeface="Baskerville Old Face"/>
              </a:rPr>
              <a:t>Gulf of Tonkin Incident, 1964</a:t>
            </a:r>
            <a:endParaRPr lang="en-US" b="1" dirty="0">
              <a:latin typeface="Baskerville Old Face"/>
              <a:cs typeface="Baskerville Old Face"/>
            </a:endParaRPr>
          </a:p>
          <a:p>
            <a:pPr marL="285750" indent="-285750">
              <a:buFont typeface="Arial" pitchFamily="34" charset="0"/>
              <a:buChar char="•"/>
            </a:pPr>
            <a:r>
              <a:rPr lang="en-US" dirty="0" smtClean="0">
                <a:latin typeface="Baskerville Old Face"/>
                <a:cs typeface="Baskerville Old Face"/>
              </a:rPr>
              <a:t>North Vietnamese Army (NVA) </a:t>
            </a:r>
            <a:r>
              <a:rPr lang="en-US" dirty="0">
                <a:latin typeface="Baskerville Old Face"/>
                <a:cs typeface="Baskerville Old Face"/>
              </a:rPr>
              <a:t> </a:t>
            </a:r>
            <a:r>
              <a:rPr lang="en-US" dirty="0" smtClean="0">
                <a:latin typeface="Baskerville Old Face"/>
                <a:cs typeface="Baskerville Old Face"/>
              </a:rPr>
              <a:t> attacks US Navy in Gulf of Tonkin</a:t>
            </a:r>
          </a:p>
          <a:p>
            <a:pPr marL="285750" indent="-285750">
              <a:buFont typeface="Arial"/>
              <a:buChar char="•"/>
            </a:pPr>
            <a:r>
              <a:rPr lang="en-US" dirty="0" smtClean="0">
                <a:latin typeface="Baskerville Old Face"/>
                <a:cs typeface="Baskerville Old Face"/>
              </a:rPr>
              <a:t>NVA ‘attack’ is questioned – </a:t>
            </a:r>
          </a:p>
          <a:p>
            <a:pPr marL="742950" lvl="1" indent="-285750">
              <a:buFont typeface="Arial"/>
              <a:buChar char="•"/>
            </a:pPr>
            <a:r>
              <a:rPr lang="en-US" dirty="0" smtClean="0">
                <a:latin typeface="Baskerville Old Face"/>
                <a:cs typeface="Baskerville Old Face"/>
              </a:rPr>
              <a:t>A fabricated incident?</a:t>
            </a:r>
          </a:p>
          <a:p>
            <a:pPr marL="0" lvl="1"/>
            <a:r>
              <a:rPr lang="en-US" sz="1400" dirty="0">
                <a:latin typeface="Baskerville Old Face"/>
                <a:cs typeface="Baskerville Old Face"/>
                <a:hlinkClick r:id="rId4"/>
              </a:rPr>
              <a:t>https://</a:t>
            </a:r>
            <a:r>
              <a:rPr lang="en-US" sz="1400" dirty="0" smtClean="0">
                <a:latin typeface="Baskerville Old Face"/>
                <a:cs typeface="Baskerville Old Face"/>
                <a:hlinkClick r:id="rId4"/>
              </a:rPr>
              <a:t>www.youtube.com/watch?v=1A_X_6_9m2s</a:t>
            </a:r>
            <a:endParaRPr lang="en-US" sz="1400" dirty="0" smtClean="0">
              <a:latin typeface="Baskerville Old Face"/>
              <a:cs typeface="Baskerville Old Face"/>
            </a:endParaRPr>
          </a:p>
          <a:p>
            <a:pPr marL="0" lvl="1"/>
            <a:endParaRPr lang="en-US" sz="1400" dirty="0">
              <a:latin typeface="Baskerville Old Face"/>
              <a:cs typeface="Baskerville Old Face"/>
            </a:endParaRPr>
          </a:p>
          <a:p>
            <a:pPr marL="285750" indent="-285750">
              <a:buFont typeface="Arial"/>
              <a:buChar char="•"/>
            </a:pPr>
            <a:r>
              <a:rPr lang="en-US" dirty="0" smtClean="0">
                <a:latin typeface="Baskerville Old Face"/>
                <a:cs typeface="Baskerville Old Face"/>
              </a:rPr>
              <a:t>Lyndon Johnson (US President)</a:t>
            </a:r>
          </a:p>
          <a:p>
            <a:pPr marL="742950" lvl="1" indent="-285750">
              <a:buFont typeface="Arial"/>
              <a:buChar char="•"/>
            </a:pPr>
            <a:r>
              <a:rPr lang="en-US" dirty="0" smtClean="0">
                <a:latin typeface="Baskerville Old Face"/>
                <a:cs typeface="Baskerville Old Face"/>
              </a:rPr>
              <a:t>‘piss ant country’</a:t>
            </a:r>
          </a:p>
          <a:p>
            <a:pPr lvl="1"/>
            <a:endParaRPr lang="en-US" dirty="0" smtClean="0">
              <a:latin typeface="Baskerville Old Face"/>
              <a:cs typeface="Baskerville Old Face"/>
            </a:endParaRPr>
          </a:p>
          <a:p>
            <a:r>
              <a:rPr lang="en-US" dirty="0" smtClean="0">
                <a:latin typeface="Baskerville Old Face"/>
                <a:cs typeface="Baskerville Old Face"/>
              </a:rPr>
              <a:t>Gulf of Tonkin Resolution</a:t>
            </a:r>
          </a:p>
          <a:p>
            <a:pPr marL="742950" lvl="1" indent="-285750">
              <a:buFont typeface="Arial" pitchFamily="34" charset="0"/>
              <a:buChar char="•"/>
            </a:pPr>
            <a:r>
              <a:rPr lang="en-US" dirty="0" smtClean="0">
                <a:latin typeface="Baskerville Old Face"/>
                <a:cs typeface="Baskerville Old Face"/>
              </a:rPr>
              <a:t>‘Blank </a:t>
            </a:r>
            <a:r>
              <a:rPr lang="en-US" dirty="0" err="1" smtClean="0">
                <a:latin typeface="Baskerville Old Face"/>
                <a:cs typeface="Baskerville Old Face"/>
              </a:rPr>
              <a:t>Cheque</a:t>
            </a:r>
            <a:r>
              <a:rPr lang="en-US" dirty="0" smtClean="0">
                <a:latin typeface="Baskerville Old Face"/>
                <a:cs typeface="Baskerville Old Face"/>
              </a:rPr>
              <a:t>’</a:t>
            </a:r>
          </a:p>
          <a:p>
            <a:pPr marL="742950" lvl="1" indent="-285750">
              <a:buFont typeface="Arial" pitchFamily="34" charset="0"/>
              <a:buChar char="•"/>
            </a:pPr>
            <a:r>
              <a:rPr lang="en-US" dirty="0" smtClean="0">
                <a:latin typeface="Baskerville Old Face"/>
                <a:cs typeface="Baskerville Old Face"/>
              </a:rPr>
              <a:t>Surge in Presidential Powers</a:t>
            </a:r>
            <a:endParaRPr lang="en-US" dirty="0">
              <a:latin typeface="Baskerville Old Face"/>
              <a:cs typeface="Baskerville Old Face"/>
            </a:endParaRPr>
          </a:p>
          <a:p>
            <a:endParaRPr lang="en-US" dirty="0">
              <a:latin typeface="Baskerville Old Face"/>
              <a:cs typeface="Baskerville Old Face"/>
            </a:endParaRPr>
          </a:p>
        </p:txBody>
      </p:sp>
      <p:sp>
        <p:nvSpPr>
          <p:cNvPr id="6" name="TextBox 5"/>
          <p:cNvSpPr txBox="1"/>
          <p:nvPr/>
        </p:nvSpPr>
        <p:spPr>
          <a:xfrm>
            <a:off x="0" y="5122017"/>
            <a:ext cx="6146800" cy="1815882"/>
          </a:xfrm>
          <a:prstGeom prst="rect">
            <a:avLst/>
          </a:prstGeom>
          <a:noFill/>
        </p:spPr>
        <p:txBody>
          <a:bodyPr wrap="square" rtlCol="0">
            <a:spAutoFit/>
          </a:bodyPr>
          <a:lstStyle/>
          <a:p>
            <a:r>
              <a:rPr lang="en-US" sz="1400" i="1" dirty="0" smtClean="0">
                <a:latin typeface="Baskerville Old Face"/>
                <a:cs typeface="Baskerville Old Face"/>
              </a:rPr>
              <a:t>The South Vietnamese are losing the war to the Viet Cong. No one can assure you that we can beat the Viet Cong or even force them to the conference table on our terms, no matter how many hundred thousand white, foreign troops we deploy….Our involvement will be so great that we cannot – without national humiliation – stop short of achieving our complete objectives. Of the two possibilities – I think national humiliation would be more likely than the achievement of our objectives – even after we have paid the terrible price.</a:t>
            </a:r>
          </a:p>
          <a:p>
            <a:pPr algn="r"/>
            <a:r>
              <a:rPr lang="en-US" sz="1400" i="1" dirty="0">
                <a:latin typeface="Baskerville Old Face"/>
                <a:cs typeface="Baskerville Old Face"/>
              </a:rPr>
              <a:t>	</a:t>
            </a:r>
            <a:r>
              <a:rPr lang="en-US" sz="1400" dirty="0" smtClean="0">
                <a:latin typeface="Baskerville Old Face"/>
                <a:cs typeface="Baskerville Old Face"/>
              </a:rPr>
              <a:t>George Ball, US Under-Secretary of State, 1964</a:t>
            </a:r>
            <a:endParaRPr lang="en-US" sz="1400" i="1" dirty="0">
              <a:latin typeface="Baskerville Old Face"/>
              <a:cs typeface="Baskerville Old Face"/>
            </a:endParaRPr>
          </a:p>
        </p:txBody>
      </p:sp>
    </p:spTree>
    <p:extLst>
      <p:ext uri="{BB962C8B-B14F-4D97-AF65-F5344CB8AC3E}">
        <p14:creationId xmlns:p14="http://schemas.microsoft.com/office/powerpoint/2010/main" val="313343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64101" cy="369332"/>
          </a:xfrm>
          <a:prstGeom prst="rect">
            <a:avLst/>
          </a:prstGeom>
          <a:noFill/>
        </p:spPr>
        <p:txBody>
          <a:bodyPr wrap="square" rtlCol="0">
            <a:spAutoFit/>
          </a:bodyPr>
          <a:lstStyle/>
          <a:p>
            <a:r>
              <a:rPr lang="en-US" dirty="0" smtClean="0">
                <a:latin typeface="Baskerville Old Face" pitchFamily="18" charset="0"/>
              </a:rPr>
              <a:t>Operation Rolling Thunder</a:t>
            </a:r>
            <a:endParaRPr lang="en-US" dirty="0">
              <a:latin typeface="Baskerville Old Face" pitchFamily="18" charset="0"/>
            </a:endParaRPr>
          </a:p>
        </p:txBody>
      </p:sp>
      <p:pic>
        <p:nvPicPr>
          <p:cNvPr id="1026" name="Picture 2" descr="http://t0.gstatic.com/images?q=tbn:ANd9GcTQtH1cIV4NkFk7TnaTu0EjBn98TdnDeDX_6o3JWnsbl8tl9fds5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945" y="253862"/>
            <a:ext cx="4033989" cy="275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nit8jong11.wikispaces.com/file/view/288200834634_Vietnam%2520War2.jpg/232022652/374x288/288200834634_Vietnam%2520War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945" y="3005940"/>
            <a:ext cx="4028156" cy="3101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777" y="369332"/>
            <a:ext cx="4847207" cy="369332"/>
          </a:xfrm>
          <a:prstGeom prst="rect">
            <a:avLst/>
          </a:prstGeom>
          <a:noFill/>
        </p:spPr>
        <p:txBody>
          <a:bodyPr wrap="square" rtlCol="0">
            <a:spAutoFit/>
          </a:bodyPr>
          <a:lstStyle/>
          <a:p>
            <a:endParaRPr lang="en-US" dirty="0">
              <a:latin typeface="Baskerville Old Face" pitchFamily="18" charset="0"/>
            </a:endParaRPr>
          </a:p>
        </p:txBody>
      </p:sp>
      <p:sp>
        <p:nvSpPr>
          <p:cNvPr id="5" name="TextBox 4"/>
          <p:cNvSpPr txBox="1"/>
          <p:nvPr/>
        </p:nvSpPr>
        <p:spPr>
          <a:xfrm>
            <a:off x="0" y="435006"/>
            <a:ext cx="5035945" cy="6001643"/>
          </a:xfrm>
          <a:prstGeom prst="rect">
            <a:avLst/>
          </a:prstGeom>
          <a:noFill/>
        </p:spPr>
        <p:txBody>
          <a:bodyPr wrap="square" numCol="1" rtlCol="0">
            <a:spAutoFit/>
          </a:bodyPr>
          <a:lstStyle/>
          <a:p>
            <a:r>
              <a:rPr lang="en-US" dirty="0" smtClean="0">
                <a:latin typeface="Baskerville Old Face" pitchFamily="18" charset="0"/>
              </a:rPr>
              <a:t>USAF: Bombs North Vietnamese targets</a:t>
            </a:r>
          </a:p>
          <a:p>
            <a:pPr marL="742950" lvl="1" indent="-285750">
              <a:buFont typeface="Arial" pitchFamily="34" charset="0"/>
              <a:buChar char="•"/>
            </a:pPr>
            <a:r>
              <a:rPr lang="en-US" dirty="0" smtClean="0">
                <a:latin typeface="Baskerville Old Face" pitchFamily="18" charset="0"/>
              </a:rPr>
              <a:t>North Vietnamese endure (US perplexed)</a:t>
            </a:r>
          </a:p>
          <a:p>
            <a:r>
              <a:rPr lang="en-US" dirty="0" smtClean="0">
                <a:latin typeface="Baskerville Old Face" pitchFamily="18" charset="0"/>
              </a:rPr>
              <a:t>US Marines</a:t>
            </a:r>
          </a:p>
          <a:p>
            <a:pPr marL="742950" lvl="1" indent="-285750">
              <a:buFont typeface="Arial" pitchFamily="34" charset="0"/>
              <a:buChar char="•"/>
            </a:pPr>
            <a:r>
              <a:rPr lang="en-US" dirty="0" smtClean="0">
                <a:latin typeface="Baskerville Old Face" pitchFamily="18" charset="0"/>
              </a:rPr>
              <a:t>1965 – 200 000</a:t>
            </a:r>
          </a:p>
          <a:p>
            <a:pPr marL="742950" lvl="1" indent="-285750">
              <a:buFont typeface="Arial" pitchFamily="34" charset="0"/>
              <a:buChar char="•"/>
            </a:pPr>
            <a:r>
              <a:rPr lang="en-US" dirty="0" smtClean="0">
                <a:latin typeface="Baskerville Old Face" pitchFamily="18" charset="0"/>
              </a:rPr>
              <a:t>1968 – 600 000</a:t>
            </a:r>
          </a:p>
          <a:p>
            <a:pPr marL="285750" indent="-285750">
              <a:buFont typeface="Arial" pitchFamily="34" charset="0"/>
              <a:buChar char="•"/>
            </a:pPr>
            <a:r>
              <a:rPr lang="en-US" dirty="0">
                <a:latin typeface="Baskerville Old Face" pitchFamily="18" charset="0"/>
              </a:rPr>
              <a:t>l</a:t>
            </a:r>
            <a:r>
              <a:rPr lang="en-US" dirty="0" smtClean="0">
                <a:latin typeface="Baskerville Old Face" pitchFamily="18" charset="0"/>
              </a:rPr>
              <a:t>imited ability to engage enemies; rising casualties</a:t>
            </a:r>
          </a:p>
          <a:p>
            <a:endParaRPr lang="en-US" dirty="0" smtClean="0">
              <a:latin typeface="Baskerville Old Face" pitchFamily="18" charset="0"/>
            </a:endParaRPr>
          </a:p>
          <a:p>
            <a:pPr marL="285750" indent="-285750">
              <a:buFont typeface="Arial" pitchFamily="34" charset="0"/>
              <a:buChar char="•"/>
            </a:pPr>
            <a:r>
              <a:rPr lang="en-US" dirty="0">
                <a:latin typeface="Baskerville Old Face" pitchFamily="18" charset="0"/>
              </a:rPr>
              <a:t>the American military leadership failed to initially propose and develop, or later to adapt, an </a:t>
            </a:r>
            <a:r>
              <a:rPr lang="en-US" b="1" dirty="0">
                <a:latin typeface="Baskerville Old Face" pitchFamily="18" charset="0"/>
              </a:rPr>
              <a:t>appropriate strategy </a:t>
            </a:r>
            <a:r>
              <a:rPr lang="en-US" dirty="0">
                <a:latin typeface="Baskerville Old Face" pitchFamily="18" charset="0"/>
              </a:rPr>
              <a:t>for the war</a:t>
            </a:r>
            <a:r>
              <a:rPr lang="en-US" dirty="0" smtClean="0">
                <a:latin typeface="Baskerville Old Face" pitchFamily="18" charset="0"/>
              </a:rPr>
              <a:t>.</a:t>
            </a:r>
            <a:endParaRPr lang="en-US" baseline="30000" dirty="0" smtClean="0">
              <a:latin typeface="Baskerville Old Face" pitchFamily="18" charset="0"/>
            </a:endParaRPr>
          </a:p>
          <a:p>
            <a:endParaRPr lang="en-US" baseline="30000" dirty="0">
              <a:latin typeface="Baskerville Old Face" pitchFamily="18" charset="0"/>
            </a:endParaRPr>
          </a:p>
          <a:p>
            <a:r>
              <a:rPr lang="en-US" dirty="0" smtClean="0">
                <a:latin typeface="Baskerville Old Face" pitchFamily="18" charset="0"/>
              </a:rPr>
              <a:t>Political Solution?</a:t>
            </a:r>
          </a:p>
          <a:p>
            <a:pPr marL="285750" indent="-285750">
              <a:buFont typeface="Arial" pitchFamily="34" charset="0"/>
              <a:buChar char="•"/>
            </a:pPr>
            <a:r>
              <a:rPr lang="en-US" dirty="0" smtClean="0">
                <a:latin typeface="Baskerville Old Face" pitchFamily="18" charset="0"/>
              </a:rPr>
              <a:t>Pres. Johnson (US) offers to withdraw</a:t>
            </a:r>
          </a:p>
          <a:p>
            <a:pPr marL="742950" lvl="1" indent="-285750">
              <a:buFont typeface="Arial" pitchFamily="34" charset="0"/>
              <a:buChar char="•"/>
            </a:pPr>
            <a:r>
              <a:rPr lang="en-US" dirty="0" smtClean="0">
                <a:latin typeface="Baskerville Old Face" pitchFamily="18" charset="0"/>
              </a:rPr>
              <a:t>S. Vietnam must remain ‘independent’</a:t>
            </a:r>
            <a:endParaRPr lang="en-US" dirty="0">
              <a:latin typeface="Baskerville Old Face" pitchFamily="18" charset="0"/>
            </a:endParaRPr>
          </a:p>
          <a:p>
            <a:pPr marL="285750" indent="-285750">
              <a:buFont typeface="Arial" pitchFamily="34" charset="0"/>
              <a:buChar char="•"/>
            </a:pPr>
            <a:r>
              <a:rPr lang="en-US" dirty="0" smtClean="0">
                <a:latin typeface="Baskerville Old Face" pitchFamily="18" charset="0"/>
              </a:rPr>
              <a:t>Ho Chi Minh rejects such an offer</a:t>
            </a:r>
          </a:p>
          <a:p>
            <a:pPr algn="ctr"/>
            <a:r>
              <a:rPr lang="en-US" sz="1200" i="1" dirty="0" smtClean="0">
                <a:latin typeface="Baskerville Old Face" pitchFamily="18" charset="0"/>
              </a:rPr>
              <a:t>You can kill 10 of us for every 1 of you and even at those odds we will win.</a:t>
            </a:r>
          </a:p>
          <a:p>
            <a:endParaRPr lang="en-US" i="1" dirty="0" smtClean="0">
              <a:latin typeface="Baskerville Old Face" pitchFamily="18" charset="0"/>
            </a:endParaRPr>
          </a:p>
          <a:p>
            <a:r>
              <a:rPr lang="en-US" dirty="0" smtClean="0">
                <a:latin typeface="Baskerville Old Face" pitchFamily="18" charset="0"/>
              </a:rPr>
              <a:t>Perception – </a:t>
            </a:r>
          </a:p>
          <a:p>
            <a:r>
              <a:rPr lang="en-US" dirty="0" smtClean="0">
                <a:latin typeface="Baskerville Old Face" pitchFamily="18" charset="0"/>
              </a:rPr>
              <a:t>USA: Containment – Domino Theory – ‘Democracy’</a:t>
            </a:r>
          </a:p>
          <a:p>
            <a:endParaRPr lang="en-US" dirty="0">
              <a:latin typeface="Baskerville Old Face" pitchFamily="18" charset="0"/>
            </a:endParaRPr>
          </a:p>
          <a:p>
            <a:r>
              <a:rPr lang="en-US" dirty="0" smtClean="0">
                <a:latin typeface="Baskerville Old Face" pitchFamily="18" charset="0"/>
              </a:rPr>
              <a:t>Vietnamese: Self-Determination – Independence </a:t>
            </a:r>
          </a:p>
          <a:p>
            <a:pPr marL="742950" lvl="1" indent="-285750">
              <a:buFont typeface="Arial" pitchFamily="34" charset="0"/>
              <a:buChar char="•"/>
            </a:pPr>
            <a:r>
              <a:rPr lang="en-US" b="1" dirty="0" smtClean="0">
                <a:latin typeface="Baskerville Old Face" pitchFamily="18" charset="0"/>
              </a:rPr>
              <a:t>For Vietnam – not losing was winning…..</a:t>
            </a:r>
            <a:endParaRPr lang="en-US" b="1" dirty="0">
              <a:latin typeface="Baskerville Old Face" pitchFamily="18" charset="0"/>
            </a:endParaRPr>
          </a:p>
        </p:txBody>
      </p:sp>
    </p:spTree>
    <p:extLst>
      <p:ext uri="{BB962C8B-B14F-4D97-AF65-F5344CB8AC3E}">
        <p14:creationId xmlns:p14="http://schemas.microsoft.com/office/powerpoint/2010/main" val="160197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59915" cy="369332"/>
          </a:xfrm>
          <a:prstGeom prst="rect">
            <a:avLst/>
          </a:prstGeom>
          <a:noFill/>
        </p:spPr>
        <p:txBody>
          <a:bodyPr wrap="square" rtlCol="0">
            <a:spAutoFit/>
          </a:bodyPr>
          <a:lstStyle/>
          <a:p>
            <a:r>
              <a:rPr lang="en-US" dirty="0" smtClean="0">
                <a:latin typeface="Baskerville Old Face" pitchFamily="18" charset="0"/>
              </a:rPr>
              <a:t>Nature of Warfare</a:t>
            </a:r>
            <a:endParaRPr lang="en-US" dirty="0">
              <a:latin typeface="Baskerville Old Face" pitchFamily="18" charset="0"/>
            </a:endParaRPr>
          </a:p>
        </p:txBody>
      </p:sp>
      <p:sp>
        <p:nvSpPr>
          <p:cNvPr id="3" name="AutoShape 4" descr="data:image/jpeg;base64,/9j/4AAQSkZJRgABAQAAAQABAAD/2wCEAAkGBxQTEhUUEhQWFRUXGR0bGBgYGBggHhgcHSEgGxscICAaHCggGBslHBsfITEiJSkrLi4vHR81ODQsNygtLi0BCgoKDg0OGxAQGy8mICQvLCwsNDUwLCw0NCw0LCwsLCwsLCwwLCwvLCwsLyw0LCwsNCwsLywsLCwsLCwsLCwsLP/AABEIAOEA4AMBIgACEQEDEQH/xAAbAAACAwEBAQAAAAAAAAAAAAAABQMEBgcCAf/EAE4QAAIBAgMEAwwGBwcCBQUAAAECAwARBBIhBQYTMSJBURQVIzIzUmFxgZGhsQdyc5Ky0RdCYmSjweMkNENTk+HwFoJUY9LT8XSDorPC/8QAGQEAAwEBAQAAAAAAAAAAAAAAAAEDBAIF/8QAMxEAAgIBAgQDCAEEAgMAAAAAAAECAxEhUQQSEzEUQYEFMlJhkaGx8HEiM+HxI8FCcoL/2gAMAwEAAhEDEQA/AEm5u7WHxUJL9FoijyeLbgZemRceMCOfp5U72ZudhJRAxglVZIJpSb31jIyKAISekDfQMewGvuyvo8LQxOMUVzxqbcLtUG3lNauD6O20/tjacvBnT+LpT6Fm34NTsh8X2M9iNi4NcPiZOBJnhlEQu4A6WbKSrRBuiFFwbE+ijC7swHCxS8F34pbiTKVCYbK1ukuQ36PSNyLjlT4/RuTe+LOup8FzP+rrQPo3NiO6zY8xwtD/ABaPD2bfgfVr3/JVG5eE4yq8ckSCaWPUoWmjjieQTJ0NLlR2rY9RvXtdw8MD0Bx2McTIAwUOJXcCQlY2YIFVdADYtrpVg/RwdP7WdNB4I6Ds8roKF+jhhyxZHVpEeXZ5XlR0LNvwLqQ+L7Mzmw9gYZ8a+GmiJALhcjr0cgYm5MfTGlr2FWot1sM8PHWN1iOFlluSpCzK4WOMtkANwfF5mnA+jY3v3Vr28L+pX39G5tbus27OEbe7i0eHs2/A+rXv9mfJtwcEJUCl2Q4jgsOhmXLG7OPF53VSD2NUWE3EwZIPSkQ4czKUHjAyZU0WJ28mRcAHW9Tfo4b/AMWe3yR59vledfU+jlhyxZHqiP8A7tHQs+E56kPi+xldvbtpFDBNHC2SRSXZl0Vs7KFvlFjYDQ603w25+HLYZDDJklVHbEgpkzMpYxBclgbgIDcm55UyP0csRY4s27OEbe7i0fo3Nrd1m3Zwjb/9tHh7NvwddWGO/wBmUIdzMK6lnBwzGAvkkKngvxBGhc5AeG1766jXW1WJNzNno0jOzCFRDaQsg0lVmLW4ZzG4Flqdvo4JvfFk35+COv8AF1r4fo3P/iz/AKXZy/xaOhZ8P4F1IfF9hTs7cyJ58EDE/AxEAd3CjSQiU5QQpA0RTbU6nnU+E3Ow0hn8FKoiboDQGfwZcxLxY0YSAi98vi9XIliPo6bQd2NYcvBnT+LpQfo5Y88We3yR59vledHQs2/A3ZB/+X2Zzg4dPMUeiw/KjudPNX7oron6NP3r+D/Uo/Rp+9fwf6lLw9u34O+tVuc77nTzV+6KO5081fuiuifo0/ev4P8AUo/Rp+9fwf6lHh7dvwHWq3Od9zp5q/dFHc6eav3RXRP0afvX8H+pR+jT96/g/wBSjw9u34DrVbnO+5081fuijudPNX7oron6NP3r+D/Uo/Rp+9fwf6lHh7dvwHWq3Od9zp5q/dFHc6eav3RXRP0afvX8H+pR+jT96/g/1KPD27fgOtVuc77nTzV+6KjxEC5G6K+KeodldI/Rp+9fwf6lVtp/R1khlfum+WN2twudlJt5Sjw9uwO6rc3ewf7rh/sY/wAIq9VHYP8AdcP9jH+EVer1F2POCiivEUgZQym4OoNGRHuiq2LxYUaEXuPT168vQD7RUsMwYXXlcj3Eg/EUuZZwLmWcElFV8Ri1QAtpfQD09S9lzSjbW1xGUdW1W2ZeYZW5j1iwP/DU7LowWWcztjBZY/opBBvIhSIc3cDMToARbMT2CwZvZU+zttiSTLplZSym/VmyqPWdT7q5jxVcmkmcq+DeExxRQDUC4tCC2YWBK3OmoNiNfTV3JLuVykT0VXbGoCBmBJNhY3+XIen015w+OVlBbok26JPbyt2iuepHOMi545xktUVBPigjAHrDG/YFt+dIsRvErRzC4VgrAa6g5Tb0E5h1eiuLL4V92cTthDuzSUVhYd7SkbAAlzlC3Oi2UKx5cri49daPZG3EljQkjNbp9QUj19pqVXG1WPCepOviq5vCeo3orLJvAEmy5iY2YNqBdbggrz5BrH3+irh3hViwSwOYIhY6MxPP0gLY+0CnHi635nS4mt+Y9orE7Y2qXVJI3dC+bMoc9RsNP1dBWdi2tO0rKZJMovYhn9HptXL4yPkjbVT1IKcXozrFFcnwe15y7qZJAoJscz9RtzJrzgdsySlhxHGXskbXn6fRS8YtinhZbnWqK5NszaczglnccrdJ/wCZrabN2lwcKrMczMzeMSeu1+dyOWldR4qL76ErqulHmbNLVHb391xH2Mn4TWe25vCPBFDrZwQDqCVAVvQQWPuNUdrb3Zo3QCycJ1YnmSUI7L2vb41xLj6U3Fv9ZgfF1KXK3sRbP2vj0iiKrC0axJZQTcgKNOXP20qwO/eLbFLh51iXiP4JzmXKb6Rk6gn9U26zWh2R5CH7NPwipMRsMbSnyO4EmHw18OSdI5OICGYA6+Ko9V682i+cpOMpM9G3g4xjlN6/Mlhm2ivi4NhcAaqSRytqDyGb8XpqgmG2klimHl6N8q2Nhe5t6Bpb2j0Vvto7YlOy3xCBophGTYi5V1OVrBh0hcGxtqLHrqPdfaUsmKxCNLxYljhZNYjYsDn6UagE5gRb+RFUlBtpOTJR9nKdbs5nhfP5r5fNfc41vNt7HYVkGJjySMWyKXW9joWsF8UkkXPOx7Kf7Mnx/CXWBoy5BtMzEFDZrWW1g2mh5g012tssTYtNrOBbumOKFWsVfDjNG7MDe2YlmHWAB26dG2hseKWIKiqth4MqAAOwafq0pVYT5G8/yyUOEp5svP1ZyrGYbFTG11AY3yqTa/L40yn3H2gw6ckZHM3c+jn0fQPdT/YGynaYFlKqhuSR1jkPTrT/AHsxOSAqDYuQPZzPstp7ayxq5oynY39R2+zKXNRTevzOV4bZkqSKWWJ8nVc2a17X06Wpv6atu+KLlyICbW8UWAGo5imFTYTDGRgq+09g6yfQKhGU1pFmleyaIru/r/gr4OTGiNiODw1FtSRa/Uthe/yqlijPIGDRwC4AuM2gHYDcDq9w7Kd7QxANkj8mvL9o9bH11Tqk7rGuXmY17MrktXL6/wCCtBuNjioKvHbQjwjadY/V0OtU8ZsjExSZZJYA46XSnQMQt7N0yDZbHW3UadNj8QBlSXKt1blfVGRh18iqFbftGrEuIzu0h4Wd4mjZmMgYXMmgyoylPCA26yo7BXajVpiT+pCr2PVzPmzjy1MrjNmYpj05A3X5QsNdbg6jUW5VW7xS9q+8/lWqmtcAG4CqL662UDr9VR1mnHLep2/YvDPV5+pmTsKX9n7x/Knext28a8bCExBdVN2NzcC/6voFW62W5Y8E/wBf+QqnD1pzxknb7IorjzRz9Tm+J3WxXH4btGZDbXMba8tbVPiNycbAjOWjAtY2c6g6ebWv2if7ev10/lT3en+7P7PnVVRHE3l6Z8yUvZVCcdXr8zl2yd0sVLmKcOwte7Efy7KvncLHf+R99v8A01sNyG0kHpB+dZj6RN/5Ip4MJgiQ0nSlkWMyNGivlNkANz0W6uVrc6tRSnWtWWfD9H/jhKSS+ZFBudjYQ8hyXWKW3DZi+YxuFygLctmItY3phtHZU+IJjiEwBiPlTMEzCWMr5RR0jGG6iRqLnnW+gnDKrXtcA66HXtHUfRWH+lfebEYKKGXCZiyuWdBGWR4wDmDMAeHbQ3uKuqkljLLV2OFbhlvOdc69sfby+YlbcLHf+SP+9v8A00jn2DiFJRit1Oov1j2V1zdjeCPGxcWMECydn6yK+nqzW9YNY3aMoeWRhyLEj31j4qpRS1ZGPBR4h/8AJKTx8xPD9H+LZQymGzC/jnkdfNpVvBuriII3zmPybMMrE6WPorVLtbERmFUOZOMDLra0IjyZR5xzHN/2ilWLMgwWSV87x4bIW11yoRfWpyrqUU4vUnD2PVzvOcL5kmyPIQ/Zp+EVcB5+nn6bcr9tU9keQh+zT8Iq3Un3PdXYabO29LCuVbMOrNfT1WPKpcRvLOwIuq361GvxJtSaiu1bNLGTnpwznB5liDeMAdb69vb6602wN4VjThzXyjxWAvYdhtrWbq3sqPNNEP21+d6KpuMlgVkFKOposRvxhcjtExlKIz5QGFwoudSLA0j2ptUYli3UEjdLNdSkmYA6qrA3TkQOqtVvOiDCyKUBVhlK6gEE2PikHr6jWLnnDM7ZFDvlzMM1zluRe7W/WOtr8q2cTNe6yXCxhyNta7/T/P72hApjijwU4Q8dtZD2DqT+Zo2amRTMRextGO1u31D52qjMjXuwIJ6yD/OsXurJbuyOiiiuDsmgwM0txAgdha+ZsoA9fbU/eDG/5Cf6w9Ho9J91XsHi2h2djpkNnjikdT2FYyw6u0Ut2jv/ALQOuG2TOwzKQzq1mQrduWqtnOh1BA5a1vpog4Jsx23yjJpHpt38d1QR/wCqP2vR6B76894Nof5EX+r6/R6B76t7O37xhhJn2Ti1mBICxpmUi2hu1iuultat7J21Pi8FjiUkjxCIY8lirLL3OjHIL5gM79G5vyqj4evY5hfOUkhTLsrERJmnjVNbDK2Ycvh11rdzltAT2uf5Css8U5LNJxQnA6StxSiuJEtYyKuYlb9Vx0tTWx3Xjthk9Nz7yf5VOutRt02K8SmoYbyZ3GNfH/8A3FHyrQ70/wB2f2fOssj5sZftm/8A60rU70/3Z/Z86VbzCfqTsWJQX8CDdDGKkjKxtnAsT2jq+NYTbu78yYyPGw4gI7zyoqhCx6LOCG1IZX8XLYcxrT2mGzFCrJMQLr0Uv5zafAa+6p0X8q5cFLqVJ82T3uzutg5MzYnA4VZSkLOhhQZHaMM4AI06RNZbbW77GJIMHHDho586yyJEA0n9oKCMsB4uQ3tY+LW22XujhZ4xK4cuxu1nNri4vb40o2jh+HI6aixNvV1fCtVl/LFSx3M1dPNJxz2LO6Ozm2fhMZAzqWSUZSt7dOOMgam/I0tr6T/z4fKvlYbreo8m2qrprAVU2v5Cb7N/wmrdVNr+Qm+zf8JqS7lH2DZHkIfs0/CKt1U2R5CH7NPwirdD7guwUUUUhhV3YsoWeMnlmA9+n86pV6iexB7CD7qcXhpiksrBut6oc2Hb9khvd/8ANYibFrhcPJjHiMyQlfBg2uCQGa5BvkBzW69OVdHw2ISVAykMp/5Y0j37wET4GbPBHLkUsiNoufkp09Jr05VKc1M85WuMHEabD2nFioI54dY5FzLpb2EdRvV10B5gH11wna+0MZsjZ67PgfwhxLRcbkVDBJI8oYWswZhfqyn2dk3XwjRYTDxyFi6xIHLtmbNYZrm5ub366uRK+82zFaIuoAZBe4HMDmKy+xtnGeTLyA1Y9g/M10DEoSjAcyCBelu7uyjAhzWzsbm3UOoVlsoUrE/LzNNdzjW15+RR3uwaRbLxyoLDuWf2nhtqe2stNsDbkqgw4+GCNgrKmUsUGUALmMeo0vy5k1oN9ZjmRL6ZSSO2+mvbpSDuyTz3+8fzonxKg+XHYI8O5rmyW+9G3+HkOOwl/wDMETBz/wDjl9y013E4vE2hx8nE7qGbh5svkILWza8rc+u9I4dpSqLLI4HrqJcU4Z2DsGc3YgnpEALc+wAeyufGR2H4WW50fGYVZEKPyNVjiIcMiq8ioALDMwBP5nWsGuOlHKR9f2jWk2Du/hTGs2TO5Fy0jFyDyPjE2/8AiqVXRsb01OLKpQXfQz+zDeeM9rj51sd6f7s/s+dY/Zg/tEdv8wW99a/eo/2ZvWPnUKf7cy139yJg6Y47owwp23c+02Hw/wCa1TwsBd1Qc2Nqn2tOGlOXxV6K+of8vWZaRbND1kkMt2tsiK6SeITcHzT+VaoNDMP8OQf9prm9e4VuwHaQKtVxDiuVrKJWUKT5k8G/k2Hhz/hKPVp8q8f9P4f/AC/i350ox27vBRpY8RiOiL5TJcGkI2hLz4j/AHjWi6dcHhxIVRnNZUjYjdrD+afvGoNu7KhTB4jLGt+DJqRc+Kes1mG2tOecr++lm3MS7QTZmZvBvzJ801JX1p6RKOieNZEWyPIQ/Zp+EVbqpsjyEP2afhFW6yPual2CiiikMKKKKALODx0kR8GxX5e6p8ftmWZcjsCpIJAFr2Nxy1tccqX0V0rJJYTOXCL1aKG29kJiZHlkLK8gKuVIswK5PFcMikLcXUA6mqm++PxmKmw2y4GaIcIOzO5Q4iwFlzgdanXSxYnstW12fu1K4DNZAdRfU+jT+RtUX0j7GeUQMGCmIdF1YqySFo7soAJ8mrW1tc61uoc0nKb0MVyg2owWpf2fvDHh4Y4Uw8zCNAngxnAyi1s2l/XbWrTb2rYHgyKT1OMppbuhiss2TqcfEaj4Xpjvphrqjgag2PqPL4/On1ZSq5l3DpRjbyvsZvaONaaQu3XyHYOoVVr6RXyvPbbeWbkklhBRVzZuzJJiQgGnMnkKaLunL1sg9/5V1GqcllI5lZGLw2Z+pEnYAqGIU8xc2Psp+u6MnXIvuNSLugeuUfd/3rtUW7HDur3Emx/LxfXX500xO8UeLw02XoPHMUaMspYZHyZiByBI0q/hN1hG6uZb5Te2Tnb/ALq519FWwwcRtBbGOOciSG9i2RJH+FmUn1rWqqqSrlF92Z7LYucWvI1Gy+grzeaMq/Wa4v7Beltb6HYMQjEZBYA5tTzPLqqddkwD/CT2qP51PwsmkjvxMU2znVO93djmVg7XCKQfrEa2/wB61CDDRcjEh9ag/GvGK27Ai3Dqx6gpvf3U48PGDzNilfKSxBEe9OKCQMDzfogfM+6sHVvaO0HmbM59Q6gOwVUqF9nUllF6a+SOAqptfyE32b/hNW6qbX8hN9m/4TUl3KPsGyPIQ/Zp+EVtsBuqpQGRmDEXsLaX6uXOsbsJbxQDtSMfAVud694Rgu52ZXZZHZCqKWYkRu62CgsdUtp23OgNauHrjJtszX2OKSRG+6KdUjD1gGvUW6KDxnY+oAVlJ/pVmDDJsvFsuVSbxyBgx8ZfJ2IA5G+tNsT9JMShCMNjNbGQthpgI1sS2uTUi3q15jWtXh69jN17Nxnidj4KM2klCG17PKoNu3Xq0pNt7Z6RFGibNHILqb39xHMWI1qeDZmIxLYbGBkIfBIrqxsJGcMzZgEIt07i3I30tz+7bwRhwuDjexaOMIxB0JVVBtcXIuKjfXFQeEa4NLlallvuvr+BFWo3Z2Je0so05op+ZpdsHYzTMGYERjUnt9ArV7cx/AiJFsx0Uen/AGGtSoqWOeXZCusbfJHuQ7a24sFgBmc9V+Q7TWO2jtF5mu55cgOQqvLIWJZjcnUmvFTtulP+CldMYfyWNn4jhyI/mkE+rr+FdAG0oSubiJb1iub0UVXuvKFbSpvJ0kLDL/lv901n95tiokfEjGWx1A5WOns1rPbONpoz+2vzFXNi7VkxJwsUsxkE0ZMgIhGuQSApkGYBScpv1g6VpU1dFprU5hw845lF6Lv93/0fNi7YOHLdHMrcxe2vbThN455LjD4dXI5gvbT117xG6SWPDdgerNYj4AVQ3bjePFGMi2hDD1ag1xDqVyUZdjifTsTa7lmfeDFR242HSO/Lp5r258uXOoG3sl6kQe/86Yb7AcJD15/5G/yFY6lxFs4zaTHRXCUMtGiwm8M0kiocoDkLcLqL6XFza9RR4AYZDJEelh5GjUkDpK6x3vYDrUHTrpdsfy8X11+dPdseRxP24/DHXdU5OuTbOLIRVkUkJ59uTtzkI+rYfIXqpxSxs7MwJ1GY61DRWPnlnOTXyRxhI1uJ3Vw0cTtFF0wpyklie3rNVtm7rk2MzZb/AKo5+01pcJi1MKyEgLlzMTYAWGpPULVw76YNp4w7RweIwhYxBFOGliGcMznpcrgk6C3WPXXpyqjNqTPOVkoJxR2iPYGHH+GD6yx+ZoxuHghieTgqQiliFRSxyi9gDzNcO2p9LW1g08aQx2hDJI4ik6JU2Mh6doz2A3GvXWl3U30xOK2VOcdECpgn4cwYKZuEhzgjKQrW/WtY2bTTXvpxS0SFGeZLmenmblNpYR3eOSERBULs78EKLNkYZlc5WDaEG1ZHenDiNcQg1AR7eoqSPgaR71b9YOCXE4WaPFysYTh2uYcoVgGutlU3ub3NfcDtburZiyt5QQPHL9aMFQf+5Aresms/EQ/pT+ZqhOPPiHbH3Ol7tbDg7mwz5OlwozzPPKD21U3+4vEwHc+XjceUR5jYBzhpwpOh0B15Vmtj7QlGHhtI/kk/WPmj01cO0pSVJkYlfFJNyLixsTqNDauVxMI9onD4eb8yPgby5geJgbC3R6VjbnfoX15+2rW0Zdt5JGmiwfCEUgZI5XF+idbtExuOduuwGnOiLbmIXlKT67H5ip5N45mUq2QgixuoNweYIOhHsrtcXD5nL4WZBh9tzxYXDpBLhI8mBw8lsQrktmVwbZZF5cMaW6zrW44CSqjSKGNgRcaC9iedc7w2JeNQqsQOGsXV5NAQq8uoM2vPWvTYyQgKZHIGlix/OuXxcNjpcLLc3WO2xDCLFgSOSrYn/asTtTHtM5dvYOwVUorNbfKzTyL10qGvmFFFFRLBRRRQB9ViCCDYjUEdRq5BtaZOUje03+dUqKak12E0n3NputtJ5c4kYEi1tNdfV1U2XBIJTLbpkZfZ+dc7wmKeNsyMVP8Az30yG8uI84fdFbK+JiopS7mWfDycsxLe+eKvIsfmi59Z/wBh8aQ4cDNqLixNtdbAnq9VfJ5mdizG7Hma8xuVNxz9QPwOhrNOfNPmZohDljgs7u4xXlw3RVXeMSlQHDJ4SNV5ysCrBmIuAbAGwvT/AGwfA4r7cfgjpHsVgJ48qRqSyqSsUanKCCFuqg20Gl+qnW1z4LF//UL+COtcJRdcuVEuIad0cfupl6KKKwGgX76PiJtmyYWAnMXBsGtmT9ZPSL2Nq5btLHbRggw0EolSLDOXjFujmzZgbi4Njyvyua7FXxlB0IuPTWmviZRWGjPZw6k8o5vuht2XH7Rlw2LZjDtBrSrexGXpR5SLZSMqjlYjmDSGPe3EDDDBrk4UIlyDJ0umrxvqD5kjEmuvrgYhIJRGgkBuHCrmBHIhrXBr0uEjAsEQC1rZRax0I5crVbxi2I+Fe5yf6V4Sdr4hVBJPC0AJJJijP866HHs1YcJKVuDJAGdT+q/BVXH3gT6yabnDpnMmVc5td7DMbCwueZsNKg2v5Cb7N/wmpWcRz/0pFa6OTVsNkeQh+zT8Iq3S/ZOKTgQjOt+GnWPNFWxiU85feKzPuaF2JaK8CVfOHvFfeIO0e8Uhnqio3xCjmwHtqDvnF53wb8qALdFV+7o7Xzj+fu51C21ox1k+ofnQBeoqkm1Yz1kesH+V6kTaEZ/XHtuPmKALNFQd2R+evvFR984vO+DflQBboqp3zi874N+VHfOLzvg35UAW6KoNtePqzH2c6j79L5p+FADOilnfpfNPwo79L5p+FAD7ZQvNGL26Y17NarbvYPGphsY2NXJmnXhqb9IKLGTVm8bT2rVPZm3VWaM5G0YHq7a0m8e9KPAVEbDUdY7a20Rbpm1+6GS7+7ES0UvG14/2vd/vX3vvH+17v96xGsv0VQ77x/te7/evDbZXqVj7qAGVFLO/S+afhR36XzT8KAGdVNr+Qm+zf8Jqv36XzT8KrbT2uphlGUi8bjq80013E+wnwHko/qL8hU9I8HtUiNBlGir1nsFTd9z5o95qronnsJPQbUUp77nzR7zR33Pmj3ml0J7DyhtRSnvufNHvNHfc+aPeaOhPYMobUUp77nzR7zR33Pmj3mjoT2DKNJhljKjNYHVefbyb1Ch44yHYEDU5QG1sLDr7RfqNZvvufNHvNHfc+aPeaOhPYMo0ssMXTIa2psAw5WuLdtzXhUQS20Ki+pIIOhI+Nqzvfc+aPeaO+580e80dCewZNJHDGQLnnYeMBbo3J5dulR4mJAoKtc6dY7Ln1a6Vn++580e80d9z5o95o6E9gyNqKUd9z5o95o78HzR76OhPYMjeilPfc+aPeaO+580e80dCewZQ8wXlE+sKcbX8mfWKxsO2mVg2QaG/M1bxW9DOuUxqPaa38P8A0UTg+77fQz2QcrIyXZFmilPfc+aPeaO+580e81g6E9jRlDailPfc+aPeaO+580e80dCewZQ2opT33Pmj3mjvufNHvNHQnsGUNqgx/kpPqN8jVDvufNHvNQ4zapMbjKNVbrPYaaonnsJvQN11GdSyqwWGVrMAQSsLstwdDZgD7K1G9GDiSKQJHGLRQSAhIwys7Wdbxjq5W19tZbdlCXjtK8JWN3zx3zgJEzm1mXUhSvMc60e8OBkEBY43ETplR1DlijqzFAdZmIIYHmtbhx9z3fX6HjZOxsK2FhklLcWaYxoMzgGzIOSxnqbrZfQaJd2Y0ZrvdimIdUytYLC0i3zZrk3QaHt1pPg9izSYeTELbhxHUX16sxUdYGZbn0ircW62KeTIiMRnyZzcKCbGxvqPGHV1116EH/I0n3JUM4WZm4TSpIBH0maNFktGM3TJDjs5Hsqim639rnw+djwVzXVLs/imwW/PpfCocLsrGRurRKxcqWN1UhelkN+JdSSRYdvIa1bbYmPzCQZi2JAWR7jQu+TK5Oo6S8xysB6KPQWX8RLity8iyHjXyF+kEJWyOqZWINxIc1woBvY172ruckEeIYvKzRojpZVsQzMpLC+ZV6PM2t6aSQ7BxDSTxKOlApeQZtOiQNO0m+lfe8GMLW4UmYrexIuV9Ra7cjpR6D1+IUUUyXYGJIQiByHy5bAa5hdevQEAm5sND2Gp8TuviU5Rl/BpI2Wxy5lLZefSYAEkLflflXODvmW4mopmu7+JOS0D9PxdBr0c/bocvSsbG1LpYyrFWFmUkEdhBsR76BppnmiiigY03WS+LgFr9PkRe+htp11stuQMMHcx2vhryEot+JeA3JHidJ3QLZT0Te/OsPsTCiXERxsWAZrEqQCOvQkEA6dhp9jtkQ9zCVXnu8LShXmVrZXRLMvBUlSXNmBschoO4p4bSz/p/voT7G2Rhn2c0kirxbTdMuRlKZTGNHA11Fspv6Ks47dbDP3VIsgTI7cNVdMtlCaWNtTdrdLqpHsrdKTEQiZHW2WU2INw0drJ62zC3tr7i9zJ0MtgrLEbM1wLkBWcKDqcubX4V16Gbz94abU3awsUeIyM0jrErx3kXMvSIYlbAcgCRrpyNRbH2FhmwvEkcXkQXcstoTxlQ2XxiwS7E8rGlG8m7/chQZw+ZpV8W1uE2S/M8+dJbUhpZWjOgHYODw5kuTKbRBQ5UgZ5RGxFsuYZbG9tNagk3XwjZ37pyDjsulssa8YplOl9I7MDe3s1rDWotRkfI9zc4Hd3DcmV1cTxKc8sTWje4uQvRKkj18uqocJuvhnEJacrxCtyGjsSRIXRRzVoygBLaHNpWMtRajIcj3NAdkwNiMPGsjiOeJXBYpmRnDWViBbRgL+um3/SWGEiIMRnzcQ6Mg0iAD26J6RkJyjrUXrFWr5ajI3F7m62jsTCxQTBSjsiz5XJGYlZIgh0Nr5WYe+sFifEb6p+Ve7V4xPiN9U/KjIKLSeWMN12YSR5IxITG4KFgoKtEyv0iQFshJv6K0e8mNnkikaTDxpmyB5FlhYgBrqCsfadLkVmt25kVlMjBFMMi5iGIBeF0W4QFrZmHIGtPvJtmCWAqkwlcRxxg5Zcz5HLXYvEo0U873NIrH3O/wC6CvZu38VHEIolBis6leGSH4njZu1uQFrchXnEbzYgyI7BA8UxlHQOj5VQggnlZALeuruzN6BFhYMOFJAmLy3zeIWQ2XK4DGynRgRU8O8WFEsZ4I4YMpe8KFizu5Qg5r6IwHOwPUa69SD/APUr7L3tKEcWFHjCgLGnRUFX4qnXMdGOmvvqu29GIdmdVXQLeyk5QsnFUk36nPM6VLvLtuGdIVjDqI3folIx0GYsCGXrsbZbW69aZbR3hwLCyQuegy6oilrvGyglW6lVxcDr5UeosefKZ1dqyLJLNw0AxCujAo3DYMRnA184A8+fuq3g98MRHLJKoizSFC11PNBlW1mB5cwSRV/a228PPNhAtxHHPd86IiiN5FOWykiyqCCTztVqTb+CWU+DzZdOKIYukBKXyBM2XKY7IH521oG9e6Fb74ygxcFETIkavcZjLw1ZbN+xZm6ItzOpqIb3TiwAiUKqiMBNIsqGMMl20bIxXW45aU52XvThIhEREyMrPfLHGQFYOv6xJdhmHIrcC1YqZrsSDcXOtgL+waD1Ck2EYp+Q6O9mI08nyYMcmrlo+DmbXVgmgtYeg0hAr7RSKJJdgooooGX9hGTuiLhBTJm6Ifxb+nUaWrRbUw+JWBmaPDBTCFDK0xYwgpbJxHIKi6cgdD6azexMWsU8cj3yq12sATaxGgJF/fWk2xvPhpYOHGXzLCY1XhqBrwRzzlgAIOvMdeelB1F99Wv1ijZOLxqIiYfi5GlzIFQENKgvoSpuQBcry7RULbfxQEimU2dmZwVQ9JvGIuvQJtrltTjd3fM4WKGIJmCSM73tc3Itk81rBlJ7GNWMNvtGsUaHDglGBI0sbFjm11D2bU21NdepB5z7pncXisTisvELSWdgDlUAPIcxFwAAWIvY+ylxFq2v/W6FjeJ8vFhksCozcPRg4N73AGt+YF68bO3xjBjR4/BqIhZrFVZHLM9gpJJU20vypYQKUl5GMorV7Q29CuOw88ZadIY1VmYWMjDOSeko88alRy5V5wm92WELJHxZAQWJy5HPEWTOwy34llyA8re6jCOuZ7GWorZjfRFkLpE98qqGYoXIEvFIJta2W6D0Uk3j2yMSYzlKlA4JNtQXZ0GnUqsF9lGECbzqhPRRRSOwqPE+I31T8qkqPE+I31T8qBPsNtzI800YsL8KUi6ZwCIXIOWxzWIBtY8q129+FRcKcgVgEjJk4SoS/FK30jUoSluh1A9fM4nduIMyZi4Aid7xsFboRM9gSDa+W17HQmtHvHshY4nKyzSZQjKTMJI3DOU0PCW9rcwTTO4p8nb10/2R4LCYMYASTAcVzMqkF82ZcuSwByhdTfMPVVnF7oQxcVpJnKJxmXIYyXSNUZSNbXfOfcKV4HdZ5MI2KDqqgPoVb/DtcFgMoJzaA89a8ybo4hATImUCNn0sbFMpKtqMpswPXT9CHn7w7xG7UMcWIytm4ZnCs4F2ywpKliCB+vblzDVT3c3dglgWaaRh4UKy3VVy51U6nmSCTzUjqvXxN1sSw4c8qpFCsjayK4jMdsyhQ9lbpDrHMUvbdTEX8ReTEkugyZQrMHJNkYBwbE9foNHoJPT3jQYfc+AmVy7II5SFRmQ3VWUZWsNCysSOlewvbnX19zsO2IkXjnJ0mXh5TfwjIVUanwagXuNdOQ1rNx7rzkqoEZYrmy50uqWzB2AN1UjUH0jtFTHdKZVmaXLHwkd8pIJfhlQcoB1W7Wz8uqj0D/6LGw9iwypiVcsXjljVGUqLIzlWexNiBoTztparcG6sDx4h1lccIyKuYpqYxc3AGgY8tR7daVbL3XlmETHKkcrhFYkE6nLfLfXWgbpYohGEdw5GXUXAILKza9AFVJufyo9Bt6+8WN793o8IQqu5bO6lXy3Kra0gy8lNyNdeiazlPsTuzi2d2cBnuSS0gvI2XiaEm7kpr7K+YjdScGTKFIS/NkVmyosjALmJJCsDpfSk0OMklqxFRTDaWxZoFDSgAE5bBgSrWDFWA8VgCNPTS+kdp5Gu6htjILaHPp67G3xra7xSOcIbme3c1pBI0pAbNDlDFzlkkuJCWVRzHZXNTXwKOwUHSeMmu2P3J3E3F4SyDOTdkZpNRlXKfCRnsZQR1mp9o7P2eXxDK6KoZsmSZSFTJmRkUDwhZ+iU5r19tU9gbGwc0SNLiFidmKFWdRY3DK5vyTIGF/Oy+qrMexsA8SOk4DM634kirlBcqVZfGWyWbMAdewcujO8Z8z3hNl7OaeVGkVY0yBXbELdywuzLoq2U6EdI6e6WPdrBiKGSV2WN+F4TiDpFkd3BBHgwGCrfsN79dSPuzguk4lHDBQM3HjtHmVy2uvEYFRZQb61TGysGVhzYi4t/nL0vBF26J8gRKAgBvfN10Czs2UZMBhO7CgkHByXHhVymTLcIZBcBS3619B19dXxsnZ/BzPMkb50uI5xIQDKFcAc2tGc1wpGl7mvMmx8CYpXWUBuGrorTIcpKBimgzO+e48X0aVX2LsfCSYXPNMiSltBxVBADqpBVu1SWBF9Be45UHWdPMvYfC4HKYpeEA0ygMmJRiiZX6ebKdLhbryuR6qVbwYHBph4mw0meQlQ/TUkgpdiUvmQhxl5AWPXTXD7IwBcMsi9FpBw3njswSUIHLEDRo7uF/WHImqOEGFEuPzCIgXEBupVbyZcyLychTcW6gfWAE9c6jDaMGz5WkIeONUAVckiiy8MsHUBfDOZOgRqfV1Znb0UCOq4e7AIpZ84YMxUEgWUZcpuLXNaJthYHiWEynQ2TuiMBhxFUPxLWU8Ml+HzutqhxezsHHhJzHJHK5UZHZ0z3E2UhY/GXwYDE9Yb0UME0tzI1HifEb6p+VSVHifEb6p+VclX2LGx8WYsjhVboFSrZrEOhRgcrKfFY8iKa7T3kknQoyRKCFBK8a9lOYAZ5WAF9eV6RYbxF+qPlUlqBpvGDUbvpjXjjjjkVIJGaMZhGQ3EKrJ0WF3AIX1W0tVuaLabuYswctGwFuDeRGOU6gXY9C3O4tSDA7emiVFXIRG2aMsisUNwxyki4BI1FWsBvdioQBG6gDkCinkxkHr6TE11lEnF57IYR4bacyMRYrPmLeRBbjAZtOYzCMAWtqulSYyDaLrGA/FWaJbhViBHHQMQ+l75UtnPmnWk0G82ITLlZejkt0F/w82Tq6s59de03qxICZWVcgQAqigsEUogY26YCsRr2mjKDllsi9I+0YFzEhRCAuciG5BXormIvKuRtBqPdSyXeXEsjo0gKuGB8HHfK9iyg5bqpKg2BA0qLam3Jp1yyEEZs9goGoGX5UttSbOlHdIa4HePEwoI4pMqhgwAROYOYXJW5AOtjpXtd6MUAgEp8HbKcqXFhYC+W5FjaxuKT2otSyPlWw+be3EGNkuoZmLGQKgIBThlVAWydHrWx1NVpd48SxzGTW7G+SPm6CJv1etAB7L89aVWotRkOVbDvb+8bYlEQoFCksTcFnYgLmJCjqX0ntJpJRai1A0ktEFFFqLUDCii1FqAPQc2y3Nr3tc2v225XrzRai1ABRRai1ABRRai1ABRRai1ABUeJ8Rvqn5VJao8T4jfVPyoE+xnE5D1V6ooqpjCiiigAooooAKKKKACiiigAooooAKKKKACiiigAooooAKKKKACiiigAooooAKKKKACvL8j6qKKAP//Z">
            <a:hlinkClick r:id="rId2"/>
          </p:cNvPr>
          <p:cNvSpPr>
            <a:spLocks noChangeAspect="1" noChangeArrowheads="1"/>
          </p:cNvSpPr>
          <p:nvPr/>
        </p:nvSpPr>
        <p:spPr bwMode="auto">
          <a:xfrm>
            <a:off x="120650" y="-1371600"/>
            <a:ext cx="2857500"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RUXGR0bGBgYGBggHhgcHSEgGxscICAaHCggGBslHBsfITEiJSkrLi4vHR81ODQsNygtLi0BCgoKDg0OGxAQGy8mICQvLCwsNDUwLCw0NCw0LCwsLCwsLCwwLCwvLCwsLyw0LCwsNCwsLywsLCwsLCwsLCwsLP/AABEIAOEA4AMBIgACEQEDEQH/xAAbAAACAwEBAQAAAAAAAAAAAAAABQMEBgcCAf/EAE4QAAIBAgMEAwwGBwcCBQUAAAECAwARBBIhBQYTMSJBURQVIzIzUmFxgZGhsQdyc5Ky0RdCYmSjweMkNENTk+HwFoJUY9LT8XSDorPC/8QAGQEAAwEBAQAAAAAAAAAAAAAAAAEDBAIF/8QAMxEAAgIBAgQDCAEEAgMAAAAAAAECAxEhUQQSEzEUQYEFMlJhkaGx8HEiM+HxI8FCcoL/2gAMAwEAAhEDEQA/AEm5u7WHxUJL9FoijyeLbgZemRceMCOfp5U72ZudhJRAxglVZIJpSb31jIyKAISekDfQMewGvuyvo8LQxOMUVzxqbcLtUG3lNauD6O20/tjacvBnT+LpT6Fm34NTsh8X2M9iNi4NcPiZOBJnhlEQu4A6WbKSrRBuiFFwbE+ijC7swHCxS8F34pbiTKVCYbK1ukuQ36PSNyLjlT4/RuTe+LOup8FzP+rrQPo3NiO6zY8xwtD/ABaPD2bfgfVr3/JVG5eE4yq8ckSCaWPUoWmjjieQTJ0NLlR2rY9RvXtdw8MD0Bx2McTIAwUOJXcCQlY2YIFVdADYtrpVg/RwdP7WdNB4I6Ds8roKF+jhhyxZHVpEeXZ5XlR0LNvwLqQ+L7Mzmw9gYZ8a+GmiJALhcjr0cgYm5MfTGlr2FWot1sM8PHWN1iOFlluSpCzK4WOMtkANwfF5mnA+jY3v3Vr28L+pX39G5tbus27OEbe7i0eHs2/A+rXv9mfJtwcEJUCl2Q4jgsOhmXLG7OPF53VSD2NUWE3EwZIPSkQ4czKUHjAyZU0WJ28mRcAHW9Tfo4b/AMWe3yR59vledfU+jlhyxZHqiP8A7tHQs+E56kPi+xldvbtpFDBNHC2SRSXZl0Vs7KFvlFjYDQ603w25+HLYZDDJklVHbEgpkzMpYxBclgbgIDcm55UyP0csRY4s27OEbe7i0fo3Nrd1m3Zwjb/9tHh7NvwddWGO/wBmUIdzMK6lnBwzGAvkkKngvxBGhc5AeG1766jXW1WJNzNno0jOzCFRDaQsg0lVmLW4ZzG4Flqdvo4JvfFk35+COv8AF1r4fo3P/iz/AKXZy/xaOhZ8P4F1IfF9hTs7cyJ58EDE/AxEAd3CjSQiU5QQpA0RTbU6nnU+E3Ow0hn8FKoiboDQGfwZcxLxY0YSAi98vi9XIliPo6bQd2NYcvBnT+LpQfo5Y88We3yR59vledHQs2/A3ZB/+X2Zzg4dPMUeiw/KjudPNX7oron6NP3r+D/Uo/Rp+9fwf6lLw9u34O+tVuc77nTzV+6KO5081fuiuifo0/ev4P8AUo/Rp+9fwf6lHh7dvwHWq3Od9zp5q/dFHc6eav3RXRP0afvX8H+pR+jT96/g/wBSjw9u34DrVbnO+5081fuijudPNX7oron6NP3r+D/Uo/Rp+9fwf6lHh7dvwHWq3Od9zp5q/dFHc6eav3RXRP0afvX8H+pR+jT96/g/1KPD27fgOtVuc77nTzV+6KjxEC5G6K+KeodldI/Rp+9fwf6lVtp/R1khlfum+WN2twudlJt5Sjw9uwO6rc3ewf7rh/sY/wAIq9VHYP8AdcP9jH+EVer1F2POCiivEUgZQym4OoNGRHuiq2LxYUaEXuPT168vQD7RUsMwYXXlcj3Eg/EUuZZwLmWcElFV8Ri1QAtpfQD09S9lzSjbW1xGUdW1W2ZeYZW5j1iwP/DU7LowWWcztjBZY/opBBvIhSIc3cDMToARbMT2CwZvZU+zttiSTLplZSym/VmyqPWdT7q5jxVcmkmcq+DeExxRQDUC4tCC2YWBK3OmoNiNfTV3JLuVykT0VXbGoCBmBJNhY3+XIen015w+OVlBbok26JPbyt2iuepHOMi545xktUVBPigjAHrDG/YFt+dIsRvErRzC4VgrAa6g5Tb0E5h1eiuLL4V92cTthDuzSUVhYd7SkbAAlzlC3Oi2UKx5cri49daPZG3EljQkjNbp9QUj19pqVXG1WPCepOviq5vCeo3orLJvAEmy5iY2YNqBdbggrz5BrH3+irh3hViwSwOYIhY6MxPP0gLY+0CnHi635nS4mt+Y9orE7Y2qXVJI3dC+bMoc9RsNP1dBWdi2tO0rKZJMovYhn9HptXL4yPkjbVT1IKcXozrFFcnwe15y7qZJAoJscz9RtzJrzgdsySlhxHGXskbXn6fRS8YtinhZbnWqK5NszaczglnccrdJ/wCZrabN2lwcKrMczMzeMSeu1+dyOWldR4qL76ErqulHmbNLVHb391xH2Mn4TWe25vCPBFDrZwQDqCVAVvQQWPuNUdrb3Zo3QCycJ1YnmSUI7L2vb41xLj6U3Fv9ZgfF1KXK3sRbP2vj0iiKrC0axJZQTcgKNOXP20qwO/eLbFLh51iXiP4JzmXKb6Rk6gn9U26zWh2R5CH7NPwipMRsMbSnyO4EmHw18OSdI5OICGYA6+Ko9V682i+cpOMpM9G3g4xjlN6/Mlhm2ivi4NhcAaqSRytqDyGb8XpqgmG2klimHl6N8q2Nhe5t6Bpb2j0Vvto7YlOy3xCBophGTYi5V1OVrBh0hcGxtqLHrqPdfaUsmKxCNLxYljhZNYjYsDn6UagE5gRb+RFUlBtpOTJR9nKdbs5nhfP5r5fNfc41vNt7HYVkGJjySMWyKXW9joWsF8UkkXPOx7Kf7Mnx/CXWBoy5BtMzEFDZrWW1g2mh5g012tssTYtNrOBbumOKFWsVfDjNG7MDe2YlmHWAB26dG2hseKWIKiqth4MqAAOwafq0pVYT5G8/yyUOEp5svP1ZyrGYbFTG11AY3yqTa/L40yn3H2gw6ckZHM3c+jn0fQPdT/YGynaYFlKqhuSR1jkPTrT/AHsxOSAqDYuQPZzPstp7ayxq5oynY39R2+zKXNRTevzOV4bZkqSKWWJ8nVc2a17X06Wpv6atu+KLlyICbW8UWAGo5imFTYTDGRgq+09g6yfQKhGU1pFmleyaIru/r/gr4OTGiNiODw1FtSRa/Uthe/yqlijPIGDRwC4AuM2gHYDcDq9w7Kd7QxANkj8mvL9o9bH11Tqk7rGuXmY17MrktXL6/wCCtBuNjioKvHbQjwjadY/V0OtU8ZsjExSZZJYA46XSnQMQt7N0yDZbHW3UadNj8QBlSXKt1blfVGRh18iqFbftGrEuIzu0h4Wd4mjZmMgYXMmgyoylPCA26yo7BXajVpiT+pCr2PVzPmzjy1MrjNmYpj05A3X5QsNdbg6jUW5VW7xS9q+8/lWqmtcAG4CqL662UDr9VR1mnHLep2/YvDPV5+pmTsKX9n7x/Knext28a8bCExBdVN2NzcC/6voFW62W5Y8E/wBf+QqnD1pzxknb7IorjzRz9Tm+J3WxXH4btGZDbXMba8tbVPiNycbAjOWjAtY2c6g6ebWv2if7ev10/lT3en+7P7PnVVRHE3l6Z8yUvZVCcdXr8zl2yd0sVLmKcOwte7Efy7KvncLHf+R99v8A01sNyG0kHpB+dZj6RN/5Ip4MJgiQ0nSlkWMyNGivlNkANz0W6uVrc6tRSnWtWWfD9H/jhKSS+ZFBudjYQ8hyXWKW3DZi+YxuFygLctmItY3phtHZU+IJjiEwBiPlTMEzCWMr5RR0jGG6iRqLnnW+gnDKrXtcA66HXtHUfRWH+lfebEYKKGXCZiyuWdBGWR4wDmDMAeHbQ3uKuqkljLLV2OFbhlvOdc69sfby+YlbcLHf+SP+9v8A00jn2DiFJRit1Oov1j2V1zdjeCPGxcWMECydn6yK+nqzW9YNY3aMoeWRhyLEj31j4qpRS1ZGPBR4h/8AJKTx8xPD9H+LZQymGzC/jnkdfNpVvBuriII3zmPybMMrE6WPorVLtbERmFUOZOMDLra0IjyZR5xzHN/2ilWLMgwWSV87x4bIW11yoRfWpyrqUU4vUnD2PVzvOcL5kmyPIQ/Zp+EVcB5+nn6bcr9tU9keQh+zT8Iq3Un3PdXYabO29LCuVbMOrNfT1WPKpcRvLOwIuq361GvxJtSaiu1bNLGTnpwznB5liDeMAdb69vb6602wN4VjThzXyjxWAvYdhtrWbq3sqPNNEP21+d6KpuMlgVkFKOposRvxhcjtExlKIz5QGFwoudSLA0j2ptUYli3UEjdLNdSkmYA6qrA3TkQOqtVvOiDCyKUBVhlK6gEE2PikHr6jWLnnDM7ZFDvlzMM1zluRe7W/WOtr8q2cTNe6yXCxhyNta7/T/P72hApjijwU4Q8dtZD2DqT+Zo2amRTMRextGO1u31D52qjMjXuwIJ6yD/OsXurJbuyOiiiuDsmgwM0txAgdha+ZsoA9fbU/eDG/5Cf6w9Ho9J91XsHi2h2djpkNnjikdT2FYyw6u0Ut2jv/ALQOuG2TOwzKQzq1mQrduWqtnOh1BA5a1vpog4Jsx23yjJpHpt38d1QR/wCqP2vR6B76894Nof5EX+r6/R6B76t7O37xhhJn2Ti1mBICxpmUi2hu1iuultat7J21Pi8FjiUkjxCIY8lirLL3OjHIL5gM79G5vyqj4evY5hfOUkhTLsrERJmnjVNbDK2Ycvh11rdzltAT2uf5Css8U5LNJxQnA6StxSiuJEtYyKuYlb9Vx0tTWx3Xjthk9Nz7yf5VOutRt02K8SmoYbyZ3GNfH/8A3FHyrQ70/wB2f2fOssj5sZftm/8A60rU70/3Z/Z86VbzCfqTsWJQX8CDdDGKkjKxtnAsT2jq+NYTbu78yYyPGw4gI7zyoqhCx6LOCG1IZX8XLYcxrT2mGzFCrJMQLr0Uv5zafAa+6p0X8q5cFLqVJ82T3uzutg5MzYnA4VZSkLOhhQZHaMM4AI06RNZbbW77GJIMHHDho586yyJEA0n9oKCMsB4uQ3tY+LW22XujhZ4xK4cuxu1nNri4vb40o2jh+HI6aixNvV1fCtVl/LFSx3M1dPNJxz2LO6Ozm2fhMZAzqWSUZSt7dOOMgam/I0tr6T/z4fKvlYbreo8m2qrprAVU2v5Cb7N/wmrdVNr+Qm+zf8JqS7lH2DZHkIfs0/CKt1U2R5CH7NPwirdD7guwUUUUhhV3YsoWeMnlmA9+n86pV6iexB7CD7qcXhpiksrBut6oc2Hb9khvd/8ANYibFrhcPJjHiMyQlfBg2uCQGa5BvkBzW69OVdHw2ISVAykMp/5Y0j37wET4GbPBHLkUsiNoufkp09Jr05VKc1M85WuMHEabD2nFioI54dY5FzLpb2EdRvV10B5gH11wna+0MZsjZ67PgfwhxLRcbkVDBJI8oYWswZhfqyn2dk3XwjRYTDxyFi6xIHLtmbNYZrm5ub366uRK+82zFaIuoAZBe4HMDmKy+xtnGeTLyA1Y9g/M10DEoSjAcyCBelu7uyjAhzWzsbm3UOoVlsoUrE/LzNNdzjW15+RR3uwaRbLxyoLDuWf2nhtqe2stNsDbkqgw4+GCNgrKmUsUGUALmMeo0vy5k1oN9ZjmRL6ZSSO2+mvbpSDuyTz3+8fzonxKg+XHYI8O5rmyW+9G3+HkOOwl/wDMETBz/wDjl9y013E4vE2hx8nE7qGbh5svkILWza8rc+u9I4dpSqLLI4HrqJcU4Z2DsGc3YgnpEALc+wAeyufGR2H4WW50fGYVZEKPyNVjiIcMiq8ioALDMwBP5nWsGuOlHKR9f2jWk2Du/hTGs2TO5Fy0jFyDyPjE2/8AiqVXRsb01OLKpQXfQz+zDeeM9rj51sd6f7s/s+dY/Zg/tEdv8wW99a/eo/2ZvWPnUKf7cy139yJg6Y47owwp23c+02Hw/wCa1TwsBd1Qc2Nqn2tOGlOXxV6K+of8vWZaRbND1kkMt2tsiK6SeITcHzT+VaoNDMP8OQf9prm9e4VuwHaQKtVxDiuVrKJWUKT5k8G/k2Hhz/hKPVp8q8f9P4f/AC/i350ox27vBRpY8RiOiL5TJcGkI2hLz4j/AHjWi6dcHhxIVRnNZUjYjdrD+afvGoNu7KhTB4jLGt+DJqRc+Kes1mG2tOecr++lm3MS7QTZmZvBvzJ801JX1p6RKOieNZEWyPIQ/Zp+EVbqpsjyEP2afhFW6yPual2CiiikMKKKKALODx0kR8GxX5e6p8ftmWZcjsCpIJAFr2Nxy1tccqX0V0rJJYTOXCL1aKG29kJiZHlkLK8gKuVIswK5PFcMikLcXUA6mqm++PxmKmw2y4GaIcIOzO5Q4iwFlzgdanXSxYnstW12fu1K4DNZAdRfU+jT+RtUX0j7GeUQMGCmIdF1YqySFo7soAJ8mrW1tc61uoc0nKb0MVyg2owWpf2fvDHh4Y4Uw8zCNAngxnAyi1s2l/XbWrTb2rYHgyKT1OMppbuhiss2TqcfEaj4Xpjvphrqjgag2PqPL4/On1ZSq5l3DpRjbyvsZvaONaaQu3XyHYOoVVr6RXyvPbbeWbkklhBRVzZuzJJiQgGnMnkKaLunL1sg9/5V1GqcllI5lZGLw2Z+pEnYAqGIU8xc2Psp+u6MnXIvuNSLugeuUfd/3rtUW7HDur3Emx/LxfXX500xO8UeLw02XoPHMUaMspYZHyZiByBI0q/hN1hG6uZb5Te2Tnb/ALq519FWwwcRtBbGOOciSG9i2RJH+FmUn1rWqqqSrlF92Z7LYucWvI1Gy+grzeaMq/Wa4v7Beltb6HYMQjEZBYA5tTzPLqqddkwD/CT2qP51PwsmkjvxMU2znVO93djmVg7XCKQfrEa2/wB61CDDRcjEh9ag/GvGK27Ai3Dqx6gpvf3U48PGDzNilfKSxBEe9OKCQMDzfogfM+6sHVvaO0HmbM59Q6gOwVUqF9nUllF6a+SOAqptfyE32b/hNW6qbX8hN9m/4TUl3KPsGyPIQ/Zp+EVtsBuqpQGRmDEXsLaX6uXOsbsJbxQDtSMfAVud694Rgu52ZXZZHZCqKWYkRu62CgsdUtp23OgNauHrjJtszX2OKSRG+6KdUjD1gGvUW6KDxnY+oAVlJ/pVmDDJsvFsuVSbxyBgx8ZfJ2IA5G+tNsT9JMShCMNjNbGQthpgI1sS2uTUi3q15jWtXh69jN17Nxnidj4KM2klCG17PKoNu3Xq0pNt7Z6RFGibNHILqb39xHMWI1qeDZmIxLYbGBkIfBIrqxsJGcMzZgEIt07i3I30tz+7bwRhwuDjexaOMIxB0JVVBtcXIuKjfXFQeEa4NLlallvuvr+BFWo3Z2Je0so05op+ZpdsHYzTMGYERjUnt9ArV7cx/AiJFsx0Uen/AGGtSoqWOeXZCusbfJHuQ7a24sFgBmc9V+Q7TWO2jtF5mu55cgOQqvLIWJZjcnUmvFTtulP+CldMYfyWNn4jhyI/mkE+rr+FdAG0oSubiJb1iub0UVXuvKFbSpvJ0kLDL/lv901n95tiokfEjGWx1A5WOns1rPbONpoz+2vzFXNi7VkxJwsUsxkE0ZMgIhGuQSApkGYBScpv1g6VpU1dFprU5hw845lF6Lv93/0fNi7YOHLdHMrcxe2vbThN455LjD4dXI5gvbT117xG6SWPDdgerNYj4AVQ3bjePFGMi2hDD1ag1xDqVyUZdjifTsTa7lmfeDFR242HSO/Lp5r258uXOoG3sl6kQe/86Yb7AcJD15/5G/yFY6lxFs4zaTHRXCUMtGiwm8M0kiocoDkLcLqL6XFza9RR4AYZDJEelh5GjUkDpK6x3vYDrUHTrpdsfy8X11+dPdseRxP24/DHXdU5OuTbOLIRVkUkJ59uTtzkI+rYfIXqpxSxs7MwJ1GY61DRWPnlnOTXyRxhI1uJ3Vw0cTtFF0wpyklie3rNVtm7rk2MzZb/AKo5+01pcJi1MKyEgLlzMTYAWGpPULVw76YNp4w7RweIwhYxBFOGliGcMznpcrgk6C3WPXXpyqjNqTPOVkoJxR2iPYGHH+GD6yx+ZoxuHghieTgqQiliFRSxyi9gDzNcO2p9LW1g08aQx2hDJI4ik6JU2Mh6doz2A3GvXWl3U30xOK2VOcdECpgn4cwYKZuEhzgjKQrW/WtY2bTTXvpxS0SFGeZLmenmblNpYR3eOSERBULs78EKLNkYZlc5WDaEG1ZHenDiNcQg1AR7eoqSPgaR71b9YOCXE4WaPFysYTh2uYcoVgGutlU3ub3NfcDtburZiyt5QQPHL9aMFQf+5Aresms/EQ/pT+ZqhOPPiHbH3Ol7tbDg7mwz5OlwozzPPKD21U3+4vEwHc+XjceUR5jYBzhpwpOh0B15Vmtj7QlGHhtI/kk/WPmj01cO0pSVJkYlfFJNyLixsTqNDauVxMI9onD4eb8yPgby5geJgbC3R6VjbnfoX15+2rW0Zdt5JGmiwfCEUgZI5XF+idbtExuOduuwGnOiLbmIXlKT67H5ip5N45mUq2QgixuoNweYIOhHsrtcXD5nL4WZBh9tzxYXDpBLhI8mBw8lsQrktmVwbZZF5cMaW6zrW44CSqjSKGNgRcaC9iedc7w2JeNQqsQOGsXV5NAQq8uoM2vPWvTYyQgKZHIGlix/OuXxcNjpcLLc3WO2xDCLFgSOSrYn/asTtTHtM5dvYOwVUorNbfKzTyL10qGvmFFFFRLBRRRQB9ViCCDYjUEdRq5BtaZOUje03+dUqKak12E0n3NputtJ5c4kYEi1tNdfV1U2XBIJTLbpkZfZ+dc7wmKeNsyMVP8Az30yG8uI84fdFbK+JiopS7mWfDycsxLe+eKvIsfmi59Z/wBh8aQ4cDNqLixNtdbAnq9VfJ5mdizG7Hma8xuVNxz9QPwOhrNOfNPmZohDljgs7u4xXlw3RVXeMSlQHDJ4SNV5ysCrBmIuAbAGwvT/AGwfA4r7cfgjpHsVgJ48qRqSyqSsUanKCCFuqg20Gl+qnW1z4LF//UL+COtcJRdcuVEuIad0cfupl6KKKwGgX76PiJtmyYWAnMXBsGtmT9ZPSL2Nq5btLHbRggw0EolSLDOXjFujmzZgbi4Njyvyua7FXxlB0IuPTWmviZRWGjPZw6k8o5vuht2XH7Rlw2LZjDtBrSrexGXpR5SLZSMqjlYjmDSGPe3EDDDBrk4UIlyDJ0umrxvqD5kjEmuvrgYhIJRGgkBuHCrmBHIhrXBr0uEjAsEQC1rZRax0I5crVbxi2I+Fe5yf6V4Sdr4hVBJPC0AJJJijP866HHs1YcJKVuDJAGdT+q/BVXH3gT6yabnDpnMmVc5td7DMbCwueZsNKg2v5Cb7N/wmpWcRz/0pFa6OTVsNkeQh+zT8Iq3S/ZOKTgQjOt+GnWPNFWxiU85feKzPuaF2JaK8CVfOHvFfeIO0e8Uhnqio3xCjmwHtqDvnF53wb8qALdFV+7o7Xzj+fu51C21ox1k+ofnQBeoqkm1Yz1kesH+V6kTaEZ/XHtuPmKALNFQd2R+evvFR984vO+DflQBboqp3zi874N+VHfOLzvg35UAW6KoNtePqzH2c6j79L5p+FADOilnfpfNPwo79L5p+FAD7ZQvNGL26Y17NarbvYPGphsY2NXJmnXhqb9IKLGTVm8bT2rVPZm3VWaM5G0YHq7a0m8e9KPAVEbDUdY7a20Rbpm1+6GS7+7ES0UvG14/2vd/vX3vvH+17v96xGsv0VQ77x/te7/evDbZXqVj7qAGVFLO/S+afhR36XzT8KAGdVNr+Qm+zf8Jqv36XzT8KrbT2uphlGUi8bjq80013E+wnwHko/qL8hU9I8HtUiNBlGir1nsFTd9z5o95qronnsJPQbUUp77nzR7zR33Pmj3ml0J7DyhtRSnvufNHvNHfc+aPeaOhPYMobUUp77nzR7zR33Pmj3mjoT2DKNJhljKjNYHVefbyb1Ch44yHYEDU5QG1sLDr7RfqNZvvufNHvNHfc+aPeaOhPYMo0ssMXTIa2psAw5WuLdtzXhUQS20Ki+pIIOhI+Nqzvfc+aPeaO+580e80dCewZNJHDGQLnnYeMBbo3J5dulR4mJAoKtc6dY7Ln1a6Vn++580e80d9z5o95o6E9gyNqKUd9z5o95o78HzR76OhPYMjeilPfc+aPeaO+580e80dCewZQ8wXlE+sKcbX8mfWKxsO2mVg2QaG/M1bxW9DOuUxqPaa38P8A0UTg+77fQz2QcrIyXZFmilPfc+aPeaO+580e81g6E9jRlDailPfc+aPeaO+580e80dCewZQ2opT33Pmj3mjvufNHvNHQnsGUNqgx/kpPqN8jVDvufNHvNQ4zapMbjKNVbrPYaaonnsJvQN11GdSyqwWGVrMAQSsLstwdDZgD7K1G9GDiSKQJHGLRQSAhIwys7Wdbxjq5W19tZbdlCXjtK8JWN3zx3zgJEzm1mXUhSvMc60e8OBkEBY43ETplR1DlijqzFAdZmIIYHmtbhx9z3fX6HjZOxsK2FhklLcWaYxoMzgGzIOSxnqbrZfQaJd2Y0ZrvdimIdUytYLC0i3zZrk3QaHt1pPg9izSYeTELbhxHUX16sxUdYGZbn0ircW62KeTIiMRnyZzcKCbGxvqPGHV1116EH/I0n3JUM4WZm4TSpIBH0maNFktGM3TJDjs5Hsqim639rnw+djwVzXVLs/imwW/PpfCocLsrGRurRKxcqWN1UhelkN+JdSSRYdvIa1bbYmPzCQZi2JAWR7jQu+TK5Oo6S8xysB6KPQWX8RLity8iyHjXyF+kEJWyOqZWINxIc1woBvY172ruckEeIYvKzRojpZVsQzMpLC+ZV6PM2t6aSQ7BxDSTxKOlApeQZtOiQNO0m+lfe8GMLW4UmYrexIuV9Ra7cjpR6D1+IUUUyXYGJIQiByHy5bAa5hdevQEAm5sND2Gp8TuviU5Rl/BpI2Wxy5lLZefSYAEkLflflXODvmW4mopmu7+JOS0D9PxdBr0c/bocvSsbG1LpYyrFWFmUkEdhBsR76BppnmiiigY03WS+LgFr9PkRe+htp11stuQMMHcx2vhryEot+JeA3JHidJ3QLZT0Te/OsPsTCiXERxsWAZrEqQCOvQkEA6dhp9jtkQ9zCVXnu8LShXmVrZXRLMvBUlSXNmBschoO4p4bSz/p/voT7G2Rhn2c0kirxbTdMuRlKZTGNHA11Fspv6Ks47dbDP3VIsgTI7cNVdMtlCaWNtTdrdLqpHsrdKTEQiZHW2WU2INw0drJ62zC3tr7i9zJ0MtgrLEbM1wLkBWcKDqcubX4V16Gbz94abU3awsUeIyM0jrErx3kXMvSIYlbAcgCRrpyNRbH2FhmwvEkcXkQXcstoTxlQ2XxiwS7E8rGlG8m7/chQZw+ZpV8W1uE2S/M8+dJbUhpZWjOgHYODw5kuTKbRBQ5UgZ5RGxFsuYZbG9tNagk3XwjZ37pyDjsulssa8YplOl9I7MDe3s1rDWotRkfI9zc4Hd3DcmV1cTxKc8sTWje4uQvRKkj18uqocJuvhnEJacrxCtyGjsSRIXRRzVoygBLaHNpWMtRajIcj3NAdkwNiMPGsjiOeJXBYpmRnDWViBbRgL+um3/SWGEiIMRnzcQ6Mg0iAD26J6RkJyjrUXrFWr5ajI3F7m62jsTCxQTBSjsiz5XJGYlZIgh0Nr5WYe+sFifEb6p+Ve7V4xPiN9U/KjIKLSeWMN12YSR5IxITG4KFgoKtEyv0iQFshJv6K0e8mNnkikaTDxpmyB5FlhYgBrqCsfadLkVmt25kVlMjBFMMi5iGIBeF0W4QFrZmHIGtPvJtmCWAqkwlcRxxg5Zcz5HLXYvEo0U873NIrH3O/wC6CvZu38VHEIolBis6leGSH4njZu1uQFrchXnEbzYgyI7BA8UxlHQOj5VQggnlZALeuruzN6BFhYMOFJAmLy3zeIWQ2XK4DGynRgRU8O8WFEsZ4I4YMpe8KFizu5Qg5r6IwHOwPUa69SD/APUr7L3tKEcWFHjCgLGnRUFX4qnXMdGOmvvqu29GIdmdVXQLeyk5QsnFUk36nPM6VLvLtuGdIVjDqI3folIx0GYsCGXrsbZbW69aZbR3hwLCyQuegy6oilrvGyglW6lVxcDr5UeosefKZ1dqyLJLNw0AxCujAo3DYMRnA184A8+fuq3g98MRHLJKoizSFC11PNBlW1mB5cwSRV/a228PPNhAtxHHPd86IiiN5FOWykiyqCCTztVqTb+CWU+DzZdOKIYukBKXyBM2XKY7IH521oG9e6Fb74ygxcFETIkavcZjLw1ZbN+xZm6ItzOpqIb3TiwAiUKqiMBNIsqGMMl20bIxXW45aU52XvThIhEREyMrPfLHGQFYOv6xJdhmHIrcC1YqZrsSDcXOtgL+waD1Ck2EYp+Q6O9mI08nyYMcmrlo+DmbXVgmgtYeg0hAr7RSKJJdgooooGX9hGTuiLhBTJm6Ifxb+nUaWrRbUw+JWBmaPDBTCFDK0xYwgpbJxHIKi6cgdD6azexMWsU8cj3yq12sATaxGgJF/fWk2xvPhpYOHGXzLCY1XhqBrwRzzlgAIOvMdeelB1F99Wv1ijZOLxqIiYfi5GlzIFQENKgvoSpuQBcry7RULbfxQEimU2dmZwVQ9JvGIuvQJtrltTjd3fM4WKGIJmCSM73tc3Itk81rBlJ7GNWMNvtGsUaHDglGBI0sbFjm11D2bU21NdepB5z7pncXisTisvELSWdgDlUAPIcxFwAAWIvY+ylxFq2v/W6FjeJ8vFhksCozcPRg4N73AGt+YF68bO3xjBjR4/BqIhZrFVZHLM9gpJJU20vypYQKUl5GMorV7Q29CuOw88ZadIY1VmYWMjDOSeko88alRy5V5wm92WELJHxZAQWJy5HPEWTOwy34llyA8re6jCOuZ7GWorZjfRFkLpE98qqGYoXIEvFIJta2W6D0Uk3j2yMSYzlKlA4JNtQXZ0GnUqsF9lGECbzqhPRRRSOwqPE+I31T8qkqPE+I31T8qBPsNtzI800YsL8KUi6ZwCIXIOWxzWIBtY8q129+FRcKcgVgEjJk4SoS/FK30jUoSluh1A9fM4nduIMyZi4Aid7xsFboRM9gSDa+W17HQmtHvHshY4nKyzSZQjKTMJI3DOU0PCW9rcwTTO4p8nb10/2R4LCYMYASTAcVzMqkF82ZcuSwByhdTfMPVVnF7oQxcVpJnKJxmXIYyXSNUZSNbXfOfcKV4HdZ5MI2KDqqgPoVb/DtcFgMoJzaA89a8ybo4hATImUCNn0sbFMpKtqMpswPXT9CHn7w7xG7UMcWIytm4ZnCs4F2ywpKliCB+vblzDVT3c3dglgWaaRh4UKy3VVy51U6nmSCTzUjqvXxN1sSw4c8qpFCsjayK4jMdsyhQ9lbpDrHMUvbdTEX8ReTEkugyZQrMHJNkYBwbE9foNHoJPT3jQYfc+AmVy7II5SFRmQ3VWUZWsNCysSOlewvbnX19zsO2IkXjnJ0mXh5TfwjIVUanwagXuNdOQ1rNx7rzkqoEZYrmy50uqWzB2AN1UjUH0jtFTHdKZVmaXLHwkd8pIJfhlQcoB1W7Wz8uqj0D/6LGw9iwypiVcsXjljVGUqLIzlWexNiBoTztparcG6sDx4h1lccIyKuYpqYxc3AGgY8tR7daVbL3XlmETHKkcrhFYkE6nLfLfXWgbpYohGEdw5GXUXAILKza9AFVJufyo9Bt6+8WN793o8IQqu5bO6lXy3Kra0gy8lNyNdeiazlPsTuzi2d2cBnuSS0gvI2XiaEm7kpr7K+YjdScGTKFIS/NkVmyosjALmJJCsDpfSk0OMklqxFRTDaWxZoFDSgAE5bBgSrWDFWA8VgCNPTS+kdp5Gu6htjILaHPp67G3xra7xSOcIbme3c1pBI0pAbNDlDFzlkkuJCWVRzHZXNTXwKOwUHSeMmu2P3J3E3F4SyDOTdkZpNRlXKfCRnsZQR1mp9o7P2eXxDK6KoZsmSZSFTJmRkUDwhZ+iU5r19tU9gbGwc0SNLiFidmKFWdRY3DK5vyTIGF/Oy+qrMexsA8SOk4DM634kirlBcqVZfGWyWbMAdewcujO8Z8z3hNl7OaeVGkVY0yBXbELdywuzLoq2U6EdI6e6WPdrBiKGSV2WN+F4TiDpFkd3BBHgwGCrfsN79dSPuzguk4lHDBQM3HjtHmVy2uvEYFRZQb61TGysGVhzYi4t/nL0vBF26J8gRKAgBvfN10Czs2UZMBhO7CgkHByXHhVymTLcIZBcBS3619B19dXxsnZ/BzPMkb50uI5xIQDKFcAc2tGc1wpGl7mvMmx8CYpXWUBuGrorTIcpKBimgzO+e48X0aVX2LsfCSYXPNMiSltBxVBADqpBVu1SWBF9Be45UHWdPMvYfC4HKYpeEA0ygMmJRiiZX6ebKdLhbryuR6qVbwYHBph4mw0meQlQ/TUkgpdiUvmQhxl5AWPXTXD7IwBcMsi9FpBw3njswSUIHLEDRo7uF/WHImqOEGFEuPzCIgXEBupVbyZcyLychTcW6gfWAE9c6jDaMGz5WkIeONUAVckiiy8MsHUBfDOZOgRqfV1Znb0UCOq4e7AIpZ84YMxUEgWUZcpuLXNaJthYHiWEynQ2TuiMBhxFUPxLWU8Ml+HzutqhxezsHHhJzHJHK5UZHZ0z3E2UhY/GXwYDE9Yb0UME0tzI1HifEb6p+VSVHifEb6p+VclX2LGx8WYsjhVboFSrZrEOhRgcrKfFY8iKa7T3kknQoyRKCFBK8a9lOYAZ5WAF9eV6RYbxF+qPlUlqBpvGDUbvpjXjjjjkVIJGaMZhGQ3EKrJ0WF3AIX1W0tVuaLabuYswctGwFuDeRGOU6gXY9C3O4tSDA7emiVFXIRG2aMsisUNwxyki4BI1FWsBvdioQBG6gDkCinkxkHr6TE11lEnF57IYR4bacyMRYrPmLeRBbjAZtOYzCMAWtqulSYyDaLrGA/FWaJbhViBHHQMQ+l75UtnPmnWk0G82ITLlZejkt0F/w82Tq6s59de03qxICZWVcgQAqigsEUogY26YCsRr2mjKDllsi9I+0YFzEhRCAuciG5BXormIvKuRtBqPdSyXeXEsjo0gKuGB8HHfK9iyg5bqpKg2BA0qLam3Jp1yyEEZs9goGoGX5UttSbOlHdIa4HePEwoI4pMqhgwAROYOYXJW5AOtjpXtd6MUAgEp8HbKcqXFhYC+W5FjaxuKT2otSyPlWw+be3EGNkuoZmLGQKgIBThlVAWydHrWx1NVpd48SxzGTW7G+SPm6CJv1etAB7L89aVWotRkOVbDvb+8bYlEQoFCksTcFnYgLmJCjqX0ntJpJRai1A0ktEFFFqLUDCii1FqAPQc2y3Nr3tc2v225XrzRai1ABRRai1ABRRai1ABRRai1ABUeJ8Rvqn5VJao8T4jfVPyoE+xnE5D1V6ooqpjCiiigAooooAKKKKACiiigAooooAKKKKACiiigAooooAKKKKACiiigAooooAKKKKACvL8j6qKKAP//Z">
            <a:hlinkClick r:id="rId2"/>
          </p:cNvPr>
          <p:cNvSpPr>
            <a:spLocks noChangeAspect="1" noChangeArrowheads="1"/>
          </p:cNvSpPr>
          <p:nvPr/>
        </p:nvSpPr>
        <p:spPr bwMode="auto">
          <a:xfrm>
            <a:off x="273050" y="-1219200"/>
            <a:ext cx="2857500"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news.bbc.co.uk/olmedia/720000/images/_720577_vc_tunnel_complex2_3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369332"/>
            <a:ext cx="2857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8150" y="214312"/>
            <a:ext cx="6165850" cy="2308324"/>
          </a:xfrm>
          <a:prstGeom prst="rect">
            <a:avLst/>
          </a:prstGeom>
          <a:noFill/>
        </p:spPr>
        <p:txBody>
          <a:bodyPr wrap="square" rtlCol="0">
            <a:spAutoFit/>
          </a:bodyPr>
          <a:lstStyle/>
          <a:p>
            <a:r>
              <a:rPr lang="en-US" dirty="0" smtClean="0">
                <a:latin typeface="Baskerville Old Face" pitchFamily="18" charset="0"/>
              </a:rPr>
              <a:t>Characteristics?</a:t>
            </a:r>
          </a:p>
          <a:p>
            <a:pPr marL="285750" indent="-285750">
              <a:buFont typeface="Arial" pitchFamily="34" charset="0"/>
              <a:buChar char="•"/>
            </a:pPr>
            <a:r>
              <a:rPr lang="en-US" dirty="0" smtClean="0">
                <a:latin typeface="Baskerville Old Face" pitchFamily="18" charset="0"/>
              </a:rPr>
              <a:t>Helicopters – ‘Airmobile’ – Search </a:t>
            </a:r>
            <a:r>
              <a:rPr lang="en-US" smtClean="0">
                <a:latin typeface="Baskerville Old Face" pitchFamily="18" charset="0"/>
              </a:rPr>
              <a:t>&amp; Destroy</a:t>
            </a:r>
            <a:endParaRPr lang="en-US" dirty="0" smtClean="0">
              <a:latin typeface="Baskerville Old Face" pitchFamily="18" charset="0"/>
            </a:endParaRPr>
          </a:p>
          <a:p>
            <a:pPr marL="285750" indent="-285750">
              <a:buFont typeface="Arial" pitchFamily="34" charset="0"/>
              <a:buChar char="•"/>
            </a:pPr>
            <a:r>
              <a:rPr lang="en-US" dirty="0" smtClean="0">
                <a:latin typeface="Baskerville Old Face" pitchFamily="18" charset="0"/>
              </a:rPr>
              <a:t>War of Attrition</a:t>
            </a:r>
          </a:p>
          <a:p>
            <a:pPr marL="285750" indent="-285750">
              <a:buFont typeface="Arial" pitchFamily="34" charset="0"/>
              <a:buChar char="•"/>
            </a:pPr>
            <a:r>
              <a:rPr lang="en-US" dirty="0" smtClean="0">
                <a:latin typeface="Baskerville Old Face" pitchFamily="18" charset="0"/>
              </a:rPr>
              <a:t>Bombing, </a:t>
            </a:r>
            <a:r>
              <a:rPr lang="en-US" b="1" dirty="0" smtClean="0">
                <a:latin typeface="Baskerville Old Face" pitchFamily="18" charset="0"/>
              </a:rPr>
              <a:t>Napalm</a:t>
            </a:r>
            <a:r>
              <a:rPr lang="en-US" dirty="0" smtClean="0">
                <a:latin typeface="Baskerville Old Face" pitchFamily="18" charset="0"/>
              </a:rPr>
              <a:t>, Firepower</a:t>
            </a:r>
          </a:p>
          <a:p>
            <a:pPr marL="285750" indent="-285750">
              <a:buFont typeface="Arial" pitchFamily="34" charset="0"/>
              <a:buChar char="•"/>
            </a:pPr>
            <a:r>
              <a:rPr lang="en-US" dirty="0" smtClean="0">
                <a:latin typeface="Baskerville Old Face" pitchFamily="18" charset="0"/>
              </a:rPr>
              <a:t>Role of Media (Embedded Journalism), but also ‘body bags’</a:t>
            </a:r>
          </a:p>
          <a:p>
            <a:pPr marL="285750" indent="-285750">
              <a:buFont typeface="Arial" pitchFamily="34" charset="0"/>
              <a:buChar char="•"/>
            </a:pPr>
            <a:r>
              <a:rPr lang="en-US" dirty="0" smtClean="0">
                <a:latin typeface="Baskerville Old Face" pitchFamily="18" charset="0"/>
              </a:rPr>
              <a:t>Guerilla Warfare (tunnels, ambush, booby traps)</a:t>
            </a:r>
          </a:p>
          <a:p>
            <a:pPr marL="285750" indent="-285750">
              <a:buFont typeface="Arial" pitchFamily="34" charset="0"/>
              <a:buChar char="•"/>
            </a:pPr>
            <a:r>
              <a:rPr lang="en-US" dirty="0" smtClean="0">
                <a:latin typeface="Baskerville Old Face" pitchFamily="18" charset="0"/>
              </a:rPr>
              <a:t>Ho Chi Minh Trail</a:t>
            </a:r>
          </a:p>
          <a:p>
            <a:pPr marL="285750" indent="-285750">
              <a:buFont typeface="Arial" pitchFamily="34" charset="0"/>
              <a:buChar char="•"/>
            </a:pPr>
            <a:r>
              <a:rPr lang="en-US" dirty="0" smtClean="0">
                <a:latin typeface="Baskerville Old Face" pitchFamily="18" charset="0"/>
              </a:rPr>
              <a:t>No ‘frontlines,’ but anybody could be an enemy</a:t>
            </a:r>
            <a:endParaRPr lang="en-US" dirty="0">
              <a:latin typeface="Baskerville Old Face" pitchFamily="18" charset="0"/>
            </a:endParaRPr>
          </a:p>
        </p:txBody>
      </p:sp>
      <p:pic>
        <p:nvPicPr>
          <p:cNvPr id="2058" name="Picture 10" descr="http://i455.photobucket.com/albums/qq273/greershane/vietnam01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928" y="2592278"/>
            <a:ext cx="2863577" cy="19026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d/d4/Vietcong1968.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7995" y="2592277"/>
            <a:ext cx="1263933" cy="19026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3236357"/>
            <a:ext cx="4947996" cy="3693319"/>
          </a:xfrm>
          <a:prstGeom prst="rect">
            <a:avLst/>
          </a:prstGeom>
          <a:noFill/>
        </p:spPr>
        <p:txBody>
          <a:bodyPr wrap="square" rtlCol="0">
            <a:spAutoFit/>
          </a:bodyPr>
          <a:lstStyle/>
          <a:p>
            <a:r>
              <a:rPr lang="en-US" dirty="0" smtClean="0">
                <a:latin typeface="Baskerville Old Face" pitchFamily="18" charset="0"/>
              </a:rPr>
              <a:t>Vietnamese (Viet Cong)</a:t>
            </a:r>
          </a:p>
          <a:p>
            <a:r>
              <a:rPr lang="en-US" dirty="0" smtClean="0">
                <a:latin typeface="Baskerville Old Face" pitchFamily="18" charset="0"/>
              </a:rPr>
              <a:t>What type of war were Vietnamese fighting ? Why?</a:t>
            </a:r>
          </a:p>
          <a:p>
            <a:pPr marL="742950" lvl="1" indent="-285750">
              <a:buFont typeface="Arial" pitchFamily="34" charset="0"/>
              <a:buChar char="•"/>
            </a:pPr>
            <a:r>
              <a:rPr lang="en-US" dirty="0" smtClean="0">
                <a:latin typeface="Baskerville Old Face" pitchFamily="18" charset="0"/>
              </a:rPr>
              <a:t>Volunteers</a:t>
            </a:r>
          </a:p>
          <a:p>
            <a:pPr marL="742950" lvl="1" indent="-285750">
              <a:buFont typeface="Arial" pitchFamily="34" charset="0"/>
              <a:buChar char="•"/>
            </a:pPr>
            <a:r>
              <a:rPr lang="en-US" dirty="0" smtClean="0">
                <a:latin typeface="Baskerville Old Face" pitchFamily="18" charset="0"/>
              </a:rPr>
              <a:t>politically conscious</a:t>
            </a:r>
          </a:p>
          <a:p>
            <a:pPr marL="742950" lvl="1" indent="-285750">
              <a:buFont typeface="Arial" pitchFamily="34" charset="0"/>
              <a:buChar char="•"/>
            </a:pPr>
            <a:r>
              <a:rPr lang="en-US" dirty="0" smtClean="0">
                <a:latin typeface="Baskerville Old Face" pitchFamily="18" charset="0"/>
              </a:rPr>
              <a:t>poorer</a:t>
            </a:r>
          </a:p>
          <a:p>
            <a:pPr marL="742950" lvl="1" indent="-285750">
              <a:buFont typeface="Arial" pitchFamily="34" charset="0"/>
              <a:buChar char="•"/>
            </a:pPr>
            <a:r>
              <a:rPr lang="en-US" dirty="0">
                <a:latin typeface="Baskerville Old Face" pitchFamily="18" charset="0"/>
              </a:rPr>
              <a:t>d</a:t>
            </a:r>
            <a:r>
              <a:rPr lang="en-US" dirty="0" smtClean="0">
                <a:latin typeface="Baskerville Old Face" pitchFamily="18" charset="0"/>
              </a:rPr>
              <a:t>isciplined</a:t>
            </a:r>
          </a:p>
          <a:p>
            <a:pPr marL="742950" lvl="1" indent="-285750">
              <a:buFont typeface="Arial" pitchFamily="34" charset="0"/>
              <a:buChar char="•"/>
            </a:pPr>
            <a:r>
              <a:rPr lang="en-US" dirty="0">
                <a:latin typeface="Baskerville Old Face" pitchFamily="18" charset="0"/>
              </a:rPr>
              <a:t>v</a:t>
            </a:r>
            <a:r>
              <a:rPr lang="en-US" dirty="0" smtClean="0">
                <a:latin typeface="Baskerville Old Face" pitchFamily="18" charset="0"/>
              </a:rPr>
              <a:t>irtually little reliance on supplies</a:t>
            </a:r>
          </a:p>
          <a:p>
            <a:endParaRPr lang="en-US" dirty="0">
              <a:latin typeface="Baskerville Old Face" pitchFamily="18" charset="0"/>
            </a:endParaRPr>
          </a:p>
          <a:p>
            <a:r>
              <a:rPr lang="en-US" dirty="0" smtClean="0">
                <a:latin typeface="Baskerville Old Face" pitchFamily="18" charset="0"/>
              </a:rPr>
              <a:t>What factors win nations a war? </a:t>
            </a:r>
          </a:p>
          <a:p>
            <a:pPr marL="742950" lvl="1" indent="-285750">
              <a:buFont typeface="Arial" pitchFamily="34" charset="0"/>
              <a:buChar char="•"/>
            </a:pPr>
            <a:r>
              <a:rPr lang="en-US" dirty="0" smtClean="0">
                <a:latin typeface="Baskerville Old Face" pitchFamily="18" charset="0"/>
              </a:rPr>
              <a:t>Politics?</a:t>
            </a:r>
          </a:p>
          <a:p>
            <a:pPr marL="742950" lvl="1" indent="-285750">
              <a:buFont typeface="Arial" pitchFamily="34" charset="0"/>
              <a:buChar char="•"/>
            </a:pPr>
            <a:r>
              <a:rPr lang="en-US" dirty="0" smtClean="0">
                <a:latin typeface="Baskerville Old Face" pitchFamily="18" charset="0"/>
              </a:rPr>
              <a:t>Economics?</a:t>
            </a:r>
          </a:p>
          <a:p>
            <a:pPr marL="742950" lvl="1" indent="-285750">
              <a:buFont typeface="Arial" pitchFamily="34" charset="0"/>
              <a:buChar char="•"/>
            </a:pPr>
            <a:r>
              <a:rPr lang="en-US" dirty="0" smtClean="0">
                <a:latin typeface="Baskerville Old Face" pitchFamily="18" charset="0"/>
              </a:rPr>
              <a:t>Technology?</a:t>
            </a:r>
          </a:p>
          <a:p>
            <a:pPr marL="742950" lvl="1" indent="-285750">
              <a:buFont typeface="Arial" pitchFamily="34" charset="0"/>
              <a:buChar char="•"/>
            </a:pPr>
            <a:r>
              <a:rPr lang="en-US" dirty="0" smtClean="0">
                <a:latin typeface="Baskerville Old Face" pitchFamily="18" charset="0"/>
              </a:rPr>
              <a:t>Strategies?</a:t>
            </a:r>
            <a:endParaRPr lang="en-US" dirty="0">
              <a:latin typeface="Baskerville Old Face" pitchFamily="18" charset="0"/>
            </a:endParaRPr>
          </a:p>
        </p:txBody>
      </p:sp>
      <p:sp>
        <p:nvSpPr>
          <p:cNvPr id="7" name="TextBox 6"/>
          <p:cNvSpPr txBox="1"/>
          <p:nvPr/>
        </p:nvSpPr>
        <p:spPr>
          <a:xfrm>
            <a:off x="4296792" y="4545433"/>
            <a:ext cx="4778713" cy="2308324"/>
          </a:xfrm>
          <a:prstGeom prst="rect">
            <a:avLst/>
          </a:prstGeom>
          <a:noFill/>
        </p:spPr>
        <p:txBody>
          <a:bodyPr wrap="square" rtlCol="0">
            <a:spAutoFit/>
          </a:bodyPr>
          <a:lstStyle/>
          <a:p>
            <a:r>
              <a:rPr lang="en-US" dirty="0" smtClean="0">
                <a:latin typeface="Baskerville Old Face" pitchFamily="18" charset="0"/>
              </a:rPr>
              <a:t>American Soldiers</a:t>
            </a:r>
          </a:p>
          <a:p>
            <a:r>
              <a:rPr lang="en-US" dirty="0" smtClean="0">
                <a:latin typeface="Baskerville Old Face" pitchFamily="18" charset="0"/>
              </a:rPr>
              <a:t>Same Question: </a:t>
            </a:r>
          </a:p>
          <a:p>
            <a:pPr algn="r"/>
            <a:r>
              <a:rPr lang="en-US" dirty="0" smtClean="0">
                <a:latin typeface="Baskerville Old Face" pitchFamily="18" charset="0"/>
              </a:rPr>
              <a:t>What type of war were US fighting? Why</a:t>
            </a:r>
          </a:p>
          <a:p>
            <a:pPr marL="742950" lvl="1" indent="-285750">
              <a:buFont typeface="Arial" pitchFamily="34" charset="0"/>
              <a:buChar char="•"/>
            </a:pPr>
            <a:r>
              <a:rPr lang="en-US" dirty="0" smtClean="0">
                <a:latin typeface="Baskerville Old Face" pitchFamily="18" charset="0"/>
              </a:rPr>
              <a:t>Drafted (mandatory - one year tour)</a:t>
            </a:r>
          </a:p>
          <a:p>
            <a:pPr marL="742950" lvl="1" indent="-285750">
              <a:buFont typeface="Arial" pitchFamily="34" charset="0"/>
              <a:buChar char="•"/>
            </a:pPr>
            <a:r>
              <a:rPr lang="en-US" dirty="0" smtClean="0">
                <a:latin typeface="Baskerville Old Face" pitchFamily="18" charset="0"/>
              </a:rPr>
              <a:t>uneducated </a:t>
            </a:r>
          </a:p>
          <a:p>
            <a:pPr marL="742950" lvl="1" indent="-285750">
              <a:buFont typeface="Arial" pitchFamily="34" charset="0"/>
              <a:buChar char="•"/>
            </a:pPr>
            <a:r>
              <a:rPr lang="en-US" dirty="0" smtClean="0">
                <a:latin typeface="Baskerville Old Face" pitchFamily="18" charset="0"/>
              </a:rPr>
              <a:t>poor</a:t>
            </a:r>
          </a:p>
          <a:p>
            <a:pPr marL="742950" lvl="1" indent="-285750">
              <a:buFont typeface="Arial" pitchFamily="34" charset="0"/>
              <a:buChar char="•"/>
            </a:pPr>
            <a:r>
              <a:rPr lang="en-US" dirty="0" smtClean="0">
                <a:latin typeface="Baskerville Old Face" pitchFamily="18" charset="0"/>
              </a:rPr>
              <a:t>substance abuse</a:t>
            </a:r>
          </a:p>
          <a:p>
            <a:pPr marL="742950" lvl="1" indent="-285750">
              <a:buFont typeface="Arial" pitchFamily="34" charset="0"/>
              <a:buChar char="•"/>
            </a:pPr>
            <a:r>
              <a:rPr lang="en-US" dirty="0">
                <a:latin typeface="Baskerville Old Face" pitchFamily="18" charset="0"/>
              </a:rPr>
              <a:t>s</a:t>
            </a:r>
            <a:r>
              <a:rPr lang="en-US" dirty="0" smtClean="0">
                <a:latin typeface="Baskerville Old Face" pitchFamily="18" charset="0"/>
              </a:rPr>
              <a:t>upply oriented</a:t>
            </a:r>
            <a:endParaRPr lang="en-US" dirty="0">
              <a:latin typeface="Baskerville Old Face" pitchFamily="18" charset="0"/>
            </a:endParaRPr>
          </a:p>
        </p:txBody>
      </p:sp>
    </p:spTree>
    <p:extLst>
      <p:ext uri="{BB962C8B-B14F-4D97-AF65-F5344CB8AC3E}">
        <p14:creationId xmlns:p14="http://schemas.microsoft.com/office/powerpoint/2010/main" val="163927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9520"/>
            <a:ext cx="4860706" cy="7278916"/>
          </a:xfrm>
          <a:prstGeom prst="rect">
            <a:avLst/>
          </a:prstGeom>
          <a:noFill/>
        </p:spPr>
        <p:txBody>
          <a:bodyPr wrap="square" rtlCol="0">
            <a:spAutoFit/>
          </a:bodyPr>
          <a:lstStyle/>
          <a:p>
            <a:r>
              <a:rPr lang="en-US" b="1" dirty="0" smtClean="0">
                <a:latin typeface="Baskerville Old Face" pitchFamily="18" charset="0"/>
              </a:rPr>
              <a:t>American ‘Hubris</a:t>
            </a:r>
            <a:r>
              <a:rPr lang="en-US" dirty="0" smtClean="0">
                <a:latin typeface="Baskerville Old Face" pitchFamily="18" charset="0"/>
              </a:rPr>
              <a:t>’</a:t>
            </a:r>
          </a:p>
          <a:p>
            <a:endParaRPr lang="en-US" sz="1100" dirty="0">
              <a:latin typeface="Baskerville Old Face" pitchFamily="18" charset="0"/>
            </a:endParaRPr>
          </a:p>
          <a:p>
            <a:r>
              <a:rPr lang="en-US" b="1" dirty="0" err="1" smtClean="0">
                <a:latin typeface="Baskerville Old Face" pitchFamily="18" charset="0"/>
              </a:rPr>
              <a:t>Tet</a:t>
            </a:r>
            <a:r>
              <a:rPr lang="en-US" b="1" dirty="0" smtClean="0">
                <a:latin typeface="Baskerville Old Face" pitchFamily="18" charset="0"/>
              </a:rPr>
              <a:t> Offensive (1968)</a:t>
            </a:r>
          </a:p>
          <a:p>
            <a:pPr marL="285750" indent="-285750">
              <a:buFont typeface="Arial" pitchFamily="34" charset="0"/>
              <a:buChar char="•"/>
            </a:pPr>
            <a:r>
              <a:rPr lang="en-US" dirty="0">
                <a:latin typeface="Baskerville Old Face" pitchFamily="18" charset="0"/>
              </a:rPr>
              <a:t>It was a campaign of surprise attacks </a:t>
            </a:r>
            <a:r>
              <a:rPr lang="en-US" dirty="0" smtClean="0">
                <a:latin typeface="Baskerville Old Face" pitchFamily="18" charset="0"/>
              </a:rPr>
              <a:t>(</a:t>
            </a:r>
            <a:r>
              <a:rPr lang="en-US" b="1" dirty="0" smtClean="0">
                <a:latin typeface="Baskerville Old Face" pitchFamily="18" charset="0"/>
              </a:rPr>
              <a:t>Viet Cong</a:t>
            </a:r>
            <a:r>
              <a:rPr lang="en-US" dirty="0" smtClean="0">
                <a:latin typeface="Baskerville Old Face" pitchFamily="18" charset="0"/>
              </a:rPr>
              <a:t>) against </a:t>
            </a:r>
            <a:r>
              <a:rPr lang="en-US" dirty="0">
                <a:latin typeface="Baskerville Old Face" pitchFamily="18" charset="0"/>
              </a:rPr>
              <a:t>military and civilian commands and control centers throughout South </a:t>
            </a:r>
            <a:r>
              <a:rPr lang="en-US" dirty="0" smtClean="0">
                <a:latin typeface="Baskerville Old Face" pitchFamily="18" charset="0"/>
              </a:rPr>
              <a:t>Vietnam </a:t>
            </a:r>
          </a:p>
          <a:p>
            <a:endParaRPr lang="en-US" dirty="0" smtClean="0">
              <a:latin typeface="Baskerville Old Face" pitchFamily="18" charset="0"/>
            </a:endParaRPr>
          </a:p>
          <a:p>
            <a:r>
              <a:rPr lang="en-US" dirty="0" smtClean="0">
                <a:latin typeface="Baskerville Old Face" pitchFamily="18" charset="0"/>
              </a:rPr>
              <a:t>Massacre at Hue</a:t>
            </a:r>
          </a:p>
          <a:p>
            <a:pPr marL="742950" lvl="1" indent="-285750">
              <a:buFont typeface="Arial" pitchFamily="34" charset="0"/>
              <a:buChar char="•"/>
            </a:pPr>
            <a:r>
              <a:rPr lang="en-US" dirty="0" smtClean="0">
                <a:latin typeface="Baskerville Old Face" pitchFamily="18" charset="0"/>
              </a:rPr>
              <a:t>Summary execution/mass killings perpetrated by Viet Cong – 5-6 000</a:t>
            </a:r>
            <a:endParaRPr lang="en-US" b="1" dirty="0" smtClean="0">
              <a:latin typeface="Baskerville Old Face" pitchFamily="18" charset="0"/>
            </a:endParaRPr>
          </a:p>
          <a:p>
            <a:pPr marL="0" lvl="1"/>
            <a:r>
              <a:rPr lang="en-US" b="1" dirty="0" smtClean="0">
                <a:latin typeface="Baskerville Old Face" pitchFamily="18" charset="0"/>
              </a:rPr>
              <a:t>My Lai Massacre (March ‘68)</a:t>
            </a:r>
          </a:p>
          <a:p>
            <a:pPr marL="742950" lvl="2" indent="-285750">
              <a:buFont typeface="Arial" pitchFamily="34" charset="0"/>
              <a:buChar char="•"/>
            </a:pPr>
            <a:r>
              <a:rPr lang="en-US" dirty="0" smtClean="0">
                <a:latin typeface="Baskerville Old Face" pitchFamily="18" charset="0"/>
              </a:rPr>
              <a:t>US Army soldiers perpetrate the murder of 350-500 unarmed civilians at Son My</a:t>
            </a:r>
          </a:p>
          <a:p>
            <a:pPr marL="742950" lvl="2" indent="-285750">
              <a:buFont typeface="Arial" pitchFamily="34" charset="0"/>
              <a:buChar char="•"/>
            </a:pPr>
            <a:r>
              <a:rPr lang="en-US" dirty="0" smtClean="0">
                <a:latin typeface="Baskerville Old Face" pitchFamily="18" charset="0"/>
              </a:rPr>
              <a:t>Kept secret until  Nov. 1969</a:t>
            </a:r>
          </a:p>
          <a:p>
            <a:pPr marL="742950" lvl="2" indent="-285750">
              <a:buFont typeface="Arial" pitchFamily="34" charset="0"/>
              <a:buChar char="•"/>
            </a:pPr>
            <a:r>
              <a:rPr lang="en-US" dirty="0" smtClean="0">
                <a:latin typeface="Baskerville Old Face" pitchFamily="18" charset="0"/>
              </a:rPr>
              <a:t>Leads to increase in </a:t>
            </a:r>
            <a:r>
              <a:rPr lang="en-US" b="1" dirty="0" smtClean="0">
                <a:latin typeface="Baskerville Old Face" pitchFamily="18" charset="0"/>
              </a:rPr>
              <a:t>anti-war movement</a:t>
            </a:r>
          </a:p>
          <a:p>
            <a:pPr marL="457200" lvl="2"/>
            <a:r>
              <a:rPr lang="en-US" sz="1200" b="1" dirty="0">
                <a:latin typeface="Baskerville Old Face" pitchFamily="18" charset="0"/>
                <a:hlinkClick r:id="rId2"/>
              </a:rPr>
              <a:t>https://</a:t>
            </a:r>
            <a:r>
              <a:rPr lang="en-US" sz="1200" b="1" dirty="0" smtClean="0">
                <a:latin typeface="Baskerville Old Face" pitchFamily="18" charset="0"/>
                <a:hlinkClick r:id="rId2"/>
              </a:rPr>
              <a:t>www.youtube.com/watch?v=sL7N-aCtlLo</a:t>
            </a:r>
            <a:endParaRPr lang="en-US" sz="1200" b="1" dirty="0" smtClean="0">
              <a:latin typeface="Baskerville Old Face" pitchFamily="18" charset="0"/>
            </a:endParaRPr>
          </a:p>
          <a:p>
            <a:pPr marL="0" lvl="1"/>
            <a:r>
              <a:rPr lang="en-US" b="1" smtClean="0">
                <a:latin typeface="Baskerville Old Face" pitchFamily="18" charset="0"/>
              </a:rPr>
              <a:t>Battle </a:t>
            </a:r>
            <a:r>
              <a:rPr lang="en-US" b="1" dirty="0" smtClean="0">
                <a:latin typeface="Baskerville Old Face" pitchFamily="18" charset="0"/>
              </a:rPr>
              <a:t>of </a:t>
            </a:r>
            <a:r>
              <a:rPr lang="en-US" b="1" dirty="0" err="1" smtClean="0">
                <a:latin typeface="Baskerville Old Face" pitchFamily="18" charset="0"/>
              </a:rPr>
              <a:t>Khe</a:t>
            </a:r>
            <a:r>
              <a:rPr lang="en-US" b="1" dirty="0" smtClean="0">
                <a:latin typeface="Baskerville Old Face" pitchFamily="18" charset="0"/>
              </a:rPr>
              <a:t> </a:t>
            </a:r>
            <a:r>
              <a:rPr lang="en-US" b="1" dirty="0" err="1" smtClean="0">
                <a:latin typeface="Baskerville Old Face" pitchFamily="18" charset="0"/>
              </a:rPr>
              <a:t>Sanh</a:t>
            </a:r>
            <a:r>
              <a:rPr lang="en-US" b="1" dirty="0" smtClean="0">
                <a:latin typeface="Baskerville Old Face" pitchFamily="18" charset="0"/>
              </a:rPr>
              <a:t> (21 Jan ‘68 – 9 July ‘68)</a:t>
            </a:r>
          </a:p>
          <a:p>
            <a:pPr marL="285750" indent="-285750">
              <a:buFont typeface="Arial" pitchFamily="34" charset="0"/>
              <a:buChar char="•"/>
            </a:pPr>
            <a:r>
              <a:rPr lang="en-US" dirty="0">
                <a:latin typeface="Baskerville Old Face" pitchFamily="18" charset="0"/>
              </a:rPr>
              <a:t>Both sides claimed </a:t>
            </a:r>
            <a:r>
              <a:rPr lang="en-US" dirty="0" smtClean="0">
                <a:latin typeface="Baskerville Old Face" pitchFamily="18" charset="0"/>
              </a:rPr>
              <a:t>victory</a:t>
            </a:r>
          </a:p>
          <a:p>
            <a:pPr marL="285750" indent="-285750">
              <a:buFont typeface="Arial" pitchFamily="34" charset="0"/>
              <a:buChar char="•"/>
            </a:pPr>
            <a:r>
              <a:rPr lang="en-US" dirty="0" err="1" smtClean="0">
                <a:latin typeface="Baskerville Old Face" pitchFamily="18" charset="0"/>
              </a:rPr>
              <a:t>Khe</a:t>
            </a:r>
            <a:r>
              <a:rPr lang="en-US" dirty="0" smtClean="0">
                <a:latin typeface="Baskerville Old Face" pitchFamily="18" charset="0"/>
              </a:rPr>
              <a:t> </a:t>
            </a:r>
            <a:r>
              <a:rPr lang="en-US" dirty="0" err="1">
                <a:latin typeface="Baskerville Old Face" pitchFamily="18" charset="0"/>
              </a:rPr>
              <a:t>Sanh</a:t>
            </a:r>
            <a:r>
              <a:rPr lang="en-US" dirty="0">
                <a:latin typeface="Baskerville Old Face" pitchFamily="18" charset="0"/>
              </a:rPr>
              <a:t> was relieved by ground forces on 6 </a:t>
            </a:r>
            <a:r>
              <a:rPr lang="en-US" dirty="0" smtClean="0">
                <a:latin typeface="Baskerville Old Face" pitchFamily="18" charset="0"/>
              </a:rPr>
              <a:t>April</a:t>
            </a:r>
            <a:endParaRPr lang="en-US" dirty="0">
              <a:latin typeface="Baskerville Old Face" pitchFamily="18" charset="0"/>
            </a:endParaRPr>
          </a:p>
          <a:p>
            <a:pPr marL="285750" indent="-285750">
              <a:buFont typeface="Arial" pitchFamily="34" charset="0"/>
              <a:buChar char="•"/>
            </a:pPr>
            <a:r>
              <a:rPr lang="en-US" dirty="0">
                <a:latin typeface="Baskerville Old Face" pitchFamily="18" charset="0"/>
              </a:rPr>
              <a:t>July 1968, Americans destroyed the base complex of </a:t>
            </a:r>
            <a:r>
              <a:rPr lang="en-US" dirty="0" err="1">
                <a:latin typeface="Baskerville Old Face" pitchFamily="18" charset="0"/>
              </a:rPr>
              <a:t>Khe</a:t>
            </a:r>
            <a:r>
              <a:rPr lang="en-US" dirty="0">
                <a:latin typeface="Baskerville Old Face" pitchFamily="18" charset="0"/>
              </a:rPr>
              <a:t> </a:t>
            </a:r>
            <a:r>
              <a:rPr lang="en-US" dirty="0" err="1">
                <a:latin typeface="Baskerville Old Face" pitchFamily="18" charset="0"/>
              </a:rPr>
              <a:t>Sanh</a:t>
            </a:r>
            <a:r>
              <a:rPr lang="en-US" dirty="0">
                <a:latin typeface="Baskerville Old Face" pitchFamily="18" charset="0"/>
              </a:rPr>
              <a:t> and withdrew from the battle </a:t>
            </a:r>
            <a:r>
              <a:rPr lang="en-US" dirty="0" smtClean="0">
                <a:latin typeface="Baskerville Old Face" pitchFamily="18" charset="0"/>
              </a:rPr>
              <a:t>area</a:t>
            </a:r>
            <a:endParaRPr lang="en-US" dirty="0">
              <a:latin typeface="Baskerville Old Face" pitchFamily="18" charset="0"/>
            </a:endParaRPr>
          </a:p>
          <a:p>
            <a:pPr marL="285750" indent="-285750">
              <a:buFont typeface="Arial" pitchFamily="34" charset="0"/>
              <a:buChar char="•"/>
            </a:pPr>
            <a:r>
              <a:rPr lang="en-US" dirty="0">
                <a:latin typeface="Baskerville Old Face" pitchFamily="18" charset="0"/>
              </a:rPr>
              <a:t>North Vietnamese Army gained control of the </a:t>
            </a:r>
            <a:r>
              <a:rPr lang="en-US" dirty="0" err="1">
                <a:latin typeface="Baskerville Old Face" pitchFamily="18" charset="0"/>
              </a:rPr>
              <a:t>Khe</a:t>
            </a:r>
            <a:r>
              <a:rPr lang="en-US" dirty="0">
                <a:latin typeface="Baskerville Old Face" pitchFamily="18" charset="0"/>
              </a:rPr>
              <a:t> </a:t>
            </a:r>
            <a:r>
              <a:rPr lang="en-US" dirty="0" err="1">
                <a:latin typeface="Baskerville Old Face" pitchFamily="18" charset="0"/>
              </a:rPr>
              <a:t>Sanh</a:t>
            </a:r>
            <a:r>
              <a:rPr lang="en-US" dirty="0">
                <a:latin typeface="Baskerville Old Face" pitchFamily="18" charset="0"/>
              </a:rPr>
              <a:t> region after the American withdrawal</a:t>
            </a:r>
          </a:p>
          <a:p>
            <a:pPr marL="0" lvl="1"/>
            <a:endParaRPr lang="en-US" b="1" dirty="0" smtClean="0">
              <a:latin typeface="Baskerville Old Face" pitchFamily="18" charset="0"/>
            </a:endParaRPr>
          </a:p>
        </p:txBody>
      </p:sp>
      <p:pic>
        <p:nvPicPr>
          <p:cNvPr id="1026" name="Picture 2" descr="http://www.classzone.com/cz/books/amer_hist_survey/resources/htmls/chapter_maps/ah29_tetoffensive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706" y="142041"/>
            <a:ext cx="4170412" cy="308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nthisdeity.com/wp-content/uploads/2011/01/TetOffensiv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707" y="3229590"/>
            <a:ext cx="4170411" cy="30026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0706" y="6265573"/>
            <a:ext cx="4283294" cy="646331"/>
          </a:xfrm>
          <a:prstGeom prst="rect">
            <a:avLst/>
          </a:prstGeom>
        </p:spPr>
        <p:txBody>
          <a:bodyPr wrap="square">
            <a:spAutoFit/>
          </a:bodyPr>
          <a:lstStyle/>
          <a:p>
            <a:r>
              <a:rPr lang="en-US" sz="1200" dirty="0">
                <a:latin typeface="Baskerville Old Face" pitchFamily="18" charset="0"/>
              </a:rPr>
              <a:t>Brigadier General </a:t>
            </a:r>
            <a:r>
              <a:rPr lang="en-US" sz="1200" dirty="0" err="1">
                <a:latin typeface="Baskerville Old Face" pitchFamily="18" charset="0"/>
              </a:rPr>
              <a:t>Nguyễn</a:t>
            </a:r>
            <a:r>
              <a:rPr lang="en-US" sz="1200" dirty="0">
                <a:latin typeface="Baskerville Old Face" pitchFamily="18" charset="0"/>
              </a:rPr>
              <a:t> </a:t>
            </a:r>
            <a:r>
              <a:rPr lang="en-US" sz="1200" dirty="0" err="1">
                <a:latin typeface="Baskerville Old Face" pitchFamily="18" charset="0"/>
              </a:rPr>
              <a:t>Ngọc</a:t>
            </a:r>
            <a:r>
              <a:rPr lang="en-US" sz="1200" dirty="0">
                <a:latin typeface="Baskerville Old Face" pitchFamily="18" charset="0"/>
              </a:rPr>
              <a:t> Loan </a:t>
            </a:r>
            <a:r>
              <a:rPr lang="en-US" sz="1200" dirty="0" smtClean="0">
                <a:latin typeface="Baskerville Old Face" pitchFamily="18" charset="0"/>
              </a:rPr>
              <a:t>fires </a:t>
            </a:r>
            <a:r>
              <a:rPr lang="en-US" sz="1200" dirty="0">
                <a:latin typeface="Baskerville Old Face" pitchFamily="18" charset="0"/>
              </a:rPr>
              <a:t>a bullet through the head of his Vietcong prisoner, </a:t>
            </a:r>
            <a:r>
              <a:rPr lang="en-US" sz="1200" dirty="0" smtClean="0">
                <a:latin typeface="Baskerville Old Face" pitchFamily="18" charset="0"/>
              </a:rPr>
              <a:t>as NBC </a:t>
            </a:r>
            <a:r>
              <a:rPr lang="en-US" sz="1200" dirty="0">
                <a:latin typeface="Baskerville Old Face" pitchFamily="18" charset="0"/>
              </a:rPr>
              <a:t>cameraman and photographer Eddie Adams captured the harrowing </a:t>
            </a:r>
            <a:r>
              <a:rPr lang="en-US" sz="1200" dirty="0" smtClean="0">
                <a:latin typeface="Baskerville Old Face" pitchFamily="18" charset="0"/>
              </a:rPr>
              <a:t>moment</a:t>
            </a:r>
            <a:endParaRPr lang="en-US" sz="1200" dirty="0">
              <a:latin typeface="Baskerville Old Face" pitchFamily="18" charset="0"/>
            </a:endParaRPr>
          </a:p>
        </p:txBody>
      </p:sp>
    </p:spTree>
    <p:extLst>
      <p:ext uri="{BB962C8B-B14F-4D97-AF65-F5344CB8AC3E}">
        <p14:creationId xmlns:p14="http://schemas.microsoft.com/office/powerpoint/2010/main" val="267306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693762" cy="2308324"/>
          </a:xfrm>
          <a:prstGeom prst="rect">
            <a:avLst/>
          </a:prstGeom>
          <a:noFill/>
        </p:spPr>
        <p:txBody>
          <a:bodyPr wrap="square" rtlCol="0">
            <a:spAutoFit/>
          </a:bodyPr>
          <a:lstStyle/>
          <a:p>
            <a:r>
              <a:rPr lang="en-US" b="1" dirty="0" smtClean="0">
                <a:latin typeface="Baskerville Old Face" panose="02020602080505020303" pitchFamily="18" charset="0"/>
              </a:rPr>
              <a:t>‘Planning to Lose’ – End of Vietnam</a:t>
            </a:r>
          </a:p>
          <a:p>
            <a:r>
              <a:rPr lang="en-US" dirty="0" smtClean="0">
                <a:latin typeface="Baskerville Old Face" panose="02020602080505020303" pitchFamily="18" charset="0"/>
              </a:rPr>
              <a:t>1968 – </a:t>
            </a:r>
            <a:r>
              <a:rPr lang="en-US" b="1" dirty="0" smtClean="0">
                <a:latin typeface="Baskerville Old Face" panose="02020602080505020303" pitchFamily="18" charset="0"/>
              </a:rPr>
              <a:t>Lyndon B. Johnson </a:t>
            </a:r>
            <a:r>
              <a:rPr lang="en-US" dirty="0" smtClean="0">
                <a:latin typeface="Baskerville Old Face" panose="02020602080505020303" pitchFamily="18" charset="0"/>
              </a:rPr>
              <a:t>decides not to run for President (2</a:t>
            </a:r>
            <a:r>
              <a:rPr lang="en-US" baseline="30000" dirty="0" smtClean="0">
                <a:latin typeface="Baskerville Old Face" panose="02020602080505020303" pitchFamily="18" charset="0"/>
              </a:rPr>
              <a:t>nd</a:t>
            </a:r>
            <a:r>
              <a:rPr lang="en-US" dirty="0" smtClean="0">
                <a:latin typeface="Baskerville Old Face" panose="02020602080505020303" pitchFamily="18" charset="0"/>
              </a:rPr>
              <a:t> term)</a:t>
            </a:r>
          </a:p>
          <a:p>
            <a:endParaRPr lang="en-US" dirty="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Before ‘</a:t>
            </a:r>
            <a:r>
              <a:rPr lang="en-US" dirty="0" err="1" smtClean="0">
                <a:latin typeface="Baskerville Old Face" panose="02020602080505020303" pitchFamily="18" charset="0"/>
              </a:rPr>
              <a:t>Tet</a:t>
            </a:r>
            <a:r>
              <a:rPr lang="en-US" dirty="0" smtClean="0">
                <a:latin typeface="Baskerville Old Face" panose="02020602080505020303" pitchFamily="18" charset="0"/>
              </a:rPr>
              <a:t> Offensive’: Anti-war protesters viewed as ‘freaks’</a:t>
            </a:r>
          </a:p>
          <a:p>
            <a:pPr marL="285750" indent="-285750">
              <a:buFont typeface="Arial" panose="020B0604020202020204" pitchFamily="34" charset="0"/>
              <a:buChar char="•"/>
            </a:pPr>
            <a:r>
              <a:rPr lang="en-US" dirty="0" smtClean="0">
                <a:latin typeface="Baskerville Old Face" panose="02020602080505020303" pitchFamily="18" charset="0"/>
              </a:rPr>
              <a:t>After ‘</a:t>
            </a:r>
            <a:r>
              <a:rPr lang="en-US" dirty="0" err="1" smtClean="0">
                <a:latin typeface="Baskerville Old Face" panose="02020602080505020303" pitchFamily="18" charset="0"/>
              </a:rPr>
              <a:t>Tet</a:t>
            </a:r>
            <a:r>
              <a:rPr lang="en-US" dirty="0" smtClean="0">
                <a:latin typeface="Baskerville Old Face" panose="02020602080505020303" pitchFamily="18" charset="0"/>
              </a:rPr>
              <a:t> Offensive’: ‘Respectable’ Americans call for an end to war</a:t>
            </a:r>
          </a:p>
          <a:p>
            <a:pPr marL="285750" indent="-285750">
              <a:buFont typeface="Arial" panose="020B0604020202020204" pitchFamily="34" charset="0"/>
              <a:buChar char="•"/>
            </a:pPr>
            <a:endParaRPr lang="en-US" dirty="0">
              <a:latin typeface="Baskerville Old Face" panose="02020602080505020303" pitchFamily="18" charset="0"/>
            </a:endParaRPr>
          </a:p>
          <a:p>
            <a:r>
              <a:rPr lang="en-US" b="1" dirty="0" smtClean="0">
                <a:latin typeface="Baskerville Old Face" panose="02020602080505020303" pitchFamily="18" charset="0"/>
              </a:rPr>
              <a:t>1968 - Richard Nixon (Pres.) &amp; Henry Kissinger (Sec. of State)</a:t>
            </a:r>
            <a:endParaRPr lang="en-US" b="1" dirty="0">
              <a:latin typeface="Baskerville Old Face" panose="02020602080505020303" pitchFamily="18" charset="0"/>
            </a:endParaRPr>
          </a:p>
          <a:p>
            <a:endParaRPr lang="en-US" dirty="0">
              <a:latin typeface="Baskerville Old Face" panose="02020602080505020303" pitchFamily="18" charset="0"/>
            </a:endParaRPr>
          </a:p>
        </p:txBody>
      </p:sp>
      <p:sp>
        <p:nvSpPr>
          <p:cNvPr id="3" name="AutoShape 2" descr="data:image/jpeg;base64,/9j/4AAQSkZJRgABAQAAAQABAAD/2wCEAAkGBhQSEBQUEhQUFRQQFBYVFRQVFBQUFBQUFBcVFRQUFBgXHSYeFxkjGRUUHy8gIycpLCwsFR4xNTAqNSYrLCkBCQoKBQUFDQUFDSkYEhgpKSkpKSkpKSkpKSkpKSkpKSkpKSkpKSkpKSkpKSkpKSkpKSkpKSkpKSkpKSkpKSkpKf/AABEIAPYAzQMBIgACEQEDEQH/xAAcAAABBQEBAQAAAAAAAAAAAAAGAAMEBQcCAQj/xABDEAABAgMEBQgIBQMEAgMAAAABAAIDBBEFEiExBkFRYXEHExYiUoGRsTI0QnKTobLRCCNic8EUM/AVguHxwtJDU6L/xAAUAQEAAAAAAAAAAAAAAAAAAAAA/8QAFBEBAAAAAAAAAAAAAAAAAAAAAP/aAAwDAQACEQMRAD8A1q27c5h8JtB+aHZ19m7lj+pe/wCuilTRDfKVNBj5feItO4wkHRLYJ9ooNThaQtJpgrCWmr6xuWniHg3jmtN0bmbw7kFxNzFxtVTP0icDk3wP3U+2XUYhOLExQGElPF7akDuUC0LedDNAG99fuvbJP5fcqG15lrndVwOOJBw2oLCY0re1tQ1ng77pyBpM8tqWs8HfdBk1a7SHCrer6OdTlns1+C5GkbGtIzAOGVaYYf5tQGb9KHj2WeDvuokLTSKSQWw/B3/shc6RQzUEkYawmpe0GElwdUHxplWnFAbN0qidlng77p5mkrzqZ4O+6DWWswGhN0g0N4EY/wCa1aQ3oCHpE/Y3wP3TUTSd49lngfuqgOTEdyC1Ol8WtLsPwd/7J4aUROyzwd90NMGKltCC+bpJEPss8HfdPtt151N8D91Qs4qXDO9Bbttl+xvgfunm2o7YPn91UsI2p5sQILNtoHYPn912J07Aq1sUbU42ONqC3gxKhOIIt/Sd0CKGsyLA7vJcP4CurBtZ0WEHFAJ8ro68r7sbzgoECOuV99HyvuxvOCs+dHQShFotL0Fm7ze5ZK6Mjrk5tDEtrkgPrbidVDF0udQZnBX1rOvUAzKblLM6m4ek7WTsCCptCbcGc2wmmRIwzqCUGTDYhNDXhx+yPY8qA7gFVx5MOxprKAGj2a6+aVwwI24JSFnEih3+X/CMXSYzKbEqGoKiHYwOrMKHaGjzgKwzQ7N2GCvY0Wg6tKhN/wBTtQDUWO4Mo4EkYGorhT/srizNJXwHgEufD9ppNXDewnKmGBVhbMCoq3XmMKIUnIGNcseIQatKTrIjGvYQWuFQQlFcgHQ62uai82/BkTAknBr9TiTlXJHUZyCJEjG9gnmxHKPTFSwAg6hxCpcNxUZilwkDgJTzK7VyxPNKD1rU61q5a5OhyAR0uH57f2x9T0VaI+rhC+mB/Pb+236noo0R9XCAc5Z4gD5SutsfzgrNHTIWm8sciYkSU/S2P8zAQfLaPtpjnjqQD39QiLQufuTIFcHIftSV5t4Cn6NypdMwRWlXtac8jmfBBuMuy+RTWKk7ApMzEAFBgBkvJVga00G4cAos6cEFbGjVedgURr61pryXj5gVN6vgo0OLStBXYg6LgcNigTcSmXepDohGvuzVc+KNfjVBGfGGtNRIuBSdGxNKnuKZe/BB0+hbQ60O2jCaCcMtw/lXV6gzVNaJJ/yqCqBrs8OGY1o60etIxYPWNXQ+qTtHsk76IIbAJOGFTrxAOwq60YLmxyCfShnI4AtIwogKg/FSQ5RGRgCpAnGoJDHKXBKhMm2qVDm2oJjE60KI2eC7/wBRCCa0J5jSqz/UgnW2lVBQ6Xf32/tj6noq0R9XCE9KnVjNr/8AWPqeizRH1cIIvKNL3nQDsbF+Zhn+EKQBgTjqP8FFPKRMlrpfHAti17jC+6E5aJeBz1oBjSyXukHeivkzkC+KIhoGwmuJFBi4ije9D+lEGsOtNhVryT2i0RDCvdZ7agaqjUN9EGqMfRoHEndUlRY8StRjxOSeg5D/ADxUS0ZyG0GrgNpJwQU82CMddVEe55bqA4lORbbgvNGvB1FMXjR2yoIQcmBtx8kxMMA2BOTs3dhVGYCBbSixIpzNDnVARzE4wVF4YKK2M1+TgeBQwLAeRW8mRIOhGrXEcDmgK7mGJVbMy2vyzXUpOXgAc/NTGwqtxQUcWBjry71YWVDDYrST1mmnEOzXD2loOqmSjyUNzohc7qsHtcMqeCAhmoZJwSZKuT8tGD8QajcpjaIIkOVO1TIEmdqdYQpUF4Qctkk6JFPNihd8+EDQkgpEtAAKaiTOC6lH4oKfSz++39sfU9FeiPq4QlpSfzm/tj6not0R9XCCFyjt68uf0xfOF9kJyxrWlUT8p03ciSoJ9IRfOF90OwgCyorlwpRBXWtAvQXYajrxwQfYFomBNQogcWBkQXjn1a0cPBG0zix2XeVnE0QHuGwoPoe0rQpKGI3APbVvBwq1ZpMNiRfTeboOvGuNUVaB2qJuzRDdi6DRjq7siuBJwg57ohAZCFccG8XUzGWGslANSrGMpj3ojs67FaWtcC5orSuPFB09ajY0a7Cqak06oaDhXbVTdEWRP66GQaXLxfvZdNRggsrTfcYa40QvK2i28b+Yy2U3lE2k8apNNuXehR9mU6zRUE1wzG5A9amk3NgN5r0m1aS66SDkQNhrhwKrXWk5xxhnblt3q5EURKXg0lmVcbu7HyTogCu0nZ/KCBItqagUr4q1xAXbZcAY0rXwTMy//tBEmY2B3KDpBGPM4HB1K8MqVUstx71R22Xc7zfsOo8cMqePmgJdG8IDaVxJ81dMegOUjGEYd1zgb9cCQOqCRSm+ivINvu1uJ97rDxzCAmY5SYLlTydrteaHB2zUeBVpCcgmBy7Dkw1y7a5B3EcpMi5QorlJkigrdJz+c39sfU9F2iPq4QfpIfzm+4PqcjDRH1cIOtN4MsTBdMMvlt+51iKVuXsuDfBDEe0IAwbCbd4k/wAqTyvuN6Wx1RvOEs//AKh1KVQFkzaEOnVZDp7oVdMWlBGIhw6+42vkqB0U7UxEI2oNN0X0ia5sOHdDRFa4AgADnGnFpA2ilFPmrAZFP5mLb167qJ1V2gHGizzRyeoLgPWhvEWHvIHWZ3gBai6LeY17T6QBA21GSALtfR6DBeXsa0PdU147BqVho9Y3Mh0WIeu5tAOyD/JVrElg0330JBqK6t+88Uo0Rpl736ianWMq+KAMt2GecOeJqFXQIgBzpuVhbU0BrCpXWjCNc66zSg8UFs2Ua70mtquXyDQMMFXyEQgAg9x2K0a+oqEFe9jttU2AcipEY0Kav0QMPdqONVQWzEImGE5XMONcVcxYuKHtIo3XYdlR5EIO4kxecytB6WW2imQZVztSGokyajvV1o7eeXH2RhjtQXYIhsrWpBacMhQ5Aq4ZpEzUh+2YnNwmjW9wP+1v/NVWiMg0OUtdjtYCsQcAdRyOOKy+HaVzU48KIisXT66wsrehuwLHf/G4+i9tcqHPigLYhUqRcqmXm78Nrh7Q+etT5ByCJpF/dHuD6nIx0R9XCC7eP5o9webkaaI+rhANctMSj5Te2P5wVmxmStE5cD15T3Y/nAWXh6CTzy4fFTPOVXJiIHmTBaQQSCDUEZ13LYdEJ/8AqZeFEOYBDgMrzcP+Vit9aJyWWp+XGgnNrhEHB2B+Y+aAg0ln7tUzKWVFiQGi+W5mlAQQ7GhH8qut+ZvzMNh9ExBXgMT5JWvpiWOuMBLr1GgY12AII2kOjsOGK33VGokU4hD8WVhsxJBoKq4tyyIz2h01FDC7Hm2GpHE5BDzpOEBQhztlScUD0O1maqJ6LPNwLTQnZ/I1qlfLwyaBm7LHuV/ovoLEiPMVwdChQxXGlXnU0A5cSgiTU77JBvZigJDhtGwqO20xk7DjgjqXlxDBDABezdSrvFMulwT1g0j9TQUABHmwK4/ND9qRy80GJWwOsOE70mQzXVcCc6PS7G1EGD8Nv8hBhglXuLRTEmg78FoNkWcIcNrdgqT5lWdoWFCc8RIbAwjMNwad9MgVU2xPXGljfSdmdg2IKS3JvnIm4YDgFA51exXVcdyZvIHmlcxZStXDA0zGHivYSeixKNPBAY6Fzt+Voc2OI7iKoskCs/5O43UijZdPmEfSBQRbb/uD3R5uRroj6uEE21/cHujzcjbRH1cIBLlzPXk/dj+cBZU6ItR5eH0iSW9sx5y6yt4Qdw4i8ivUXnKFPnEIPBEV3ofanMzkM1o2Iebd/uyPjRDhfiuud17PFBqs3AvT0OuV4/SVxY8g0zj4jhUw8GDUDrPFNWLawjwoUcUL2ENiAZh4zNN4xVnZkA/1RPsmpHA0QNzdjPjx+tgxuJOwbt6rothMfE5uDhnVxqaBuZO3/pGFoTFzCnpAnPMgYCiC5uYLCXtJBJOWrvQWVn2LAljVpL4r+qC7PGg6rdVSiq1ozZeBcOLnYu460A6ETAdaIdFdeuQnOYNXOYUI7rytpmYdPTboIcWtawve6mIaCAAK4VJQRWW+1ziAW9U0IrlxVnJuEXLHfmo8pohKQeu2GHxDm+Ib5+eA8FaS0WjmsAFXEAAYfJA/AsruVZPuuGlajzRHaLeah79aB5+OSc6Y8e5B6DXH/Ka0EaUShhRKitx+LT5tO8IzDh4a1HtazhHhOhkUdmw6g7UeCDN61ShtvFdzEq5ryxwoWmhHBcmNTAIH7wao8d1Us8129lG4YoL/AJPH/wB3gPMrQ5ArO+TeHedFGwDzK0mTlSEEC2f7g90ebkbaI+rhBNtD8we6PNyNtEfVwgCPxADryVOzMecusqgxtRWrcv568l7sx5y6yOJFpnRApg0K7gRyor5slMPmDtQTY5FcwmnTAA2qDfXlUBfoBpAIUzzbzRkxRtScA8egf/HvWm/1QhvplT/KcFgV5aTozpoyYhtgzRuxGgBsU5RAMrx1O360BtatoAhrgcskJz8+C27jhkN51onY1l2hoRTXiFS2vJs9kDgEAzLWg6DGZE7LmngAet4ioWo2FJsEeaiNcC1zGDeG4uB4YrKpyUcDlUIr5OJr8mdbU1Ah4E6uvXPVkgctPSF5jthQmOc55usDRWvHYN6NLFsfmG85GIMU4DY2vst/kqp0GjQw2LEugxRGuF1MQy6CBuFSVW6baath0uuFWOBpWlaakBDase8Ca4IRm4hvZ4HV9lOsjSJs7KksFA14aa5igBJPGoASiyIOf+3uQV0SHnd2av52roRCCMdXzTPNuDjWoXrccRrQQ9JLGEw29DoIo/8A2NnHYs+JoaHAg0IOdRmtM56lARTVj5oZ0wsG/WNCFXe2Br/UN6AaLzqz3pp0J3bNfko7IjgpEOZ2hAU8l81dmIoOtnzDgtQZPBYtotPNgzV95uscCCcTnwWhQNIZZ2UdneSD80Fja0S9EBHZHmUcaI+rhZ26aZExhva8DCrTUV2fMeK0TRH1cIAf8Qb6OkvdmPOXWKxo2K2X8Rb6GS2lsx5wFibnIOucXN5cEr2qDqq6Y1JqcaUHjYSkBlAuWuSc7BAfclFqQ3xHy0wLwdR0MlxDhqcAQVq7tApZwqDFFf118wvmmz550KMx7Ddc0ih79e5fSeiukd9oZFF14AqDvGddYOdUDsPk/lxmwu4uJQfpQyWs+ahiCGARRcjNBqbrzSpxwu5+KPdJ7efLw281DdFLq3rjmhzW7QHHEn+Csytiz4E2S4QnMiHAtiNfDPfXA8QUFlo8OajTkI5ljYg33SWkjucFnlsSn9RPthUcQ4m8WCpAAJJ4DM7la2i2ahOEVpiB8BtAXG8CwDFtfbaRtxTFrFzmmPAADokMMiAZsvUJodmCCPZ1pCRJuw3c1EddMS/eJprpS7hu2I5iT7XsaYbwQQMQRlw2oKgzMIV57FkGFUNGTnijWg7sSUP2XPRYs23mcHudRjRgD+miDSzicchnvPZb91IlpfKgzxO5DE/bkSFfLGh4h0DjmGE5jfnmraxtKWugl7wRSgNManZ5ILSZsq9jSuxVcSXINDTgrKzNLIETqg41IIIoWkGmISttjCeoRU5ior4IM/0k0eu1iQxUe0Bq3jchkhaK+CQQBTPXiNeBCG7csC5V7aU9pvZ4bkFAE6KJsOC5McIDvQz+w790/SxbJoj6uFi+g0Ssu79130Q1tGiPq4QZ7+JA9aR92Z85dYoStp/El6Uh7sz5y6xQoPar1pXISQPrpqbhhPMFEHbV5GOC6qo8ZyDgZr6G0QtFsWyZeOR14TDDeaVJ5rDvwAK+fZdlVrPJ7pbDg2RNQYhoYcUObhWjIxa0nuIx4oCabixY3XlozSexGY1zDuqAHMPiquFpGGxeanIHMxHeiQaNeNrHNOPmp7YGUSCQHHHA1a8HHH7rmYbBnGOhRmYjNpwcx2pzTn3oFb0kXSwEOM4siGhY+68EOPsuIvDLaUMSks6E11Rh7SlyMnMS0y2DEcYsBwJhRNbS0VDX/q2HWr0QWm8DShQZfpbFhsZchtF6Kak53Q3GjdlTTwQ1Z0+6DFERnpNrTdUFtRTXirHS0j+riNaeqw3R3Z/OqpSgsZS23tq09YOJqNeOdNvBFWj9sw48xChBwhNYKsBFA+MTU3jrOzgEDQormuDmktc3EEGhB2ghTRbcX2nB2Xpsa49XKhIrhxQaVb1h8zH/AKhzHEuHoMHpxaUbXDI5ngqeakXPhXiHtjhwcXY7cWgZUojjQm2xOyTHONYsPqRNt4ZO7xQ+KftCzKZbUALFnXMa1t4c84VNKG4zIE7Cc6JSUoY0rGvxCYjTRgYW3oheOo27TKtSXVwpkuNK5qBK3g1oMaJjdGFK5Od9kDi1ooFGxHAUIoCRgc8kFjasjBhtuMLnxWj8x14FldYAAwxyx1KqlZJ8V4ZCa57nZACp79g3rySnTDiXjiDg4VzBzCnS1tCC14gAgxMC4nEMrUN4IDPQqSfCgPZEaWuEZ1QaH2IesYLZdEfVwsa0IfeliakkxHF1c71GV/g962XRH1cIM7/En6Uh7sz5y6xNbZ+JP0pD3Znzl1il1AmrsBeQ24hSWwUHLWp1oXQhL0kBBxEwChxHJyNGqmK4oJcqMEQaNNvRTDPoxmFhrlh1hXvb81Sybaqyl45hOa4Uq01FUBbZ9pRbNfdiBz5UnDW6DXWNrEXPa2M0RIThezY8YgjftCDbP0rgTDBDjC44YUdkfdOX/aismokg+9B68B+Jh1y3s2FAeRZwvZccLkUUNNtNY2jFVNp2iYMNzog9FpNRkSMh40UQ6aQIjWRa0dCOVKObXURsUbT+22PlQAR+Y5tCNYzQZrHeXOLjmTU8TmmiE+AuIgpn4a0DVF45y5dEXKC30f0ijSryYLyy9mM2up2gimLyoxruLWuedepZ/VPMfUUQdzk66LEc+Iaueak71HLknBOXR3U+aDiqS5SQaJye+rP/AHnfRDW26I+rhYlye+rP/ed9ENbboj6uEGe/iQ9OQ92Z85dYq4UOK2r8SB68h7sz5y6xSLFqg7huxHFWLnAYYKnqnosapQPxZlRnxarguXlUHpKUMVK5qnIT6ILSC4MbvK5dMKvdHKbL0El8x3hdttV4FA407JNR81BLl4gkRZmuqnBSZJzolGkktZiAcaVVeFZ2J6Thu/lA7NxBDG85D+VUvcSanMqVaz6xXbsPkodUCXq8CSBJApLyiBwmq8auQUqoHjV1ANVd2/FMgrsOrUrxzKAHb/CDQ+Tz1V/7zvohrbdEfVwsS5PPVX/vO+iGtt0R9XCDO/xJnrSHuzPnLrEits/Ep6Uh7sz5y6xNB4unLldIOapJJIEvKr1JAkqJVSqgVF6AlVeIOiRT/KKXZD6RR+oUUKqclol17TsKBy0D+a/ioyfnT+Y7iUygVUl5VeoEvCvV4gSSSSD0FekrlehBonJ56q/9530Q1t2iPq4WI8nnqr/3nfRDW3aI+rhBnf4kh1pH3Znzl1iRX11pdoDK2kYZmg88wHhlx5Z6d29WmfoNWZ6V8lEhLkc2yKOMVxQYoxmFSm1prtBpU5tifEK56ByvZifEKDM0lpnQOV7MT4hS6ByvZifEKDMwvQtL6ByvZf8AEK96CSvZifEKDNbqRC0roLK9mJ8QpdBZXsxPiFBmhavQc960roJK9mJ8QrzoHK9mJ8QoM0K8WmdA5Xsv+IUugcr2X/EKDN4zqkHaPnrTa03oJK9l/wAQrzoHK9mJ8QoMzSWmdA5XsxPiFLoHK9mJ8QoMzqktM6ByvZf8QpdA5XsxPiFBmaS0zoHK9l/xCl0DlezE+IUGZr1aX0DlezE+IUugcr2YnxCgY5O/VX/vO+iGtu0R9XCy2yrJhy7CyECGlxcam8akAZ8Ghaloj6uEBYq60bChRvTFaJJIIPQuX7KXQuX7KSSBdC5fspdC5fspJIF0Ll+yl0Ll+ykkgXQuX7KXQuX7KSSBdC5fspdC5fspJIF0Ll+yl0Ll+ykkgXQuX7KXQuX7KSSBdC5fspdC5fspJIF0Ll+yl0Ll+ykkgXQuX7KXQuX7KSSBdC5fspdC5fspJIF0Ll+yrOTstkJt1ooEkkH/2Q==">
            <a:hlinkClick r:id="rId2"/>
          </p:cNvPr>
          <p:cNvSpPr>
            <a:spLocks noChangeAspect="1" noChangeArrowheads="1"/>
          </p:cNvSpPr>
          <p:nvPr/>
        </p:nvSpPr>
        <p:spPr bwMode="auto">
          <a:xfrm>
            <a:off x="1" y="-1381959"/>
            <a:ext cx="25336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ssa.gov/history/LBJ/lbjonpho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0"/>
            <a:ext cx="253365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SEhQUEhQVFRUXFxcWFxUXFRgXFRgVFBcXFxcVFRUYHCggGBolHBQUITEhJSkrLi4uFx8zODMsNygtLiwBCgoKDg0OGxAQGiwkHyQsLCwsLCwsLCwsLCwsLCwsLCwsLCwsLCwsLCwsLCwsLCwsLCwsLCwsLCwsLCwsLCwsLP/AABEIAL0BCgMBIgACEQEDEQH/xAAcAAAABwEBAAAAAAAAAAAAAAABAgMEBQYHAAj/xABAEAACAQIEBAQDBQUHBAMBAAABAgMAEQQSITEFBkFREyJhcQeBkRQyQqGxI1LB0fAzU2JygpLhFkOisiTx8hX/xAAZAQADAQEBAAAAAAAAAAAAAAAAAgMBBAX/xAAjEQACAgIDAAEFAQAAAAAAAAAAAQIRAyESMUFRBBMiYXEy/9oADAMBAAIRAxEAPwDI6lMDiWAsKiwNalsBOFsDRIEWrgvCZDaRj5RratC4VxBVUWse9VbgGLzLYlQu16uGA4VEfOpHrY6GuGVuVnXGlEj58W7OQ1svQ9qzTnOJjIWI079K2DHYAWJQjTX0qocT8Oe8e/TbY9qaEuLsWa5Ix9qCOMkirBzDwFoG7g1fPhhyMMwmxMYY5QyRut1Ab7rONr9bHYV2KaaIcXZWeBcm4nEquUCND+OQ2B/yqAWb3tb1qdi+GcIa0+PQXOUZEJ83ZixAU1aviCkka+IZQL6FbMHy32TWwUaXA1It0onK3BXMTSl7xzgBoDHaI6WuFJI136fpadtFOKK9N8HWy3jxcba9YyPa5VjaqjzRyLisCA0yqUJt4kZzLc7A3AKn3FbPBwPFYfL4cuex0zAXydEJ/FbTU66b606nxrOjJNGjMdPDYXRr9Nfug/MA60cweL4PNBS1EmXtV/564FCAMTg0ZIScskZveKTpv+FgfkRbqKokwqidkWqY0NHXSuNKZ7itATZ70/wNlBvUei606Q1jQIsPC1CkODpf8qf8dhHlcGorgqAgg/1ap3iOAMsQy9K5m6mXq4FbxMGce1QeKiKm1WRIzGpvUBj3zNXRFnOxlXUY1yrenMOWnUTEkW3pIKBTnAC7rbuKVvQGi8N4Zihh869r76/KqbxDiMjPZr6GxBq+Qc2GKARlb6aGqFjpM0rORub1GHfRab+CYx00bwC4ANuneqXiFsanuIr5Rb3qBxG9PBUJJ2I0rDMV2JFJChWqCEtBOcpPXakxjW703ga2lPhh6V0gsOvDyFzkj09alsFwvxIiwBNuvUn2qIxs9wADpUly/wAYEdla9r9DSzUqtFI1YXD4t4jk1HvVx4dipVhJF2Nr1XuOMjG669b1Y+V+NIiWfXSxGn5Coy2k6KR06sX5Y5pC545jY30DddNhUjgcGjTmQD7x+X0qgcyY+KTEfsxoD7Vo/LEXkVv1pZRqqGjK9Mc8ycHjaMPMQI18ztlv5BqRYb6afOoPGc3NhgJI/wDuuSVIsypayEA/eFr9dNrVZuY8WPsmIvcARP0B6aaHpWGPizmP4lOlm7dPY+tXghZOi+YXj02IOsmr72IZQg3OQg2PyHStJ4Hic2UB8yKBrc9tjfWsBwONyNdSym+lrEW7EbmtY5U4mzKpW5Htb2vUsj4sriXJM1BJhammN4eJCCN+/a5qPw+KJ/8AqpCB2O1OpqQrg49DY8DjySLIgKNGVfS+ZfMT5ep1/IV5ixcIBNuhI+letMPJff6V5d5mw4jxM6LsssgHsHNqrHRCbbeyvFKTkNOGpudTTCBQ9KL0pJlpdIiQKGBMcInsbVZoOIlRl71XcCgTUb1IYHDNK9+n6Vy5Ens6IN0NeJAlm6elVzFpY1bOLYdle1V/i8RFr1aDIzWyLtR4jauSO9WrlHkifGklAFiX78znLGvcX6n0FUbForaQ5jU7guHFcpCk66WF7+3etd4MeCYJAomw8jD7zsPEckb2Ow1OgA2qcwvO/DRdUmhRQelk1OugsL79Km3Y6gZRjsI3h3KNfexUggf1eqniB5vNevSuF5iwsv8AZzRyA72dGFtvu72/nVP54+HCT3nwQAdrsyZvK3W6C2510vasiqNkjIc9xb0tUDjY7Matp4M8d8yMCN7i3voaheLWY7WIpk9iNEIBR8tC4oFpxReDcXqcVTb/AIqF8PS9Plx9gKVqwVDJhpUhwPDhnGbal5pojCFH3vzpfgHCGkYHpQ5aGUdllPBQRmF7dqfYPhYsRa1xoetTmAUKgB3tUVx3iHhIWTQjbWuZ2zppLZSeLcFdJQRdgTvbb3rV+Xo7QJ7VQeHc0LI1pAAb79DWhcMlBQEbHWnt9MWKXaB5iT/4eJsNfBk/9TUYvKuFkw/hDDxqEVR9oGkxYorNIWOhW52qfxdjG4OxUg+xFqjeWIPtmEVLrngukgOoLIoUFlvsQqn5Glm5VopBRv8AIzHEcnzJiDCRfUWboVOzX+Va9wTgq4eFUG46+tO8ThcxUqFzKgS51AO523px4dh5mvcAEW026dqnJuXZSKUehjPxlYt1brYhTqR0H86Yx87wq5GZr6XFsw16XX9Kfy8KicG0aPpl86g/wNRnDOTkinVgFXUNlUWXTYD0pdjUmWvB8fiMiqXRS2oDNYkAamxPpXn/AJvTJjMSpIP7VzcG4IZiw19mFbFx7lCJ8RJiZF8ohZw2awR44yAcnW1g3vWAzEm5OpOpPqa68d+nHlrwRl2puBrSzk0k7VUiFkpdW00NNr0aBfMB60ASnD5inmNT/BcbbUf861Fz4PKgvsRe/wDCkcNdRdelRklJFotxZqa8HjxEJv8AetoRuKzjmrhrQvlOo6HuKtPA+MlYw1+liKY82YyOZBbcdfeo4m06HyJNWUeGIkgAEk6AD1r0Dw3B/Z+GwwwR5iUDSXUMc0guWIBtcH9KxTl7DiSeJCSAzqunqQOlempJPC8oUna566Cw6frauiRPGZQuPXxCv2CN2v8A2kkSqSR5cxC6Wtqac4nisuW3gYdI1H3Cq3JB2Wy2A2+vWr/NiYxclNOp0/hejTYeGVLFRYio7fTOmkUXgCDEPZ8LhkZgcjFIpV0+6pAswO3rVlwfG3hbwpEVHuQiX8jMW6MdgBc2rN+ZIfseMtGWKMQxXNYGxuFJ7Xteri3MOExYiVnVMQF8rlcqq29wTttt171qbEa3QPPsEbKuKjGdW8sjAki4sA1j06VnvMXArxGVO17CrbgJY0w+LgMhbJHIWa+ZQbX8qA99b/rVLfmr9gY/S1arbtCTpaZRnFEUUpK2poIRciug5mL59LUnmpfFYcjWkLVhnQtCNav3LGYAaVSMBo4v3rU+HMpjFgNqTKy2JbseoL1VudsRlSw61YzMBVH51luw1qcFbKzeisxHzD3raOWmvCt6xfCjzj3raeWtIl9qfJ4Txj3j75YG9qYcl8FfDxidsyPKCCCd1Vms1vX+FBzbjVhXM589iY4/X+8Ydh0HU1fsVgg+FhMQuFjUgd0KDb1pZY3xseORcyJw+IuuYnW5v7+n0pYTCoNZSGI6b/TrT/xe+9cqkdjiPvtuXYanQDp86jZ+Ly4UszReOjEMzBrMlgBopFiPS9BiFzABDZmNr7gDcm1EOFfZ8Slr/wBySfyatUmZxVErxjmeI4SQsrKHhkILCwIyEED62rzjK2laZ8TsaYoVw5fM5Y2IAUCFbMPKOpbT/SayyU114nJq2cWVRTpCUhpImlyt6bvVkROBoFNcxoFoAlYMZIQAdRT3CxEgjamWDxW2m1OjjAx00qMkUi0TPL6BkdCarWLuGYX0BNT/AC+VzkHrv/Oo7mTBCOay7EXpYOptDTVxTLXyHy5lngxLz4cxoRIyJJnkWwzAOoHl6bmtM/6pgmZzHIJAupYC4seig1n3w34Us8SMrWaOVlmAOpidGszDqNQAfQ0vj+TJkMmIwz+BlVgVKi8jXvZVXyrca3t2rMjvRTFGtl/l4mbA5cyHZlOYW9TuKbT4ojVTcHYC1h8qy7geAxKYgxiWRB5ir5/K1r6qrAg37etSCNjmmeKNgGBs8pUXzkXFgDb7pQ7XvfWoy/peL/R3NuMVpQHBzX00qs4zEi4ITKBbzgC9z3BvrUnzNwDEqBJLKZCN7LYj6b0fg/KqsEkxV2LeYR5ilx69fWwrYyjGNtmSjKcqSE+TuJRxSykuFUwusgkOjgqRsNf/ANVRmk1NqvnPXDYIYleOJInzGIhL5WBGYNZifMMtieuYdqoNq6cclJWjkyxcXTEr1JcCgDyqDtUdVj5KnjWXzkDsTtWzdInFWxxzFhFUAr16VXb1pmP4dHiQcrDbSq63KpuajDMktlJ4m3og8JD1tV04VjbIBURy5ChHmPyqy4fh4cgLvve+gA3JOwHqabJPdG446sbYjFW61F4zgmJxjgYeGSTpmVTkHu58o+ZrROB8OwLlQZYZ5NwmcZPp/wBw/O3oatjY9UGXRQNlFgBbsBoBVseJ9sSUkZjwT4SuCHxcyoBqUj87+xY+UfnV0x08OBh/YqNLeZ/M2um52+VNeOczoosCCf1+YrMOY+YmmIQE5Rrv1q6gltknOtIS5h47JiJS0gW+wIFtOgP1rafhNxr7RgVQm7wHwz3yWvGfpp/pNeeHmJNXf4U8w/ZcYqsf2c1on7Ak+RvkdPZjSTMizXuYOXrt40I11zJ39V9fTrVWlxoAtbbatRqgfERcNCY2aQRySMAVsSCv4pGC6gDv12rjy4b3E7cWatSI7CcQAPm07VJYPEYd3VbFyT3/ADPpS/EuBxR4CaZW8VhA7pID5bhbhlA0+t6Py/xNZ8LGQFvkAYAW200FZi+mk+2PP6iPSM7565I4hNPJiAqzqx08FrlUH3VyGzaDtfWs3xGFZGKurKw0KsCGHuDqK9AY/HNh2+8bHUHoRTbE4rBcQUriolZ9g48sq+zjX5G4rt+1S0cXK2ef5EIoAo61ePiDy2mFKNCxkhYlVZrZ1cAEo9t9CCD79qpEiUlfJo3K9qAijMpo42rTB/BGnhm51prhr5qX4coJ821OMSFRhlqd+DVqx7waKzi5696U5rw2VlbvSGFHnUnapXmVAYQ1xe1S6mivcGIfDyZVx0WbUEOCOhPhtYH52racNiofBWNGVdiczEjMwudWJJ369qwDlrFCLFYdzsJVv7E2P5E1fuPM6SZfBMieKwVlOua18p6EWFxS5m0y306Tj/CWlDeI0V4mQHyEqSu17IwYWI2+Vql44BHd73ZzmY9zYDb2UD5VVMJxASFYxDNGQb3KELYdb28vzqzeKcgvXK2/Tq14ElkzHWl8VwhsUqWYKqBhe2t7AddBtvULjsWNAPaneMwrtw3FNGWziJn+8dlYF7W65A1GNcpUE3wjyM4594kJZxGjZkiGW4Nwz/iIPXZRf0NVYil8tJuK9GMVFUjy5zcnbGbaUrh2INxSbCjRm1OTZK8N4y8TDU2HSrKvMgtsao5Nd4h71OWKMttDRySXTJPCYll2NWjEzumFCtcNMQx7+GACq/O+b6VCLwh0ceILIDdz/hG/zO3zp1xzi3iyGT6Dt2A+gq+NRf5E5tpUR0uKKNdWIYbEaWqxTc8PLEokHnXTMCQTb8R6XtoapcsmpPWiK9PyMrROT8SJ1BOvrUS8xveiZ6K7UNmJCglBpfCy2NMgaVhalaNPTfJ/M5xPD1mAzzIuR02LSoB16BtDf1rDOacdiJMVI2LuJr6rsFH4VUdFsdKunwN43lnkwzHSVc6/549x81JP+imXxn4xFNi1jjC5oQUeQbs5scnstre5I6VMftEp8M+LGbB4zBMb/sZHT0zKVZR6XIP1pHkHHEQEX8yMVI+f9aUw+C04+3FCf7SGRQOhN1b9AaT5fcw4zGQtpaSTT1zE/pT4+zJdWT3NPE5JAFyBUGubfMTuB2Gg0NZ5xHEshDgn3/hWiYXExSxt+0XxEJWSBjYtGbZZF9r622tes74sgBlT1LL/AB19rfSrOmtE2N14q88OIjkN7ZJl94zlb/xc/SoR5KW4QSZco/Grx/71I/W1MlNRlsog8hvXAUVaGUWpBhVTanmHYEebcU0ia29KMt9qVo1MeJJ5gKsWMwhfCm/So/gPLU2KIEKM56m1lHqzHQfOtI4fyUI48uKmuOqRb/ORtvkDU3CUmuJWLpOzGcJhXdgiKWYmyqouxPoBrW3w4bEfZIxIFjn0Mkb5WudrnsevzpJuJ4fAoVwkSR9Ga95CR3c6t7VmvFuZ5jJmVz3APrveqZcLcf2ZiyqEjWMMhyWfL2strfICorG4gL5b+lV7hMuJkwyzxsrKxZXVQQ6MDqLde/zpzgIXka2Vy3bI1/0rhnhyLtHdHLCXpJQYDORrvWg8CwOWB9NCrAX66G5t1FQHKnCRKWJIyocrKD5s1tmA+6LHrVzxoywyZd8jAf7Tar4MLW2c/wBRmtUjHsd8OY8WoxGBkSMSKG8BwcoYjUI4vYX6EaVRuP8AJ2LwlzNCyp/eCzR/710HztV45K5iyQZG08K9z/gvv8qusHMmjC+q7juO/Yiu37ZyWmebpIjRAK3PivDOGYtj4kPhOb+eE5Dc9Sn3T9KqXHPhfOimTCsuKj3soyygesZJzf6T8qVxaFr4M5NBTqfClSQwII0IIsQfUHakfDrDDWficix4dFAsZHv/AKUF/wBWX6VmRkuK0P4uyftoY7/cjufdz/ICs1c0mGPGKKZXykJSGkzQuLUUmrCoUjajsL0gppZTQjGgg00o4NC4oiGtAkuD8VfDTRzRGzxsGXtfsfQi4+dIS4ppGZmPmZmY+7Elj9TemporjrStAixcscVbCYqGYbo4Nv8ACfKw+YJFWPHY8NxbEyJ92RldfZ0U6/Mms/ia39dqlOF4k+Nf0A+goh2bP/JZ+Km0mZNDoBbfXfWo7jEobI2mYXV+/a9PMVJcA9jcn1qFna5b1HvVmQITBzZJUb91wfkDSnEUCSSKNgzAewJt+VqZk6/OnuNfM5buFP1Av+dRZZDIHWlla+9FNga7NrSmkpwjhEuIcJDG0jWvZRsB1J2A9TYVp3COR8PhFEmPYSSCx8BT5F7CRtMx9Bp71nGH4y0ECpCxR3OeRgbEi9kS4/CAM1u7VIcS5jlxGHR2JLRnIxv94HVS3qNvpTRivTOVGg8S58RAEhVVQaBVAVQPRRoKhsdzXIy5gw+m2lZ79pLnWnCSmxF+9Vv4E5MmMXjmkUlj1/r+NVeVrmlArEkAkgnb37VoXLHwqnm8OXFEQwnzFSf2xXoAtrKT6m47VKUhlFs74N439tJA2quudR/iTf8AI/lV1+IHHPscKqg88hINt1hH3m9Lmy/M1S/ssHDOMxrC5MIKg5jcr4q2Kkje1wa1nH8MSdQzIC1ragHTqt+1NF3GjaaKRy5xTEJlxMjhI1TOMNFEZZWhsfNO4/s1IuVuextWl4uYGFmU3BS6kbEEXBFYRg1EfEZYVswEmURyMVDmMgKFe9g3lsAdCLDS9axy4ZRhhHLGUt90XzZVvcxE/wCHoeqkDcEVijs3laMPwLlMx6qx072NiKkYONZEVr+ZDbvdDsAOpH3fa1RMc3mlvsZH/wDY0ykUknLut2Hy12qiZIm5cWw81iD+7fb0qVwHPDRAW3HS/wCtVuLGmRL2II0PbUdKhsU1iRQ3Qb8NIxfNMXFkbDTRgS5bwy2GYSrc2vvYjQiqp/0jJ3H1qE4DMUxETdpFP0YVp0nDZ7mw0ubVx5ptVR0Y4p9lW+IWL8TGzk9Gyj2XT+FVDER1IcexZknlc/idj9Sai/FIq8fgm+7EyL0kacuxIpOQitBMSFKBqToRQa0KlqI3egBoTWgGDXrulJg2pUUACrU44XJZ6bM9HwR81Yuwn0WTG4uy5Nrn9KiPF139P6FBxae7KOy/r/xamQfUUzZJREDvSrNoD6fxpE0tm8o/rrU2VCZqPFGWICi5JAA7k6AfWganXCYPEljQMFLMBmOgGu5NYAPHIQkzINlsu9/ugAn6gn503wcmpU7MLH+B+RsaHGgh2VjcgkX72puBTvsVDrDNrb5VIRITYC5voBuTfpao2EG/rWlfCzld8ROuIcWghbNmOzyLqqL3sbE+3rSSlSNUbZe+Q/h9FhVSfEKJMRYMFP3IidbAfiYdz8rVfnAYahT6GmTy10TgnUX/AI1LkdHCkQXNXLWFxC3ng8M7CeKwZSds1tx/mFSXCY2ihCOwcotw4/EtjZvQm2oppz0mbBYlVm8M+GWIYjYebLrqL2tf1rOvhVxtvEmgdiQ8ZZcx6pa4BPp+lPBtE5UJc0cP8HEDEiITL/3YyCRIp+8dNQR3GosD0q9cscVikhZond0dCVZjdw0Y80cp/vFUr5vxqFOpBJLxGICVPy/lUDxiE8PZ8ThxaGUFMTFbygkELMg6EFrH3qi7CS0ZNBJ949yT9aPYlgRuNL7gjsR1ppC9hS0WLAPyp0znHkDZVYbXJ/lUVjDrTnFT2FtD/Oo+d9KJdAuw2HaxB7GvTHDpI3ijY28yI31UGvMURrYOEcdIghF9o0H/AIiuScbOnG6Msxi+Zv8AMf1plLFUhixaRh6mm00tq6jnGbaUkTR5GuaKFrCiC11dQUGg11dXUADQxmi3oKAFHpXCm1IlriuVtKPTH0HlkzMT3pO9BQUAdSgOg+dJilFGnz/lWAKsR0ogffpRQbVZeA47CRwSePD4srtZL6Kigbk7jU9Ow2ojHYNlaMl99aMiVO8N4TLimkEX2dFRc7yN5Y0XbVrE317XoI8RHBYQEtJbzTEde0IP3R/iOvtTOIpLco8ribEQxztkDtql/PkALMT+5oLDrrtXoKBYo0WOEKqILKijQAVgnKERzLiWbRZfDsd8zIXvf2Fa8vH4xGCm/W9ceXIoyo7MOO42S8rd6IMbY+UXPTXSs14/8SlRmVFLsDY9EuPX/iqTxznfE4hcpbIn7qXF/c3uaWKlLoaU4x7ND+JHPGHkwsuFBEspYKSNUTKwJYP1OltO9ZPhse0bZkOU2Zb+jqUb8mIqNeekzJXTGNHJOV7Ng5T5v8Vo4MUbSiyo52kH4bk/jPfr71N/EibJgJembKv1YVk2FwPi4USK2cJcSKNZYDfSQD8URFr9jenfHea55MGMJP52BVknBvnjBuMx6nbX01qjj6ujFPVMryvpTV3oPE0pK9ZYlDqOXS1Fc6CkENKMdqJPQJbF4hU5DjyFUdgB9BUFEadB6iyiY+49ZZpLfvG3teoKQ3qV4lJpE/dAT+hpsuQ+lXSEsYZaNKbC1OcQyrtv3pk1HRq2FoKGutQMcK6goTQBwoKGhtQAWhFBRqAAoDXV1AHUddj70SjJ1/r+t6wwMgFHcC2+1v6v0pM6US9CAd//ANBwjRqSsbEEoCbErsW72N6TjbWm9degyjU+UuHGfhZERQNHinmmLE+SKOD7zBQWtuBYb0TjOLw0UYLYzxm6Q4dGUE9M8slrL3st6zrA8QeInIzLmGVsrFcynQhrHUanQ0V8aSrLYeYg3tqLX0B6DX9KV44t2+xllmlxXQM0lyT3JOm2tIO9ELUFaYGBoVP9fzpOgoAu3IPEcPG7JOTCzFfCxSi7QvtlkH44WvZlOnX1AfEPhggmRfD8JmGZkTXDtfaXDP8AuN+70INVXASKHXOMy3GYXsSvUA9DapjmwvG6Ybx2mgjGeC9vKkoBt6bbbe1Gw8IRxSdq4murBaDKaBjrXLQHetYCivR/FNI0aloCY4g6mKBRuqeb/Mxv/Ko0VM8V4c0DNE/3lsPyveocinTvZtVpg5b70m8dKCgfY0xiG1dQ11YOdXWoRQUABQihAowAoME66hauoABRQyb0Io06WsehFAeiVCvWgo0e9YBzUQ0YmikUABQiurrUAAaCjEUFYYdQGuAoTQadQVxrqAOo8kpYi5vYAfIbCiGuFBgNDQXrqwA60UUYUVaGYHrr0IWjeHWWCNK+J2ByzJINpE1/zJofyK1n0g1rYPiZADhVbqsgt/qBv+grIJqngf4ItlX5BFF6PMNLCk1pRhXSiPoyoTXNvXVg5woa6uoMOoBQihAoAKwrjRjRaAApyTeK37pvf0NNqdYTEsqyKpsHXK22ouDa/TUCgGNKOkLHUAnrcDp60WnEGIZQygkBhqOh96wBtalFTSuVaEVlmhAlCItaMKcYNMzm/RSfnWJmDXEWvpsKSo70WtALXUJoDQB1BQ0BoA6jEbf1ai3o5oRgUCjgUSllF61IGBlpNaeMmlNBRJGJi6GlQRTQUbNU6Yx//9k=">
            <a:hlinkClick r:id="rId5"/>
          </p:cNvPr>
          <p:cNvSpPr>
            <a:spLocks noChangeAspect="1" noChangeArrowheads="1"/>
          </p:cNvSpPr>
          <p:nvPr/>
        </p:nvSpPr>
        <p:spPr bwMode="auto">
          <a:xfrm>
            <a:off x="57150" y="-1531938"/>
            <a:ext cx="4476750" cy="3190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SEhQUEhQVFRUXFxcWFxUXFRgXFRgVFBcXFxcVFRUYHCggGBolHBQUITEhJSkrLi4uFx8zODMsNygtLiwBCgoKDg0OGxAQGiwkHyQsLCwsLCwsLCwsLCwsLCwsLCwsLCwsLCwsLCwsLCwsLCwsLCwsLCwsLCwsLCwsLCwsLP/AABEIAL0BCgMBIgACEQEDEQH/xAAcAAAABwEBAAAAAAAAAAAAAAABAgMEBQYHAAj/xABAEAACAQIEBAQDBQUHBAMBAAABAgMAEQQSITEFBkFREyJhcQeBkRQyQqGxI1LB0fAzU2JygpLhFkOisiTx8hX/xAAZAQADAQEBAAAAAAAAAAAAAAAAAgMBBAX/xAAjEQACAgIDAAEFAQAAAAAAAAAAAQIRAyESMUFRBBMiYXEy/9oADAMBAAIRAxEAPwDI6lMDiWAsKiwNalsBOFsDRIEWrgvCZDaRj5RratC4VxBVUWse9VbgGLzLYlQu16uGA4VEfOpHrY6GuGVuVnXGlEj58W7OQ1svQ9qzTnOJjIWI079K2DHYAWJQjTX0qocT8Oe8e/TbY9qaEuLsWa5Ix9qCOMkirBzDwFoG7g1fPhhyMMwmxMYY5QyRut1Ab7rONr9bHYV2KaaIcXZWeBcm4nEquUCND+OQ2B/yqAWb3tb1qdi+GcIa0+PQXOUZEJ83ZixAU1aviCkka+IZQL6FbMHy32TWwUaXA1It0onK3BXMTSl7xzgBoDHaI6WuFJI136fpadtFOKK9N8HWy3jxcba9YyPa5VjaqjzRyLisCA0yqUJt4kZzLc7A3AKn3FbPBwPFYfL4cuex0zAXydEJ/FbTU66b606nxrOjJNGjMdPDYXRr9Nfug/MA60cweL4PNBS1EmXtV/564FCAMTg0ZIScskZveKTpv+FgfkRbqKokwqidkWqY0NHXSuNKZ7itATZ70/wNlBvUei606Q1jQIsPC1CkODpf8qf8dhHlcGorgqAgg/1ap3iOAMsQy9K5m6mXq4FbxMGce1QeKiKm1WRIzGpvUBj3zNXRFnOxlXUY1yrenMOWnUTEkW3pIKBTnAC7rbuKVvQGi8N4Zihh869r76/KqbxDiMjPZr6GxBq+Qc2GKARlb6aGqFjpM0rORub1GHfRab+CYx00bwC4ANuneqXiFsanuIr5Rb3qBxG9PBUJJ2I0rDMV2JFJChWqCEtBOcpPXakxjW703ga2lPhh6V0gsOvDyFzkj09alsFwvxIiwBNuvUn2qIxs9wADpUly/wAYEdla9r9DSzUqtFI1YXD4t4jk1HvVx4dipVhJF2Nr1XuOMjG669b1Y+V+NIiWfXSxGn5Coy2k6KR06sX5Y5pC545jY30DddNhUjgcGjTmQD7x+X0qgcyY+KTEfsxoD7Vo/LEXkVv1pZRqqGjK9Mc8ycHjaMPMQI18ztlv5BqRYb6afOoPGc3NhgJI/wDuuSVIsypayEA/eFr9dNrVZuY8WPsmIvcARP0B6aaHpWGPizmP4lOlm7dPY+tXghZOi+YXj02IOsmr72IZQg3OQg2PyHStJ4Hic2UB8yKBrc9tjfWsBwONyNdSym+lrEW7EbmtY5U4mzKpW5Htb2vUsj4sriXJM1BJhammN4eJCCN+/a5qPw+KJ/8AqpCB2O1OpqQrg49DY8DjySLIgKNGVfS+ZfMT5ep1/IV5ixcIBNuhI+letMPJff6V5d5mw4jxM6LsssgHsHNqrHRCbbeyvFKTkNOGpudTTCBQ9KL0pJlpdIiQKGBMcInsbVZoOIlRl71XcCgTUb1IYHDNK9+n6Vy5Ens6IN0NeJAlm6elVzFpY1bOLYdle1V/i8RFr1aDIzWyLtR4jauSO9WrlHkifGklAFiX78znLGvcX6n0FUbForaQ5jU7guHFcpCk66WF7+3etd4MeCYJAomw8jD7zsPEckb2Ow1OgA2qcwvO/DRdUmhRQelk1OugsL79Km3Y6gZRjsI3h3KNfexUggf1eqniB5vNevSuF5iwsv8AZzRyA72dGFtvu72/nVP54+HCT3nwQAdrsyZvK3W6C2510vasiqNkjIc9xb0tUDjY7Matp4M8d8yMCN7i3voaheLWY7WIpk9iNEIBR8tC4oFpxReDcXqcVTb/AIqF8PS9Plx9gKVqwVDJhpUhwPDhnGbal5pojCFH3vzpfgHCGkYHpQ5aGUdllPBQRmF7dqfYPhYsRa1xoetTmAUKgB3tUVx3iHhIWTQjbWuZ2zppLZSeLcFdJQRdgTvbb3rV+Xo7QJ7VQeHc0LI1pAAb79DWhcMlBQEbHWnt9MWKXaB5iT/4eJsNfBk/9TUYvKuFkw/hDDxqEVR9oGkxYorNIWOhW52qfxdjG4OxUg+xFqjeWIPtmEVLrngukgOoLIoUFlvsQqn5Glm5VopBRv8AIzHEcnzJiDCRfUWboVOzX+Va9wTgq4eFUG46+tO8ThcxUqFzKgS51AO523px4dh5mvcAEW026dqnJuXZSKUehjPxlYt1brYhTqR0H86Yx87wq5GZr6XFsw16XX9Kfy8KicG0aPpl86g/wNRnDOTkinVgFXUNlUWXTYD0pdjUmWvB8fiMiqXRS2oDNYkAamxPpXn/AJvTJjMSpIP7VzcG4IZiw19mFbFx7lCJ8RJiZF8ohZw2awR44yAcnW1g3vWAzEm5OpOpPqa68d+nHlrwRl2puBrSzk0k7VUiFkpdW00NNr0aBfMB60ASnD5inmNT/BcbbUf861Fz4PKgvsRe/wDCkcNdRdelRklJFotxZqa8HjxEJv8AetoRuKzjmrhrQvlOo6HuKtPA+MlYw1+liKY82YyOZBbcdfeo4m06HyJNWUeGIkgAEk6AD1r0Dw3B/Z+GwwwR5iUDSXUMc0guWIBtcH9KxTl7DiSeJCSAzqunqQOlempJPC8oUna566Cw6frauiRPGZQuPXxCv2CN2v8A2kkSqSR5cxC6Wtqac4nisuW3gYdI1H3Cq3JB2Wy2A2+vWr/NiYxclNOp0/hejTYeGVLFRYio7fTOmkUXgCDEPZ8LhkZgcjFIpV0+6pAswO3rVlwfG3hbwpEVHuQiX8jMW6MdgBc2rN+ZIfseMtGWKMQxXNYGxuFJ7Xteri3MOExYiVnVMQF8rlcqq29wTttt171qbEa3QPPsEbKuKjGdW8sjAki4sA1j06VnvMXArxGVO17CrbgJY0w+LgMhbJHIWa+ZQbX8qA99b/rVLfmr9gY/S1arbtCTpaZRnFEUUpK2poIRciug5mL59LUnmpfFYcjWkLVhnQtCNav3LGYAaVSMBo4v3rU+HMpjFgNqTKy2JbseoL1VudsRlSw61YzMBVH51luw1qcFbKzeisxHzD3raOWmvCt6xfCjzj3raeWtIl9qfJ4Txj3j75YG9qYcl8FfDxidsyPKCCCd1Vms1vX+FBzbjVhXM589iY4/X+8Ydh0HU1fsVgg+FhMQuFjUgd0KDb1pZY3xseORcyJw+IuuYnW5v7+n0pYTCoNZSGI6b/TrT/xe+9cqkdjiPvtuXYanQDp86jZ+Ly4UszReOjEMzBrMlgBopFiPS9BiFzABDZmNr7gDcm1EOFfZ8Slr/wBySfyatUmZxVErxjmeI4SQsrKHhkILCwIyEED62rzjK2laZ8TsaYoVw5fM5Y2IAUCFbMPKOpbT/SayyU114nJq2cWVRTpCUhpImlyt6bvVkROBoFNcxoFoAlYMZIQAdRT3CxEgjamWDxW2m1OjjAx00qMkUi0TPL6BkdCarWLuGYX0BNT/AC+VzkHrv/Oo7mTBCOay7EXpYOptDTVxTLXyHy5lngxLz4cxoRIyJJnkWwzAOoHl6bmtM/6pgmZzHIJAupYC4seig1n3w34Us8SMrWaOVlmAOpidGszDqNQAfQ0vj+TJkMmIwz+BlVgVKi8jXvZVXyrca3t2rMjvRTFGtl/l4mbA5cyHZlOYW9TuKbT4ojVTcHYC1h8qy7geAxKYgxiWRB5ir5/K1r6qrAg37etSCNjmmeKNgGBs8pUXzkXFgDb7pQ7XvfWoy/peL/R3NuMVpQHBzX00qs4zEi4ITKBbzgC9z3BvrUnzNwDEqBJLKZCN7LYj6b0fg/KqsEkxV2LeYR5ilx69fWwrYyjGNtmSjKcqSE+TuJRxSykuFUwusgkOjgqRsNf/ANVRmk1NqvnPXDYIYleOJInzGIhL5WBGYNZifMMtieuYdqoNq6cclJWjkyxcXTEr1JcCgDyqDtUdVj5KnjWXzkDsTtWzdInFWxxzFhFUAr16VXb1pmP4dHiQcrDbSq63KpuajDMktlJ4m3og8JD1tV04VjbIBURy5ChHmPyqy4fh4cgLvve+gA3JOwHqabJPdG446sbYjFW61F4zgmJxjgYeGSTpmVTkHu58o+ZrROB8OwLlQZYZ5NwmcZPp/wBw/O3oatjY9UGXRQNlFgBbsBoBVseJ9sSUkZjwT4SuCHxcyoBqUj87+xY+UfnV0x08OBh/YqNLeZ/M2um52+VNeOczoosCCf1+YrMOY+YmmIQE5Rrv1q6gltknOtIS5h47JiJS0gW+wIFtOgP1rafhNxr7RgVQm7wHwz3yWvGfpp/pNeeHmJNXf4U8w/ZcYqsf2c1on7Ak+RvkdPZjSTMizXuYOXrt40I11zJ39V9fTrVWlxoAtbbatRqgfERcNCY2aQRySMAVsSCv4pGC6gDv12rjy4b3E7cWatSI7CcQAPm07VJYPEYd3VbFyT3/ADPpS/EuBxR4CaZW8VhA7pID5bhbhlA0+t6Py/xNZ8LGQFvkAYAW200FZi+mk+2PP6iPSM7565I4hNPJiAqzqx08FrlUH3VyGzaDtfWs3xGFZGKurKw0KsCGHuDqK9AY/HNh2+8bHUHoRTbE4rBcQUriolZ9g48sq+zjX5G4rt+1S0cXK2ef5EIoAo61ePiDy2mFKNCxkhYlVZrZ1cAEo9t9CCD79qpEiUlfJo3K9qAijMpo42rTB/BGnhm51prhr5qX4coJ821OMSFRhlqd+DVqx7waKzi5696U5rw2VlbvSGFHnUnapXmVAYQ1xe1S6mivcGIfDyZVx0WbUEOCOhPhtYH52racNiofBWNGVdiczEjMwudWJJ369qwDlrFCLFYdzsJVv7E2P5E1fuPM6SZfBMieKwVlOua18p6EWFxS5m0y306Tj/CWlDeI0V4mQHyEqSu17IwYWI2+Vql44BHd73ZzmY9zYDb2UD5VVMJxASFYxDNGQb3KELYdb28vzqzeKcgvXK2/Tq14ElkzHWl8VwhsUqWYKqBhe2t7AddBtvULjsWNAPaneMwrtw3FNGWziJn+8dlYF7W65A1GNcpUE3wjyM4594kJZxGjZkiGW4Nwz/iIPXZRf0NVYil8tJuK9GMVFUjy5zcnbGbaUrh2INxSbCjRm1OTZK8N4y8TDU2HSrKvMgtsao5Nd4h71OWKMttDRySXTJPCYll2NWjEzumFCtcNMQx7+GACq/O+b6VCLwh0ceILIDdz/hG/zO3zp1xzi3iyGT6Dt2A+gq+NRf5E5tpUR0uKKNdWIYbEaWqxTc8PLEokHnXTMCQTb8R6XtoapcsmpPWiK9PyMrROT8SJ1BOvrUS8xveiZ6K7UNmJCglBpfCy2NMgaVhalaNPTfJ/M5xPD1mAzzIuR02LSoB16BtDf1rDOacdiJMVI2LuJr6rsFH4VUdFsdKunwN43lnkwzHSVc6/549x81JP+imXxn4xFNi1jjC5oQUeQbs5scnstre5I6VMftEp8M+LGbB4zBMb/sZHT0zKVZR6XIP1pHkHHEQEX8yMVI+f9aUw+C04+3FCf7SGRQOhN1b9AaT5fcw4zGQtpaSTT1zE/pT4+zJdWT3NPE5JAFyBUGubfMTuB2Gg0NZ5xHEshDgn3/hWiYXExSxt+0XxEJWSBjYtGbZZF9r622tes74sgBlT1LL/AB19rfSrOmtE2N14q88OIjkN7ZJl94zlb/xc/SoR5KW4QSZco/Grx/71I/W1MlNRlsog8hvXAUVaGUWpBhVTanmHYEebcU0ia29KMt9qVo1MeJJ5gKsWMwhfCm/So/gPLU2KIEKM56m1lHqzHQfOtI4fyUI48uKmuOqRb/ORtvkDU3CUmuJWLpOzGcJhXdgiKWYmyqouxPoBrW3w4bEfZIxIFjn0Mkb5WudrnsevzpJuJ4fAoVwkSR9Ga95CR3c6t7VmvFuZ5jJmVz3APrveqZcLcf2ZiyqEjWMMhyWfL2strfICorG4gL5b+lV7hMuJkwyzxsrKxZXVQQ6MDqLde/zpzgIXka2Vy3bI1/0rhnhyLtHdHLCXpJQYDORrvWg8CwOWB9NCrAX66G5t1FQHKnCRKWJIyocrKD5s1tmA+6LHrVzxoywyZd8jAf7Tar4MLW2c/wBRmtUjHsd8OY8WoxGBkSMSKG8BwcoYjUI4vYX6EaVRuP8AJ2LwlzNCyp/eCzR/710HztV45K5iyQZG08K9z/gvv8qusHMmjC+q7juO/Yiu37ZyWmebpIjRAK3PivDOGYtj4kPhOb+eE5Dc9Sn3T9KqXHPhfOimTCsuKj3soyygesZJzf6T8qVxaFr4M5NBTqfClSQwII0IIsQfUHakfDrDDWficix4dFAsZHv/AKUF/wBWX6VmRkuK0P4uyftoY7/cjufdz/ICs1c0mGPGKKZXykJSGkzQuLUUmrCoUjajsL0gppZTQjGgg00o4NC4oiGtAkuD8VfDTRzRGzxsGXtfsfQi4+dIS4ppGZmPmZmY+7Elj9TemporjrStAixcscVbCYqGYbo4Nv8ACfKw+YJFWPHY8NxbEyJ92RldfZ0U6/Mms/ia39dqlOF4k+Nf0A+goh2bP/JZ+Km0mZNDoBbfXfWo7jEobI2mYXV+/a9PMVJcA9jcn1qFna5b1HvVmQITBzZJUb91wfkDSnEUCSSKNgzAewJt+VqZk6/OnuNfM5buFP1Av+dRZZDIHWlla+9FNga7NrSmkpwjhEuIcJDG0jWvZRsB1J2A9TYVp3COR8PhFEmPYSSCx8BT5F7CRtMx9Bp71nGH4y0ECpCxR3OeRgbEi9kS4/CAM1u7VIcS5jlxGHR2JLRnIxv94HVS3qNvpTRivTOVGg8S58RAEhVVQaBVAVQPRRoKhsdzXIy5gw+m2lZ79pLnWnCSmxF+9Vv4E5MmMXjmkUlj1/r+NVeVrmlArEkAkgnb37VoXLHwqnm8OXFEQwnzFSf2xXoAtrKT6m47VKUhlFs74N439tJA2quudR/iTf8AI/lV1+IHHPscKqg88hINt1hH3m9Lmy/M1S/ssHDOMxrC5MIKg5jcr4q2Kkje1wa1nH8MSdQzIC1ragHTqt+1NF3GjaaKRy5xTEJlxMjhI1TOMNFEZZWhsfNO4/s1IuVuextWl4uYGFmU3BS6kbEEXBFYRg1EfEZYVswEmURyMVDmMgKFe9g3lsAdCLDS9axy4ZRhhHLGUt90XzZVvcxE/wCHoeqkDcEVijs3laMPwLlMx6qx072NiKkYONZEVr+ZDbvdDsAOpH3fa1RMc3mlvsZH/wDY0ykUknLut2Hy12qiZIm5cWw81iD+7fb0qVwHPDRAW3HS/wCtVuLGmRL2II0PbUdKhsU1iRQ3Qb8NIxfNMXFkbDTRgS5bwy2GYSrc2vvYjQiqp/0jJ3H1qE4DMUxETdpFP0YVp0nDZ7mw0ubVx5ptVR0Y4p9lW+IWL8TGzk9Gyj2XT+FVDER1IcexZknlc/idj9Sai/FIq8fgm+7EyL0kacuxIpOQitBMSFKBqToRQa0KlqI3egBoTWgGDXrulJg2pUUACrU44XJZ6bM9HwR81Yuwn0WTG4uy5Nrn9KiPF139P6FBxae7KOy/r/xamQfUUzZJREDvSrNoD6fxpE0tm8o/rrU2VCZqPFGWICi5JAA7k6AfWganXCYPEljQMFLMBmOgGu5NYAPHIQkzINlsu9/ugAn6gn503wcmpU7MLH+B+RsaHGgh2VjcgkX72puBTvsVDrDNrb5VIRITYC5voBuTfpao2EG/rWlfCzld8ROuIcWghbNmOzyLqqL3sbE+3rSSlSNUbZe+Q/h9FhVSfEKJMRYMFP3IidbAfiYdz8rVfnAYahT6GmTy10TgnUX/AI1LkdHCkQXNXLWFxC3ng8M7CeKwZSds1tx/mFSXCY2ihCOwcotw4/EtjZvQm2oppz0mbBYlVm8M+GWIYjYebLrqL2tf1rOvhVxtvEmgdiQ8ZZcx6pa4BPp+lPBtE5UJc0cP8HEDEiITL/3YyCRIp+8dNQR3GosD0q9cscVikhZond0dCVZjdw0Y80cp/vFUr5vxqFOpBJLxGICVPy/lUDxiE8PZ8ThxaGUFMTFbygkELMg6EFrH3qi7CS0ZNBJ949yT9aPYlgRuNL7gjsR1ppC9hS0WLAPyp0znHkDZVYbXJ/lUVjDrTnFT2FtD/Oo+d9KJdAuw2HaxB7GvTHDpI3ijY28yI31UGvMURrYOEcdIghF9o0H/AIiuScbOnG6Msxi+Zv8AMf1plLFUhixaRh6mm00tq6jnGbaUkTR5GuaKFrCiC11dQUGg11dXUADQxmi3oKAFHpXCm1IlriuVtKPTH0HlkzMT3pO9BQUAdSgOg+dJilFGnz/lWAKsR0ogffpRQbVZeA47CRwSePD4srtZL6Kigbk7jU9Ow2ojHYNlaMl99aMiVO8N4TLimkEX2dFRc7yN5Y0XbVrE317XoI8RHBYQEtJbzTEde0IP3R/iOvtTOIpLco8ribEQxztkDtql/PkALMT+5oLDrrtXoKBYo0WOEKqILKijQAVgnKERzLiWbRZfDsd8zIXvf2Fa8vH4xGCm/W9ceXIoyo7MOO42S8rd6IMbY+UXPTXSs14/8SlRmVFLsDY9EuPX/iqTxznfE4hcpbIn7qXF/c3uaWKlLoaU4x7ND+JHPGHkwsuFBEspYKSNUTKwJYP1OltO9ZPhse0bZkOU2Zb+jqUb8mIqNeekzJXTGNHJOV7Ng5T5v8Vo4MUbSiyo52kH4bk/jPfr71N/EibJgJembKv1YVk2FwPi4USK2cJcSKNZYDfSQD8URFr9jenfHea55MGMJP52BVknBvnjBuMx6nbX01qjj6ujFPVMryvpTV3oPE0pK9ZYlDqOXS1Fc6CkENKMdqJPQJbF4hU5DjyFUdgB9BUFEadB6iyiY+49ZZpLfvG3teoKQ3qV4lJpE/dAT+hpsuQ+lXSEsYZaNKbC1OcQyrtv3pk1HRq2FoKGutQMcK6goTQBwoKGhtQAWhFBRqAAoDXV1AHUddj70SjJ1/r+t6wwMgFHcC2+1v6v0pM6US9CAd//ANBwjRqSsbEEoCbErsW72N6TjbWm9degyjU+UuHGfhZERQNHinmmLE+SKOD7zBQWtuBYb0TjOLw0UYLYzxm6Q4dGUE9M8slrL3st6zrA8QeInIzLmGVsrFcynQhrHUanQ0V8aSrLYeYg3tqLX0B6DX9KV44t2+xllmlxXQM0lyT3JOm2tIO9ELUFaYGBoVP9fzpOgoAu3IPEcPG7JOTCzFfCxSi7QvtlkH44WvZlOnX1AfEPhggmRfD8JmGZkTXDtfaXDP8AuN+70INVXASKHXOMy3GYXsSvUA9DapjmwvG6Ybx2mgjGeC9vKkoBt6bbbe1Gw8IRxSdq4murBaDKaBjrXLQHetYCivR/FNI0aloCY4g6mKBRuqeb/Mxv/Ko0VM8V4c0DNE/3lsPyveocinTvZtVpg5b70m8dKCgfY0xiG1dQ11YOdXWoRQUABQihAowAoME66hauoABRQyb0Io06WsehFAeiVCvWgo0e9YBzUQ0YmikUABQiurrUAAaCjEUFYYdQGuAoTQadQVxrqAOo8kpYi5vYAfIbCiGuFBgNDQXrqwA60UUYUVaGYHrr0IWjeHWWCNK+J2ByzJINpE1/zJofyK1n0g1rYPiZADhVbqsgt/qBv+grIJqngf4ItlX5BFF6PMNLCk1pRhXSiPoyoTXNvXVg5woa6uoMOoBQihAoAKwrjRjRaAApyTeK37pvf0NNqdYTEsqyKpsHXK22ouDa/TUCgGNKOkLHUAnrcDp60WnEGIZQygkBhqOh96wBtalFTSuVaEVlmhAlCItaMKcYNMzm/RSfnWJmDXEWvpsKSo70WtALXUJoDQB1BQ0BoA6jEbf1ai3o5oRgUCjgUSllF61IGBlpNaeMmlNBRJGJi6GlQRTQUbNU6Yx//9k=">
            <a:hlinkClick r:id="rId5"/>
          </p:cNvPr>
          <p:cNvSpPr>
            <a:spLocks noChangeAspect="1" noChangeArrowheads="1"/>
          </p:cNvSpPr>
          <p:nvPr/>
        </p:nvSpPr>
        <p:spPr bwMode="auto">
          <a:xfrm>
            <a:off x="209550" y="-1379538"/>
            <a:ext cx="4476750" cy="3190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ows.edb.utexas.edu/sites/default/files/users/clogsdon/470nixon%2C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1997475"/>
            <a:ext cx="3450708" cy="2459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65309" y="2059620"/>
            <a:ext cx="3045041" cy="707886"/>
          </a:xfrm>
          <a:prstGeom prst="rect">
            <a:avLst/>
          </a:prstGeom>
          <a:noFill/>
        </p:spPr>
        <p:txBody>
          <a:bodyPr wrap="square" rtlCol="0">
            <a:spAutoFit/>
          </a:bodyPr>
          <a:lstStyle/>
          <a:p>
            <a:r>
              <a:rPr lang="en-US" b="1" dirty="0" smtClean="0">
                <a:latin typeface="Baskerville Old Face" panose="02020602080505020303" pitchFamily="18" charset="0"/>
              </a:rPr>
              <a:t>‘Peace with </a:t>
            </a:r>
            <a:r>
              <a:rPr lang="en-US" b="1" dirty="0" err="1" smtClean="0">
                <a:latin typeface="Baskerville Old Face" panose="02020602080505020303" pitchFamily="18" charset="0"/>
              </a:rPr>
              <a:t>Honour</a:t>
            </a:r>
            <a:r>
              <a:rPr lang="en-US" b="1" dirty="0" smtClean="0">
                <a:latin typeface="Baskerville Old Face" panose="02020602080505020303" pitchFamily="18" charset="0"/>
              </a:rPr>
              <a:t>’</a:t>
            </a:r>
          </a:p>
          <a:p>
            <a:r>
              <a:rPr lang="en-US" sz="1100" dirty="0">
                <a:latin typeface="Baskerville Old Face" panose="02020602080505020303" pitchFamily="18" charset="0"/>
                <a:hlinkClick r:id="rId7"/>
              </a:rPr>
              <a:t>http://</a:t>
            </a:r>
            <a:r>
              <a:rPr lang="en-US" sz="1100" dirty="0" smtClean="0">
                <a:latin typeface="Baskerville Old Face" panose="02020602080505020303" pitchFamily="18" charset="0"/>
                <a:hlinkClick r:id="rId7"/>
              </a:rPr>
              <a:t>www.youtube.com/watch?v=lXYAg9mhlmM</a:t>
            </a:r>
            <a:endParaRPr lang="en-US" sz="1100" dirty="0" smtClean="0">
              <a:latin typeface="Baskerville Old Face" panose="02020602080505020303" pitchFamily="18" charset="0"/>
            </a:endParaRPr>
          </a:p>
          <a:p>
            <a:endParaRPr lang="en-US" sz="1100" dirty="0">
              <a:latin typeface="Baskerville Old Face" panose="02020602080505020303" pitchFamily="18" charset="0"/>
            </a:endParaRPr>
          </a:p>
        </p:txBody>
      </p:sp>
      <p:sp>
        <p:nvSpPr>
          <p:cNvPr id="7" name="TextBox 6"/>
          <p:cNvSpPr txBox="1"/>
          <p:nvPr/>
        </p:nvSpPr>
        <p:spPr>
          <a:xfrm>
            <a:off x="3507859" y="2888203"/>
            <a:ext cx="5636141" cy="2308324"/>
          </a:xfrm>
          <a:prstGeom prst="rect">
            <a:avLst/>
          </a:prstGeom>
          <a:noFill/>
        </p:spPr>
        <p:txBody>
          <a:bodyPr wrap="square" rtlCol="0">
            <a:spAutoFit/>
          </a:bodyPr>
          <a:lstStyle/>
          <a:p>
            <a:r>
              <a:rPr lang="en-US" b="1" dirty="0" smtClean="0">
                <a:latin typeface="Baskerville Old Face" panose="02020602080505020303" pitchFamily="18" charset="0"/>
              </a:rPr>
              <a:t>‘</a:t>
            </a:r>
            <a:r>
              <a:rPr lang="en-US" b="1" dirty="0" err="1" smtClean="0">
                <a:latin typeface="Baskerville Old Face" panose="02020602080505020303" pitchFamily="18" charset="0"/>
              </a:rPr>
              <a:t>Vietnamization</a:t>
            </a:r>
            <a:r>
              <a:rPr lang="en-US" b="1" dirty="0" smtClean="0">
                <a:latin typeface="Baskerville Old Face" panose="02020602080505020303" pitchFamily="18" charset="0"/>
              </a:rPr>
              <a:t>’</a:t>
            </a:r>
          </a:p>
          <a:p>
            <a:pPr marL="742950" lvl="1" indent="-285750">
              <a:buFont typeface="Arial" panose="020B0604020202020204" pitchFamily="34" charset="0"/>
              <a:buChar char="•"/>
            </a:pPr>
            <a:r>
              <a:rPr lang="en-US" dirty="0" smtClean="0">
                <a:latin typeface="Baskerville Old Face" panose="02020602080505020303" pitchFamily="18" charset="0"/>
              </a:rPr>
              <a:t>train, recruit Vietnamese soldiers </a:t>
            </a:r>
          </a:p>
          <a:p>
            <a:pPr marL="742950" lvl="1" indent="-285750">
              <a:buFont typeface="Arial" panose="020B0604020202020204" pitchFamily="34" charset="0"/>
              <a:buChar char="•"/>
            </a:pPr>
            <a:r>
              <a:rPr lang="en-US" dirty="0">
                <a:latin typeface="Baskerville Old Face" panose="02020602080505020303" pitchFamily="18" charset="0"/>
              </a:rPr>
              <a:t>r</a:t>
            </a:r>
            <a:r>
              <a:rPr lang="en-US" dirty="0" smtClean="0">
                <a:latin typeface="Baskerville Old Face" panose="02020602080505020303" pitchFamily="18" charset="0"/>
              </a:rPr>
              <a:t>eplace, bring home American soldiers</a:t>
            </a:r>
          </a:p>
          <a:p>
            <a:pPr marL="742950" lvl="1" indent="-285750">
              <a:buFont typeface="Arial" panose="020B0604020202020204" pitchFamily="34" charset="0"/>
              <a:buChar char="•"/>
            </a:pPr>
            <a:r>
              <a:rPr lang="en-US" dirty="0">
                <a:latin typeface="Baskerville Old Face" panose="02020602080505020303" pitchFamily="18" charset="0"/>
              </a:rPr>
              <a:t>s</a:t>
            </a:r>
            <a:r>
              <a:rPr lang="en-US" dirty="0" smtClean="0">
                <a:latin typeface="Baskerville Old Face" panose="02020602080505020303" pitchFamily="18" charset="0"/>
              </a:rPr>
              <a:t>trengthen S. Vietnamese government</a:t>
            </a:r>
          </a:p>
          <a:p>
            <a:endParaRPr lang="en-US" dirty="0" smtClean="0">
              <a:latin typeface="Baskerville Old Face" panose="02020602080505020303" pitchFamily="18" charset="0"/>
            </a:endParaRPr>
          </a:p>
          <a:p>
            <a:r>
              <a:rPr lang="en-US" dirty="0">
                <a:latin typeface="Baskerville Old Face" panose="02020602080505020303" pitchFamily="18" charset="0"/>
              </a:rPr>
              <a:t>John Kerry, 1971- </a:t>
            </a:r>
            <a:r>
              <a:rPr lang="en-US" sz="1400" dirty="0">
                <a:latin typeface="Baskerville Old Face" panose="02020602080505020303" pitchFamily="18" charset="0"/>
                <a:hlinkClick r:id="rId8"/>
              </a:rPr>
              <a:t>http://</a:t>
            </a:r>
            <a:r>
              <a:rPr lang="en-US" sz="1400" dirty="0" smtClean="0">
                <a:latin typeface="Baskerville Old Face" panose="02020602080505020303" pitchFamily="18" charset="0"/>
                <a:hlinkClick r:id="rId8"/>
              </a:rPr>
              <a:t>www.youtube.com/watch?v=yixdveuf0GQ</a:t>
            </a:r>
            <a:endParaRPr lang="en-US" sz="1400"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a:latin typeface="Baskerville Old Face" panose="02020602080505020303" pitchFamily="18" charset="0"/>
            </a:endParaRPr>
          </a:p>
        </p:txBody>
      </p:sp>
      <p:sp>
        <p:nvSpPr>
          <p:cNvPr id="8" name="TextBox 7"/>
          <p:cNvSpPr txBox="1"/>
          <p:nvPr/>
        </p:nvSpPr>
        <p:spPr>
          <a:xfrm>
            <a:off x="0" y="4609276"/>
            <a:ext cx="9143999" cy="1754326"/>
          </a:xfrm>
          <a:prstGeom prst="rect">
            <a:avLst/>
          </a:prstGeom>
          <a:noFill/>
        </p:spPr>
        <p:txBody>
          <a:bodyPr wrap="square" rtlCol="0">
            <a:spAutoFit/>
          </a:bodyPr>
          <a:lstStyle/>
          <a:p>
            <a:r>
              <a:rPr lang="en-US" dirty="0" smtClean="0">
                <a:latin typeface="Baskerville Old Face" panose="02020602080505020303" pitchFamily="18" charset="0"/>
              </a:rPr>
              <a:t>1970 - ‘Peace Offensive’ – </a:t>
            </a:r>
            <a:endParaRPr lang="en-US" i="1" dirty="0" smtClean="0">
              <a:latin typeface="Baskerville Old Face" panose="02020602080505020303" pitchFamily="18" charset="0"/>
            </a:endParaRPr>
          </a:p>
          <a:p>
            <a:pPr marL="742950" lvl="1" indent="-285750">
              <a:buFont typeface="Arial" panose="020B0604020202020204" pitchFamily="34" charset="0"/>
              <a:buChar char="•"/>
            </a:pPr>
            <a:r>
              <a:rPr lang="en-US" dirty="0" smtClean="0">
                <a:latin typeface="Baskerville Old Face" panose="02020602080505020303" pitchFamily="18" charset="0"/>
              </a:rPr>
              <a:t>Nixon limits number of US soldier; increases bombing of N. Vietnam/N. Vietnam (B-52s)</a:t>
            </a:r>
            <a:endParaRPr lang="en-US" dirty="0">
              <a:latin typeface="Baskerville Old Face" panose="02020602080505020303" pitchFamily="18" charset="0"/>
            </a:endParaRPr>
          </a:p>
          <a:p>
            <a:r>
              <a:rPr lang="en-US" dirty="0" smtClean="0">
                <a:latin typeface="Baskerville Old Face" panose="02020602080505020303" pitchFamily="18" charset="0"/>
              </a:rPr>
              <a:t>1973 – Negotiations with North Vietnamese (Lu Doc Thu)/ </a:t>
            </a:r>
            <a:r>
              <a:rPr lang="en-US" b="1" dirty="0" smtClean="0">
                <a:latin typeface="Baskerville Old Face" panose="02020602080505020303" pitchFamily="18" charset="0"/>
              </a:rPr>
              <a:t>Paris Agreement</a:t>
            </a:r>
          </a:p>
          <a:p>
            <a:pPr marL="742950" lvl="1" indent="-285750">
              <a:buFont typeface="Arial" panose="020B0604020202020204" pitchFamily="34" charset="0"/>
              <a:buChar char="•"/>
            </a:pPr>
            <a:r>
              <a:rPr lang="en-US" dirty="0" smtClean="0">
                <a:latin typeface="Baskerville Old Face" panose="02020602080505020303" pitchFamily="18" charset="0"/>
              </a:rPr>
              <a:t>‘Stay where you are’ ceasefire / US withdraws troops / $$$ to S. Vietnam</a:t>
            </a:r>
          </a:p>
          <a:p>
            <a:pPr marL="0" lvl="1"/>
            <a:r>
              <a:rPr lang="en-US" dirty="0" smtClean="0">
                <a:latin typeface="Baskerville Old Face" panose="02020602080505020303" pitchFamily="18" charset="0"/>
              </a:rPr>
              <a:t>1975 – Fall of Saigon</a:t>
            </a:r>
          </a:p>
          <a:p>
            <a:pPr marL="742950" lvl="2" indent="-285750">
              <a:buFont typeface="Arial" panose="020B0604020202020204" pitchFamily="34" charset="0"/>
              <a:buChar char="•"/>
            </a:pPr>
            <a:r>
              <a:rPr lang="en-US" dirty="0" smtClean="0">
                <a:latin typeface="Baskerville Old Face" panose="02020602080505020303" pitchFamily="18" charset="0"/>
              </a:rPr>
              <a:t>Vietnam becomes a Communist nation</a:t>
            </a:r>
          </a:p>
        </p:txBody>
      </p:sp>
    </p:spTree>
    <p:extLst>
      <p:ext uri="{BB962C8B-B14F-4D97-AF65-F5344CB8AC3E}">
        <p14:creationId xmlns:p14="http://schemas.microsoft.com/office/powerpoint/2010/main" val="285581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419"/>
            <a:ext cx="8957569" cy="369332"/>
          </a:xfrm>
          <a:prstGeom prst="rect">
            <a:avLst/>
          </a:prstGeom>
          <a:noFill/>
        </p:spPr>
        <p:txBody>
          <a:bodyPr wrap="square" rtlCol="0">
            <a:spAutoFit/>
          </a:bodyPr>
          <a:lstStyle/>
          <a:p>
            <a:r>
              <a:rPr lang="en-US" dirty="0" smtClean="0">
                <a:latin typeface="Baskerville Old Face" panose="02020602080505020303" pitchFamily="18" charset="0"/>
              </a:rPr>
              <a:t>Effects of the Vietnam War</a:t>
            </a:r>
            <a:endParaRPr lang="en-US" dirty="0">
              <a:latin typeface="Baskerville Old Face" panose="02020602080505020303" pitchFamily="18" charset="0"/>
            </a:endParaRPr>
          </a:p>
        </p:txBody>
      </p:sp>
      <p:pic>
        <p:nvPicPr>
          <p:cNvPr id="2050" name="Picture 2" descr="http://www.pri.org/sites/default/files/story/images/AP75010912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732" y="164342"/>
            <a:ext cx="4726837" cy="3147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68751"/>
            <a:ext cx="4154750" cy="2585323"/>
          </a:xfrm>
          <a:prstGeom prst="rect">
            <a:avLst/>
          </a:prstGeom>
          <a:noFill/>
        </p:spPr>
        <p:txBody>
          <a:bodyPr wrap="square" rtlCol="0">
            <a:spAutoFit/>
          </a:bodyPr>
          <a:lstStyle/>
          <a:p>
            <a:r>
              <a:rPr lang="en-US" dirty="0" smtClean="0">
                <a:latin typeface="Baskerville Old Face" panose="02020602080505020303" pitchFamily="18" charset="0"/>
              </a:rPr>
              <a:t>Boat People</a:t>
            </a:r>
          </a:p>
          <a:p>
            <a:pPr marL="742950" lvl="1" indent="-285750">
              <a:buFont typeface="Arial" panose="020B0604020202020204" pitchFamily="34" charset="0"/>
              <a:buChar char="•"/>
            </a:pPr>
            <a:r>
              <a:rPr lang="en-US" dirty="0" smtClean="0">
                <a:latin typeface="Baskerville Old Face" panose="02020602080505020303" pitchFamily="18" charset="0"/>
              </a:rPr>
              <a:t>Mass exodus by Vietnamese</a:t>
            </a:r>
            <a:endParaRPr lang="en-US" dirty="0">
              <a:latin typeface="Baskerville Old Face" panose="02020602080505020303" pitchFamily="18" charset="0"/>
            </a:endParaRPr>
          </a:p>
          <a:p>
            <a:r>
              <a:rPr lang="en-US" dirty="0" smtClean="0">
                <a:latin typeface="Baskerville Old Face" panose="02020602080505020303" pitchFamily="18" charset="0"/>
              </a:rPr>
              <a:t>War in Cambodia</a:t>
            </a:r>
          </a:p>
          <a:p>
            <a:pPr marL="742950" lvl="1" indent="-285750">
              <a:buFont typeface="Arial" panose="020B0604020202020204" pitchFamily="34" charset="0"/>
              <a:buChar char="•"/>
            </a:pPr>
            <a:r>
              <a:rPr lang="en-US" dirty="0" smtClean="0">
                <a:latin typeface="Baskerville Old Face" panose="02020602080505020303" pitchFamily="18" charset="0"/>
              </a:rPr>
              <a:t>US bombs Cambodia during war</a:t>
            </a:r>
          </a:p>
          <a:p>
            <a:pPr marL="742950" lvl="1" indent="-285750">
              <a:buFont typeface="Arial" panose="020B0604020202020204" pitchFamily="34" charset="0"/>
              <a:buChar char="•"/>
            </a:pPr>
            <a:r>
              <a:rPr lang="en-US" dirty="0" smtClean="0">
                <a:latin typeface="Baskerville Old Face" panose="02020602080505020303" pitchFamily="18" charset="0"/>
              </a:rPr>
              <a:t>CIA meddles in ‘regime change’</a:t>
            </a:r>
          </a:p>
          <a:p>
            <a:pPr marL="742950" lvl="1" indent="-285750">
              <a:buFont typeface="Arial" panose="020B0604020202020204" pitchFamily="34" charset="0"/>
              <a:buChar char="•"/>
            </a:pPr>
            <a:r>
              <a:rPr lang="en-US" b="1" dirty="0" smtClean="0">
                <a:latin typeface="Baskerville Old Face" panose="02020602080505020303" pitchFamily="18" charset="0"/>
              </a:rPr>
              <a:t>Khmer Rouge </a:t>
            </a:r>
            <a:r>
              <a:rPr lang="en-US" dirty="0" smtClean="0">
                <a:latin typeface="Baskerville Old Face" panose="02020602080505020303" pitchFamily="18" charset="0"/>
              </a:rPr>
              <a:t>(Pol Pot)</a:t>
            </a:r>
            <a:endParaRPr lang="en-US" b="1" dirty="0" smtClean="0">
              <a:latin typeface="Baskerville Old Face" panose="02020602080505020303" pitchFamily="18" charset="0"/>
            </a:endParaRPr>
          </a:p>
          <a:p>
            <a:pPr marL="742950" lvl="1" indent="-285750">
              <a:buFont typeface="Arial" panose="020B0604020202020204" pitchFamily="34" charset="0"/>
              <a:buChar char="•"/>
            </a:pPr>
            <a:r>
              <a:rPr lang="en-US" b="1" dirty="0" smtClean="0">
                <a:latin typeface="Baskerville Old Face" panose="02020602080505020303" pitchFamily="18" charset="0"/>
              </a:rPr>
              <a:t>Genocide (2 000 000)</a:t>
            </a:r>
          </a:p>
          <a:p>
            <a:pPr marL="742950" lvl="1" indent="-285750">
              <a:buFont typeface="Arial" panose="020B0604020202020204" pitchFamily="34" charset="0"/>
              <a:buChar char="•"/>
            </a:pPr>
            <a:r>
              <a:rPr lang="en-US" dirty="0" smtClean="0">
                <a:latin typeface="Baskerville Old Face" panose="02020602080505020303" pitchFamily="18" charset="0"/>
              </a:rPr>
              <a:t>Vietnam invades Cambodia</a:t>
            </a:r>
          </a:p>
          <a:p>
            <a:pPr marL="742950" lvl="1" indent="-285750">
              <a:buFont typeface="Arial" panose="020B0604020202020204" pitchFamily="34" charset="0"/>
              <a:buChar char="•"/>
            </a:pPr>
            <a:r>
              <a:rPr lang="en-US" dirty="0" smtClean="0">
                <a:latin typeface="Baskerville Old Face" panose="02020602080505020303" pitchFamily="18" charset="0"/>
              </a:rPr>
              <a:t>China attacks Vietnam </a:t>
            </a:r>
            <a:endParaRPr lang="en-US" dirty="0">
              <a:latin typeface="Baskerville Old Face" panose="02020602080505020303" pitchFamily="18" charset="0"/>
            </a:endParaRPr>
          </a:p>
        </p:txBody>
      </p:sp>
      <p:sp>
        <p:nvSpPr>
          <p:cNvPr id="4" name="TextBox 3"/>
          <p:cNvSpPr txBox="1"/>
          <p:nvPr/>
        </p:nvSpPr>
        <p:spPr>
          <a:xfrm>
            <a:off x="1" y="3338004"/>
            <a:ext cx="4314548" cy="2585323"/>
          </a:xfrm>
          <a:prstGeom prst="rect">
            <a:avLst/>
          </a:prstGeom>
          <a:noFill/>
        </p:spPr>
        <p:txBody>
          <a:bodyPr wrap="square" rtlCol="0">
            <a:spAutoFit/>
          </a:bodyPr>
          <a:lstStyle/>
          <a:p>
            <a:r>
              <a:rPr lang="en-US" dirty="0" smtClean="0">
                <a:latin typeface="Baskerville Old Face" panose="02020602080505020303" pitchFamily="18" charset="0"/>
              </a:rPr>
              <a:t>‘Vietnam Syndrome’ (the US experience)</a:t>
            </a:r>
          </a:p>
          <a:p>
            <a:pPr marL="285750" indent="-285750">
              <a:buFont typeface="Arial" panose="020B0604020202020204" pitchFamily="34" charset="0"/>
              <a:buChar char="•"/>
            </a:pPr>
            <a:r>
              <a:rPr lang="en-US" dirty="0" smtClean="0">
                <a:latin typeface="Baskerville Old Face" panose="02020602080505020303" pitchFamily="18" charset="0"/>
              </a:rPr>
              <a:t>$150 Billion</a:t>
            </a:r>
          </a:p>
          <a:p>
            <a:pPr marL="285750" indent="-285750">
              <a:buFont typeface="Arial" panose="020B0604020202020204" pitchFamily="34" charset="0"/>
              <a:buChar char="•"/>
            </a:pPr>
            <a:r>
              <a:rPr lang="en-US" dirty="0" smtClean="0">
                <a:latin typeface="Baskerville Old Face" panose="02020602080505020303" pitchFamily="18" charset="0"/>
              </a:rPr>
              <a:t>57 000 killed </a:t>
            </a:r>
          </a:p>
          <a:p>
            <a:pPr marL="285750" indent="-285750">
              <a:buFont typeface="Arial" panose="020B0604020202020204" pitchFamily="34" charset="0"/>
              <a:buChar char="•"/>
            </a:pPr>
            <a:endParaRPr lang="en-US" dirty="0">
              <a:latin typeface="Baskerville Old Face" panose="02020602080505020303" pitchFamily="18" charset="0"/>
            </a:endParaRPr>
          </a:p>
          <a:p>
            <a:pPr marL="285750" indent="-285750">
              <a:buFont typeface="Arial" panose="020B0604020202020204" pitchFamily="34" charset="0"/>
              <a:buChar char="•"/>
            </a:pPr>
            <a:r>
              <a:rPr lang="en-GB" dirty="0">
                <a:latin typeface="Baskerville Old Face" panose="02020602080505020303" pitchFamily="18" charset="0"/>
              </a:rPr>
              <a:t>America could no longer claim innocence and moral superiority; she had exercised in Vietnam the type of raw power which had previously been practised by European nations</a:t>
            </a:r>
            <a:endParaRPr lang="en-US" dirty="0">
              <a:latin typeface="Baskerville Old Face" panose="02020602080505020303" pitchFamily="18" charset="0"/>
            </a:endParaRPr>
          </a:p>
        </p:txBody>
      </p:sp>
      <p:sp>
        <p:nvSpPr>
          <p:cNvPr id="5" name="TextBox 4"/>
          <p:cNvSpPr txBox="1"/>
          <p:nvPr/>
        </p:nvSpPr>
        <p:spPr>
          <a:xfrm>
            <a:off x="4221854" y="3338004"/>
            <a:ext cx="4922146" cy="2862322"/>
          </a:xfrm>
          <a:prstGeom prst="rect">
            <a:avLst/>
          </a:prstGeom>
          <a:noFill/>
        </p:spPr>
        <p:txBody>
          <a:bodyPr wrap="square" rtlCol="0">
            <a:spAutoFit/>
          </a:bodyPr>
          <a:lstStyle/>
          <a:p>
            <a:r>
              <a:rPr lang="en-US" dirty="0" smtClean="0">
                <a:latin typeface="Baskerville Old Face" panose="02020602080505020303" pitchFamily="18" charset="0"/>
              </a:rPr>
              <a:t>Why did the USA lose?</a:t>
            </a:r>
          </a:p>
          <a:p>
            <a:pPr marL="285750" lvl="0" indent="-285750">
              <a:buFont typeface="Arial" panose="020B0604020202020204" pitchFamily="34" charset="0"/>
              <a:buChar char="•"/>
            </a:pPr>
            <a:r>
              <a:rPr lang="en-GB" dirty="0" smtClean="0">
                <a:latin typeface="Baskerville Old Face" panose="02020602080505020303" pitchFamily="18" charset="0"/>
              </a:rPr>
              <a:t>a </a:t>
            </a:r>
            <a:r>
              <a:rPr lang="en-GB" dirty="0">
                <a:latin typeface="Baskerville Old Face" panose="02020602080505020303" pitchFamily="18" charset="0"/>
              </a:rPr>
              <a:t>war against nationalist guerrillas</a:t>
            </a:r>
            <a:endParaRPr lang="en-US" sz="2000" dirty="0">
              <a:latin typeface="Baskerville Old Face" panose="02020602080505020303" pitchFamily="18" charset="0"/>
            </a:endParaRPr>
          </a:p>
          <a:p>
            <a:pPr marL="285750" lvl="0" indent="-285750">
              <a:buFont typeface="Arial" panose="020B0604020202020204" pitchFamily="34" charset="0"/>
              <a:buChar char="•"/>
            </a:pPr>
            <a:r>
              <a:rPr lang="en-GB" dirty="0">
                <a:latin typeface="Baskerville Old Face" panose="02020602080505020303" pitchFamily="18" charset="0"/>
              </a:rPr>
              <a:t>t</a:t>
            </a:r>
            <a:r>
              <a:rPr lang="en-GB" dirty="0" smtClean="0">
                <a:latin typeface="Baskerville Old Face" panose="02020602080505020303" pitchFamily="18" charset="0"/>
              </a:rPr>
              <a:t>he </a:t>
            </a:r>
            <a:r>
              <a:rPr lang="en-GB" dirty="0">
                <a:latin typeface="Baskerville Old Face" panose="02020602080505020303" pitchFamily="18" charset="0"/>
              </a:rPr>
              <a:t>war was unpopular at </a:t>
            </a:r>
            <a:r>
              <a:rPr lang="en-GB" dirty="0" smtClean="0">
                <a:latin typeface="Baskerville Old Face" panose="02020602080505020303" pitchFamily="18" charset="0"/>
              </a:rPr>
              <a:t>home </a:t>
            </a:r>
          </a:p>
          <a:p>
            <a:pPr marL="285750" lvl="0" indent="-285750">
              <a:buFont typeface="Arial" panose="020B0604020202020204" pitchFamily="34" charset="0"/>
              <a:buChar char="•"/>
            </a:pPr>
            <a:r>
              <a:rPr lang="en-GB" dirty="0">
                <a:latin typeface="Baskerville Old Face" panose="02020602080505020303" pitchFamily="18" charset="0"/>
              </a:rPr>
              <a:t>t</a:t>
            </a:r>
            <a:r>
              <a:rPr lang="en-GB" dirty="0" smtClean="0">
                <a:latin typeface="Baskerville Old Face" panose="02020602080505020303" pitchFamily="18" charset="0"/>
              </a:rPr>
              <a:t>he </a:t>
            </a:r>
            <a:r>
              <a:rPr lang="en-GB" dirty="0">
                <a:latin typeface="Baskerville Old Face" panose="02020602080505020303" pitchFamily="18" charset="0"/>
              </a:rPr>
              <a:t>war was unpopular in the world and U.S.A. suffered international disgrace for her actions</a:t>
            </a:r>
            <a:endParaRPr lang="en-US" sz="2000" dirty="0">
              <a:latin typeface="Baskerville Old Face" panose="02020602080505020303" pitchFamily="18" charset="0"/>
            </a:endParaRPr>
          </a:p>
          <a:p>
            <a:pPr marL="285750" lvl="0" indent="-285750">
              <a:buFont typeface="Arial" panose="020B0604020202020204" pitchFamily="34" charset="0"/>
              <a:buChar char="•"/>
            </a:pPr>
            <a:r>
              <a:rPr lang="en-GB" dirty="0">
                <a:latin typeface="Baskerville Old Face" panose="02020602080505020303" pitchFamily="18" charset="0"/>
              </a:rPr>
              <a:t>t</a:t>
            </a:r>
            <a:r>
              <a:rPr lang="en-GB" dirty="0" smtClean="0">
                <a:latin typeface="Baskerville Old Face" panose="02020602080505020303" pitchFamily="18" charset="0"/>
              </a:rPr>
              <a:t>he </a:t>
            </a:r>
            <a:r>
              <a:rPr lang="en-GB" dirty="0">
                <a:latin typeface="Baskerville Old Face" panose="02020602080505020303" pitchFamily="18" charset="0"/>
              </a:rPr>
              <a:t>U.S.A. could not win the war for the “hearts and minds” of the South Vietnamese people</a:t>
            </a:r>
            <a:endParaRPr lang="en-US" sz="2000" dirty="0">
              <a:latin typeface="Baskerville Old Face" panose="02020602080505020303" pitchFamily="18" charset="0"/>
            </a:endParaRPr>
          </a:p>
          <a:p>
            <a:pPr marL="285750" lvl="0" indent="-285750">
              <a:buFont typeface="Arial" panose="020B0604020202020204" pitchFamily="34" charset="0"/>
              <a:buChar char="•"/>
            </a:pPr>
            <a:r>
              <a:rPr lang="en-GB" dirty="0">
                <a:latin typeface="Baskerville Old Face" panose="02020602080505020303" pitchFamily="18" charset="0"/>
              </a:rPr>
              <a:t>t</a:t>
            </a:r>
            <a:r>
              <a:rPr lang="en-GB" dirty="0" smtClean="0">
                <a:latin typeface="Baskerville Old Face" panose="02020602080505020303" pitchFamily="18" charset="0"/>
              </a:rPr>
              <a:t>he US military </a:t>
            </a:r>
            <a:r>
              <a:rPr lang="en-GB" dirty="0">
                <a:latin typeface="Baskerville Old Face" panose="02020602080505020303" pitchFamily="18" charset="0"/>
              </a:rPr>
              <a:t>became </a:t>
            </a:r>
            <a:r>
              <a:rPr lang="en-GB" dirty="0" smtClean="0">
                <a:latin typeface="Baskerville Old Face" panose="02020602080505020303" pitchFamily="18" charset="0"/>
              </a:rPr>
              <a:t>disillusioned</a:t>
            </a:r>
            <a:endParaRPr lang="en-US" sz="2000" dirty="0">
              <a:latin typeface="Baskerville Old Face" panose="02020602080505020303" pitchFamily="18" charset="0"/>
            </a:endParaRPr>
          </a:p>
          <a:p>
            <a:pPr marL="742950" lvl="1" indent="-285750">
              <a:buFont typeface="Arial" panose="020B0604020202020204" pitchFamily="34" charset="0"/>
              <a:buChar char="•"/>
            </a:pPr>
            <a:endParaRPr lang="en-US" dirty="0">
              <a:latin typeface="Baskerville Old Face" panose="02020602080505020303" pitchFamily="18" charset="0"/>
            </a:endParaRPr>
          </a:p>
          <a:p>
            <a:pPr marL="285750" indent="-285750">
              <a:buFont typeface="Arial" panose="020B0604020202020204" pitchFamily="34" charset="0"/>
              <a:buChar char="•"/>
            </a:pPr>
            <a:r>
              <a:rPr lang="en-US" dirty="0">
                <a:latin typeface="Baskerville Old Face" panose="02020602080505020303" pitchFamily="18" charset="0"/>
              </a:rPr>
              <a:t>t</a:t>
            </a:r>
            <a:r>
              <a:rPr lang="en-US" dirty="0" smtClean="0">
                <a:latin typeface="Baskerville Old Face" panose="02020602080505020303" pitchFamily="18" charset="0"/>
              </a:rPr>
              <a:t>he wrong war for the wrong reasons</a:t>
            </a:r>
            <a:endParaRPr lang="en-US" dirty="0">
              <a:latin typeface="Baskerville Old Face" panose="02020602080505020303" pitchFamily="18" charset="0"/>
            </a:endParaRPr>
          </a:p>
        </p:txBody>
      </p:sp>
    </p:spTree>
    <p:extLst>
      <p:ext uri="{BB962C8B-B14F-4D97-AF65-F5344CB8AC3E}">
        <p14:creationId xmlns:p14="http://schemas.microsoft.com/office/powerpoint/2010/main" val="413239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uthentichistory.com/1961-1974/4-vietnam/1-overview/2-1945-1955/19540726_Vietnam-Herblo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17946"/>
            <a:ext cx="4572000" cy="58197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7575" y="317946"/>
            <a:ext cx="4416425" cy="6463308"/>
          </a:xfrm>
          <a:prstGeom prst="rect">
            <a:avLst/>
          </a:prstGeom>
          <a:noFill/>
        </p:spPr>
        <p:txBody>
          <a:bodyPr wrap="square" rtlCol="0">
            <a:spAutoFit/>
          </a:bodyPr>
          <a:lstStyle/>
          <a:p>
            <a:r>
              <a:rPr lang="en-US" dirty="0" smtClean="0">
                <a:latin typeface="Baskerville Old Face" panose="02020602080505020303" pitchFamily="18" charset="0"/>
              </a:rPr>
              <a:t>The USA learned that…..</a:t>
            </a:r>
          </a:p>
          <a:p>
            <a:endParaRPr lang="en-US" dirty="0">
              <a:latin typeface="Baskerville Old Face" panose="02020602080505020303" pitchFamily="18" charset="0"/>
            </a:endParaRPr>
          </a:p>
          <a:p>
            <a:pPr marL="285750" lvl="0" indent="-285750">
              <a:buFont typeface="Arial" panose="020B0604020202020204" pitchFamily="34" charset="0"/>
              <a:buChar char="•"/>
            </a:pPr>
            <a:r>
              <a:rPr lang="en-GB" dirty="0">
                <a:latin typeface="Baskerville Old Face" panose="02020602080505020303" pitchFamily="18" charset="0"/>
              </a:rPr>
              <a:t>Even </a:t>
            </a:r>
            <a:r>
              <a:rPr lang="en-GB" dirty="0" smtClean="0">
                <a:latin typeface="Baskerville Old Face" panose="02020602080505020303" pitchFamily="18" charset="0"/>
              </a:rPr>
              <a:t>superpowers have </a:t>
            </a:r>
            <a:r>
              <a:rPr lang="en-GB" dirty="0">
                <a:latin typeface="Baskerville Old Face" panose="02020602080505020303" pitchFamily="18" charset="0"/>
              </a:rPr>
              <a:t>their limitations. </a:t>
            </a:r>
            <a:endParaRPr lang="en-US" dirty="0">
              <a:latin typeface="Baskerville Old Face" panose="02020602080505020303" pitchFamily="18" charset="0"/>
            </a:endParaRPr>
          </a:p>
          <a:p>
            <a:pPr lvl="0"/>
            <a:endParaRPr lang="en-GB" dirty="0" smtClean="0">
              <a:latin typeface="Baskerville Old Face" panose="02020602080505020303" pitchFamily="18" charset="0"/>
            </a:endParaRPr>
          </a:p>
          <a:p>
            <a:pPr marL="285750" lvl="0" indent="-285750">
              <a:buFont typeface="Arial" panose="020B0604020202020204" pitchFamily="34" charset="0"/>
              <a:buChar char="•"/>
            </a:pPr>
            <a:r>
              <a:rPr lang="en-GB" dirty="0" smtClean="0">
                <a:latin typeface="Baskerville Old Face" panose="02020602080505020303" pitchFamily="18" charset="0"/>
              </a:rPr>
              <a:t>War </a:t>
            </a:r>
            <a:r>
              <a:rPr lang="en-GB" dirty="0">
                <a:latin typeface="Baskerville Old Face" panose="02020602080505020303" pitchFamily="18" charset="0"/>
              </a:rPr>
              <a:t>without popular support at home is difficult to wage in a democracy</a:t>
            </a:r>
            <a:r>
              <a:rPr lang="en-GB" dirty="0" smtClean="0">
                <a:latin typeface="Baskerville Old Face" panose="02020602080505020303" pitchFamily="18" charset="0"/>
              </a:rPr>
              <a:t>.</a:t>
            </a:r>
          </a:p>
          <a:p>
            <a:pPr marL="285750" lvl="0" indent="-285750">
              <a:buFont typeface="Arial" panose="020B0604020202020204" pitchFamily="34" charset="0"/>
              <a:buChar char="•"/>
            </a:pPr>
            <a:endParaRPr lang="en-US" dirty="0">
              <a:latin typeface="Baskerville Old Face" panose="02020602080505020303" pitchFamily="18" charset="0"/>
            </a:endParaRPr>
          </a:p>
          <a:p>
            <a:pPr marL="285750" lvl="0" indent="-285750">
              <a:buFont typeface="Arial" panose="020B0604020202020204" pitchFamily="34" charset="0"/>
              <a:buChar char="•"/>
            </a:pPr>
            <a:r>
              <a:rPr lang="en-GB" dirty="0">
                <a:latin typeface="Baskerville Old Face" panose="02020602080505020303" pitchFamily="18" charset="0"/>
              </a:rPr>
              <a:t>Military intervention </a:t>
            </a:r>
            <a:r>
              <a:rPr lang="en-GB" dirty="0" smtClean="0">
                <a:latin typeface="Baskerville Old Face" panose="02020602080505020303" pitchFamily="18" charset="0"/>
              </a:rPr>
              <a:t>against a </a:t>
            </a:r>
            <a:r>
              <a:rPr lang="en-GB" dirty="0">
                <a:latin typeface="Baskerville Old Face" panose="02020602080505020303" pitchFamily="18" charset="0"/>
              </a:rPr>
              <a:t>popular nationalist uprising can be futile</a:t>
            </a:r>
            <a:r>
              <a:rPr lang="en-GB" dirty="0" smtClean="0">
                <a:latin typeface="Baskerville Old Face" panose="02020602080505020303" pitchFamily="18" charset="0"/>
              </a:rPr>
              <a:t>.</a:t>
            </a:r>
          </a:p>
          <a:p>
            <a:pPr marL="285750" lvl="0" indent="-285750">
              <a:buFont typeface="Arial" panose="020B0604020202020204" pitchFamily="34" charset="0"/>
              <a:buChar char="•"/>
            </a:pPr>
            <a:endParaRPr lang="en-US" dirty="0">
              <a:latin typeface="Baskerville Old Face" panose="02020602080505020303" pitchFamily="18" charset="0"/>
            </a:endParaRPr>
          </a:p>
          <a:p>
            <a:pPr marL="285750" lvl="0" indent="-285750">
              <a:buFont typeface="Arial" panose="020B0604020202020204" pitchFamily="34" charset="0"/>
              <a:buChar char="•"/>
            </a:pPr>
            <a:r>
              <a:rPr lang="en-GB" dirty="0">
                <a:latin typeface="Baskerville Old Face" panose="02020602080505020303" pitchFamily="18" charset="0"/>
              </a:rPr>
              <a:t>Conscript armies are not a reliable military force in wars like this. (Indeed, the U.S.A. soon cancelled  the universal draft</a:t>
            </a:r>
            <a:r>
              <a:rPr lang="en-GB" dirty="0" smtClean="0">
                <a:latin typeface="Baskerville Old Face" panose="02020602080505020303" pitchFamily="18" charset="0"/>
              </a:rPr>
              <a:t>.)</a:t>
            </a:r>
          </a:p>
          <a:p>
            <a:pPr marL="285750" lvl="0" indent="-285750">
              <a:buFont typeface="Arial" panose="020B0604020202020204" pitchFamily="34" charset="0"/>
              <a:buChar char="•"/>
            </a:pPr>
            <a:endParaRPr lang="en-US" dirty="0">
              <a:latin typeface="Baskerville Old Face" panose="02020602080505020303" pitchFamily="18" charset="0"/>
            </a:endParaRPr>
          </a:p>
          <a:p>
            <a:pPr marL="285750" lvl="0" indent="-285750">
              <a:buFont typeface="Arial" panose="020B0604020202020204" pitchFamily="34" charset="0"/>
              <a:buChar char="•"/>
            </a:pPr>
            <a:r>
              <a:rPr lang="en-GB" dirty="0">
                <a:latin typeface="Baskerville Old Face" panose="02020602080505020303" pitchFamily="18" charset="0"/>
              </a:rPr>
              <a:t>There should be limitations on the powers of the President to wage war.</a:t>
            </a:r>
            <a:endParaRPr lang="en-US" dirty="0">
              <a:latin typeface="Baskerville Old Face" panose="02020602080505020303" pitchFamily="18" charset="0"/>
            </a:endParaRPr>
          </a:p>
          <a:p>
            <a:pPr lvl="0"/>
            <a:endParaRPr lang="en-GB" dirty="0" smtClean="0">
              <a:latin typeface="Baskerville Old Face" panose="02020602080505020303" pitchFamily="18" charset="0"/>
            </a:endParaRPr>
          </a:p>
          <a:p>
            <a:pPr marL="285750" lvl="0" indent="-285750">
              <a:buFont typeface="Arial" panose="020B0604020202020204" pitchFamily="34" charset="0"/>
              <a:buChar char="•"/>
            </a:pPr>
            <a:r>
              <a:rPr lang="en-GB" dirty="0" smtClean="0">
                <a:latin typeface="Baskerville Old Face" panose="02020602080505020303" pitchFamily="18" charset="0"/>
              </a:rPr>
              <a:t>The </a:t>
            </a:r>
            <a:r>
              <a:rPr lang="en-GB" dirty="0">
                <a:latin typeface="Baskerville Old Face" panose="02020602080505020303" pitchFamily="18" charset="0"/>
              </a:rPr>
              <a:t>domino theory was more political rhetoric than truth.</a:t>
            </a:r>
            <a:endParaRPr lang="en-US" dirty="0">
              <a:latin typeface="Baskerville Old Face" panose="02020602080505020303" pitchFamily="18" charset="0"/>
            </a:endParaRPr>
          </a:p>
          <a:p>
            <a:pPr lvl="0"/>
            <a:endParaRPr lang="en-GB" dirty="0" smtClean="0">
              <a:latin typeface="Baskerville Old Face" panose="02020602080505020303" pitchFamily="18" charset="0"/>
            </a:endParaRPr>
          </a:p>
          <a:p>
            <a:pPr marL="285750" lvl="0" indent="-285750">
              <a:buFont typeface="Arial" panose="020B0604020202020204" pitchFamily="34" charset="0"/>
              <a:buChar char="•"/>
            </a:pPr>
            <a:r>
              <a:rPr lang="en-GB" dirty="0" smtClean="0">
                <a:latin typeface="Baskerville Old Face" panose="02020602080505020303" pitchFamily="18" charset="0"/>
              </a:rPr>
              <a:t>Maybe </a:t>
            </a:r>
            <a:r>
              <a:rPr lang="en-GB" dirty="0">
                <a:latin typeface="Baskerville Old Face" panose="02020602080505020303" pitchFamily="18" charset="0"/>
              </a:rPr>
              <a:t>it was hardly worth opposing the spread of </a:t>
            </a:r>
            <a:r>
              <a:rPr lang="en-GB" dirty="0" smtClean="0">
                <a:latin typeface="Baskerville Old Face" panose="02020602080505020303" pitchFamily="18" charset="0"/>
              </a:rPr>
              <a:t>communism?</a:t>
            </a:r>
            <a:endParaRPr lang="en-US" dirty="0">
              <a:latin typeface="Baskerville Old Face" panose="02020602080505020303" pitchFamily="18" charset="0"/>
            </a:endParaRPr>
          </a:p>
          <a:p>
            <a:pPr marL="285750" indent="-285750">
              <a:buFont typeface="Arial" panose="020B0604020202020204" pitchFamily="34" charset="0"/>
              <a:buChar char="•"/>
            </a:pPr>
            <a:endParaRPr lang="en-US" dirty="0">
              <a:latin typeface="Baskerville Old Face" panose="02020602080505020303" pitchFamily="18" charset="0"/>
            </a:endParaRPr>
          </a:p>
        </p:txBody>
      </p:sp>
    </p:spTree>
    <p:extLst>
      <p:ext uri="{BB962C8B-B14F-4D97-AF65-F5344CB8AC3E}">
        <p14:creationId xmlns:p14="http://schemas.microsoft.com/office/powerpoint/2010/main" val="1872432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982</TotalTime>
  <Words>1274</Words>
  <Application>Microsoft Office PowerPoint</Application>
  <PresentationFormat>On-screen Show (4:3)</PresentationFormat>
  <Paragraphs>189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Baskerville Old Face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Campbell</dc:creator>
  <cp:lastModifiedBy>Campbell, Scott</cp:lastModifiedBy>
  <cp:revision>36</cp:revision>
  <dcterms:created xsi:type="dcterms:W3CDTF">2014-04-24T05:22:05Z</dcterms:created>
  <dcterms:modified xsi:type="dcterms:W3CDTF">2017-04-18T18:04:35Z</dcterms:modified>
</cp:coreProperties>
</file>