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4" r:id="rId19"/>
    <p:sldId id="275" r:id="rId20"/>
    <p:sldId id="27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2" d="100"/>
          <a:sy n="82" d="100"/>
        </p:scale>
        <p:origin x="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11AE2-770E-4BB2-A7A6-26459DCD98FB}"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3B861-EF5A-4EE8-BE49-E7C1193F7BF6}" type="slidenum">
              <a:rPr lang="en-US" smtClean="0"/>
              <a:t>‹#›</a:t>
            </a:fld>
            <a:endParaRPr lang="en-US"/>
          </a:p>
        </p:txBody>
      </p:sp>
    </p:spTree>
    <p:extLst>
      <p:ext uri="{BB962C8B-B14F-4D97-AF65-F5344CB8AC3E}">
        <p14:creationId xmlns:p14="http://schemas.microsoft.com/office/powerpoint/2010/main" val="144843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EEE97-A06D-43E0-ADFD-B80B65FBE98E}"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281031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EEE97-A06D-43E0-ADFD-B80B65FBE98E}"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313665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EEE97-A06D-43E0-ADFD-B80B65FBE98E}"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30361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EEE97-A06D-43E0-ADFD-B80B65FBE98E}"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173614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FEEE97-A06D-43E0-ADFD-B80B65FBE98E}"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356059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EEE97-A06D-43E0-ADFD-B80B65FBE98E}"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17845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EEE97-A06D-43E0-ADFD-B80B65FBE98E}"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28303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EEE97-A06D-43E0-ADFD-B80B65FBE98E}"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11118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EEE97-A06D-43E0-ADFD-B80B65FBE98E}"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4921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EEE97-A06D-43E0-ADFD-B80B65FBE98E}"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7360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FEEE97-A06D-43E0-ADFD-B80B65FBE98E}"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6350-C944-4D56-9836-F136A4FD573D}" type="slidenum">
              <a:rPr lang="en-US" smtClean="0"/>
              <a:t>‹#›</a:t>
            </a:fld>
            <a:endParaRPr lang="en-US"/>
          </a:p>
        </p:txBody>
      </p:sp>
    </p:spTree>
    <p:extLst>
      <p:ext uri="{BB962C8B-B14F-4D97-AF65-F5344CB8AC3E}">
        <p14:creationId xmlns:p14="http://schemas.microsoft.com/office/powerpoint/2010/main" val="25406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EEE97-A06D-43E0-ADFD-B80B65FBE98E}"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76350-C944-4D56-9836-F136A4FD573D}" type="slidenum">
              <a:rPr lang="en-US" smtClean="0"/>
              <a:t>‹#›</a:t>
            </a:fld>
            <a:endParaRPr lang="en-US"/>
          </a:p>
        </p:txBody>
      </p:sp>
    </p:spTree>
    <p:extLst>
      <p:ext uri="{BB962C8B-B14F-4D97-AF65-F5344CB8AC3E}">
        <p14:creationId xmlns:p14="http://schemas.microsoft.com/office/powerpoint/2010/main" val="3503061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docid=UWzyCC4VmMEUsM&amp;tbnid=skgKuk7reyaMPM:&amp;ved=0CAUQjRw&amp;url=http://faculty.catawba.edu/cmcallis/history/mapping/world.htm&amp;ei=nidEU4n_HeeuyQGMp4GQCw&amp;psig=AFQjCNG7l1jO8QNQX2E_EyKBLvBCfQjT6g&amp;ust=1397061892288995" TargetMode="External"/><Relationship Id="rId7"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docid=E79TRCVT4CWEjM&amp;tbnid=djRClw31lkiuHM:&amp;ved=0CAUQjRw&amp;url=http://www.international.ucla.edu/japan/podcasts/article.asp?parentid=87199&amp;ei=Dr5GU9r4LOXEyQHfhID4Dw&amp;bvm=bv.64507335,d.aWc&amp;psig=AFQjCNEB0A0kWP6SUOUV430suVtD6NbAhw&amp;ust=1397231323315227"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www.google.ca/url?sa=i&amp;rct=j&amp;q=&amp;esrc=s&amp;frm=1&amp;source=images&amp;cd=&amp;cad=rja&amp;uact=8&amp;docid=UW50wnwmdqAuKM&amp;tbnid=d4dehqTz82F_kM:&amp;ved=0CAUQjRw&amp;url=http://www.n-atlantis.com/electron_microscope.htm&amp;ei=oPVGU7bPHYGFyQGptYHwBA&amp;bvm=bv.64367178,d.dGc&amp;psig=AFQjCNF9KAQ-QXYvm_QIwFxwRkxRQamPGQ&amp;ust=1397245690838776"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a/url?sa=i&amp;rct=j&amp;q=&amp;esrc=s&amp;frm=1&amp;source=images&amp;cd=&amp;cad=rja&amp;uact=8&amp;docid=lnwmOK3aicuVVM&amp;tbnid=Ep34Y_GKXQ9HeM:&amp;ved=0CAUQjRw&amp;url=http://atithasos.blogspot.com/2012_04_15_archive.html&amp;ei=JRtIU6z1OYPlyQGTh4CICg&amp;bvm=bv.64542518,d.aWc&amp;psig=AFQjCNGI7xakHfIBqIEg_qdJ8awFpXdN7A&amp;ust=1397320778741716" TargetMode="External"/><Relationship Id="rId13" Type="http://schemas.openxmlformats.org/officeDocument/2006/relationships/hyperlink" Target="https://www.youtube.com/watch?v=sHcJtU9dr6I" TargetMode="External"/><Relationship Id="rId3" Type="http://schemas.openxmlformats.org/officeDocument/2006/relationships/image" Target="../media/image38.jpeg"/><Relationship Id="rId7" Type="http://schemas.openxmlformats.org/officeDocument/2006/relationships/image" Target="../media/image40.jpeg"/><Relationship Id="rId12" Type="http://schemas.openxmlformats.org/officeDocument/2006/relationships/hyperlink" Target="http://www.youtube.com/watch?v=j1VL-y9JHuI" TargetMode="External"/><Relationship Id="rId2" Type="http://schemas.openxmlformats.org/officeDocument/2006/relationships/hyperlink" Target="http://www.google.ca/url?sa=i&amp;rct=j&amp;q=&amp;esrc=s&amp;frm=1&amp;source=images&amp;cd=&amp;cad=rja&amp;uact=8&amp;docid=IlHR5xDNrPROjM&amp;tbnid=52qq_Kfg8xIYZM:&amp;ved=0CAUQjRw&amp;url=http://www.holocaust-education.dk/&amp;ei=ewJIU6uWHKaOyAGDj4GgBg&amp;bvm=bv.64542518,d.aWc&amp;psig=AFQjCNEOIfmZfjEv9_28xbnErqhIAuWjOQ&amp;ust=1397314410485832" TargetMode="External"/><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docid=lnwmOK3aicuVVM&amp;tbnid=Ep34Y_GKXQ9HeM:&amp;ved=0CAUQjRw&amp;url=http://sabbah.biz/mt/archives/2010/11/17/who-speaks-up-for-holocaust-survivors/&amp;ei=8BpIU8jjAcfuyAGF7IGgCg&amp;bvm=bv.64542518,d.aWc&amp;psig=AFQjCNGI7xakHfIBqIEg_qdJ8awFpXdN7A&amp;ust=1397320778741716" TargetMode="External"/><Relationship Id="rId11" Type="http://schemas.openxmlformats.org/officeDocument/2006/relationships/image" Target="../media/image42.jpeg"/><Relationship Id="rId5" Type="http://schemas.openxmlformats.org/officeDocument/2006/relationships/image" Target="../media/image39.jpeg"/><Relationship Id="rId10" Type="http://schemas.openxmlformats.org/officeDocument/2006/relationships/hyperlink" Target="http://www.google.ca/url?sa=i&amp;rct=j&amp;q=&amp;esrc=s&amp;frm=1&amp;source=images&amp;cd=&amp;cad=rja&amp;uact=8&amp;docid=SyHzeVu1u8dZKM&amp;tbnid=n6pUgIvQkl7TpM:&amp;ved=0CAUQjRw&amp;url=http://history1900s.about.com/od/holocaust/tp/holocaust.htm&amp;ei=shxIU8HmC8GbygGG5oG4Bw&amp;bvm=bv.64542518,d.aWc&amp;psig=AFQjCNGI7xakHfIBqIEg_qdJ8awFpXdN7A&amp;ust=1397320778741716" TargetMode="External"/><Relationship Id="rId4" Type="http://schemas.openxmlformats.org/officeDocument/2006/relationships/hyperlink" Target="https://www.google.ca/url?sa=i&amp;rct=j&amp;q=&amp;esrc=s&amp;frm=1&amp;source=images&amp;cd=&amp;cad=rja&amp;uact=8&amp;docid=lnwmOK3aicuVVM&amp;tbnid=Ep34Y_GKXQ9HeM:&amp;ved=0CAUQjRw&amp;url=https://ushmm.org/museum/exhibit/focus/maps/googleearth.php&amp;ei=zxpIU4K2HqaOyAGDj4GgBg&amp;bvm=bv.64542518,d.aWc&amp;psig=AFQjCNGI7xakHfIBqIEg_qdJ8awFpXdN7A&amp;ust=1397320778741716" TargetMode="External"/><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en/8/89/Selection_Birkenau_ramp.jpg" TargetMode="Externa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hyperlink" Target="//upload.wikimedia.org/wikipedia/en/4/40/RomanichildrenAuschwitz.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upload.wikimedia.org/wikipedia/commons/6/64/Nuremberg_Trials_retouched.jpg" TargetMode="Externa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hyperlink" Target="//upload.wikimedia.org/wikipedia/en/8/8f/Eichmann,_Adolf.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amp;esrc=s&amp;frm=1&amp;source=images&amp;cd=&amp;cad=rja&amp;docid=ejQvVC5gvYzHjM&amp;tbnid=DbBeW2mNS85wqM:&amp;ved=0CAUQjRw&amp;url=http://skidmoreunofficial.com/archives/tag/lectures&amp;ei=v3APU9DXM8qwoQTMgIHgAw&amp;bvm=bv.61965928,d.cGU&amp;psig=AFQjCNHBsaIqh3lSJKa4RzYYNEDz8F-J1g&amp;ust=1393607107891348"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a/url?sa=i&amp;rct=j&amp;q=&amp;esrc=s&amp;frm=1&amp;source=images&amp;cd=&amp;cad=rja&amp;uact=8&amp;docid=NRzatLN380mulM&amp;tbnid=irixB2CN3TqHCM:&amp;ved=0CAUQjRw&amp;url=http://www.ibiblio.org/hyperwar/USA/BigL/BigL-1.html&amp;ei=iD9EU5b0BsqCyQGy4oGwBw&amp;bvm=bv.64507335,d.aWc&amp;psig=AFQjCNEwv6ZG-6P50Qq5zUm9mfOKQS5kNw&amp;ust=1397067679420184"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gUjrnlMAtQ4"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369332"/>
          </a:xfrm>
          <a:prstGeom prst="rect">
            <a:avLst/>
          </a:prstGeom>
          <a:noFill/>
        </p:spPr>
        <p:txBody>
          <a:bodyPr wrap="square" rtlCol="0">
            <a:spAutoFit/>
          </a:bodyPr>
          <a:lstStyle/>
          <a:p>
            <a:r>
              <a:rPr lang="en-US" b="1" dirty="0">
                <a:latin typeface="Cambria"/>
                <a:cs typeface="Cambria"/>
              </a:rPr>
              <a:t>Intro to the Second World War</a:t>
            </a:r>
          </a:p>
        </p:txBody>
      </p:sp>
      <p:pic>
        <p:nvPicPr>
          <p:cNvPr id="6" name="Picture 5"/>
          <p:cNvPicPr>
            <a:picLocks noChangeAspect="1"/>
          </p:cNvPicPr>
          <p:nvPr/>
        </p:nvPicPr>
        <p:blipFill>
          <a:blip r:embed="rId2"/>
          <a:stretch>
            <a:fillRect/>
          </a:stretch>
        </p:blipFill>
        <p:spPr>
          <a:xfrm>
            <a:off x="6886716" y="3266108"/>
            <a:ext cx="3781284" cy="3591893"/>
          </a:xfrm>
          <a:prstGeom prst="rect">
            <a:avLst/>
          </a:prstGeom>
        </p:spPr>
      </p:pic>
      <p:pic>
        <p:nvPicPr>
          <p:cNvPr id="7" name="Picture 6"/>
          <p:cNvPicPr>
            <a:picLocks noChangeAspect="1"/>
          </p:cNvPicPr>
          <p:nvPr/>
        </p:nvPicPr>
        <p:blipFill>
          <a:blip r:embed="rId3"/>
          <a:stretch>
            <a:fillRect/>
          </a:stretch>
        </p:blipFill>
        <p:spPr>
          <a:xfrm>
            <a:off x="6886716" y="1"/>
            <a:ext cx="3781284" cy="3428791"/>
          </a:xfrm>
          <a:prstGeom prst="rect">
            <a:avLst/>
          </a:prstGeom>
        </p:spPr>
      </p:pic>
      <p:sp>
        <p:nvSpPr>
          <p:cNvPr id="3" name="TextBox 2"/>
          <p:cNvSpPr txBox="1"/>
          <p:nvPr/>
        </p:nvSpPr>
        <p:spPr>
          <a:xfrm>
            <a:off x="1524000" y="520965"/>
            <a:ext cx="5362716" cy="6463309"/>
          </a:xfrm>
          <a:prstGeom prst="rect">
            <a:avLst/>
          </a:prstGeom>
          <a:noFill/>
        </p:spPr>
        <p:txBody>
          <a:bodyPr wrap="square" rtlCol="0">
            <a:spAutoFit/>
          </a:bodyPr>
          <a:lstStyle/>
          <a:p>
            <a:r>
              <a:rPr lang="en-US" dirty="0">
                <a:latin typeface="Cambria"/>
                <a:cs typeface="Cambria"/>
              </a:rPr>
              <a:t>A series of wars which slowly engulfed the world…</a:t>
            </a:r>
          </a:p>
          <a:p>
            <a:endParaRPr lang="en-US" dirty="0">
              <a:latin typeface="Cambria"/>
              <a:cs typeface="Cambria"/>
            </a:endParaRPr>
          </a:p>
          <a:p>
            <a:pPr marL="742950" lvl="1" indent="-285750">
              <a:buFont typeface="Arial"/>
              <a:buChar char="•"/>
            </a:pPr>
            <a:r>
              <a:rPr lang="en-US" dirty="0">
                <a:latin typeface="Cambria"/>
                <a:cs typeface="Cambria"/>
              </a:rPr>
              <a:t>Japanese Invasion of Manchuria, 1931</a:t>
            </a:r>
          </a:p>
          <a:p>
            <a:pPr marL="742950" lvl="1" indent="-285750">
              <a:buFont typeface="Arial"/>
              <a:buChar char="•"/>
            </a:pPr>
            <a:r>
              <a:rPr lang="en-US" dirty="0">
                <a:latin typeface="Cambria"/>
                <a:cs typeface="Cambria"/>
              </a:rPr>
              <a:t>Italian Invasion of Abyssinia, 1935 </a:t>
            </a:r>
          </a:p>
          <a:p>
            <a:pPr marL="742950" lvl="1" indent="-285750">
              <a:buFont typeface="Arial"/>
              <a:buChar char="•"/>
            </a:pPr>
            <a:r>
              <a:rPr lang="en-US" dirty="0">
                <a:latin typeface="Cambria"/>
                <a:cs typeface="Cambria"/>
              </a:rPr>
              <a:t>Spanish Civil War, 1936</a:t>
            </a:r>
          </a:p>
          <a:p>
            <a:pPr marL="742950" lvl="1" indent="-285750">
              <a:buFont typeface="Arial"/>
              <a:buChar char="•"/>
            </a:pPr>
            <a:r>
              <a:rPr lang="en-US" dirty="0">
                <a:latin typeface="Cambria"/>
                <a:cs typeface="Cambria"/>
              </a:rPr>
              <a:t>Hitler’s aggression in Europe, 1936-1939</a:t>
            </a:r>
          </a:p>
          <a:p>
            <a:pPr marL="742950" lvl="1" indent="-285750">
              <a:buFont typeface="Arial"/>
              <a:buChar char="•"/>
            </a:pPr>
            <a:endParaRPr lang="en-US" dirty="0">
              <a:latin typeface="Cambria"/>
              <a:cs typeface="Cambria"/>
            </a:endParaRPr>
          </a:p>
          <a:p>
            <a:pPr marL="0" lvl="1"/>
            <a:r>
              <a:rPr lang="en-US" dirty="0">
                <a:latin typeface="Cambria"/>
                <a:cs typeface="Cambria"/>
              </a:rPr>
              <a:t>Different from the </a:t>
            </a:r>
            <a:r>
              <a:rPr lang="en-US" b="1" dirty="0">
                <a:latin typeface="Cambria"/>
                <a:cs typeface="Cambria"/>
              </a:rPr>
              <a:t>Great War of 1914-1918</a:t>
            </a:r>
          </a:p>
          <a:p>
            <a:pPr marL="0" lvl="1"/>
            <a:endParaRPr lang="en-US" b="1" dirty="0">
              <a:latin typeface="Cambria"/>
              <a:cs typeface="Cambria"/>
            </a:endParaRPr>
          </a:p>
          <a:p>
            <a:pPr marL="742950" lvl="2" indent="-285750">
              <a:buFont typeface="Arial"/>
              <a:buChar char="•"/>
            </a:pPr>
            <a:r>
              <a:rPr lang="en-US" dirty="0">
                <a:latin typeface="Cambria"/>
                <a:cs typeface="Cambria"/>
              </a:rPr>
              <a:t>Technology</a:t>
            </a:r>
          </a:p>
          <a:p>
            <a:pPr marL="1200150" lvl="3" indent="-285750">
              <a:buFont typeface="Arial"/>
              <a:buChar char="•"/>
            </a:pPr>
            <a:r>
              <a:rPr lang="en-US" dirty="0">
                <a:latin typeface="Cambria"/>
                <a:cs typeface="Cambria"/>
              </a:rPr>
              <a:t>War of Motion </a:t>
            </a:r>
          </a:p>
          <a:p>
            <a:pPr marL="742950" lvl="2" indent="-285750">
              <a:buFont typeface="Arial"/>
              <a:buChar char="•"/>
            </a:pPr>
            <a:r>
              <a:rPr lang="en-US" dirty="0">
                <a:latin typeface="Cambria"/>
                <a:cs typeface="Cambria"/>
              </a:rPr>
              <a:t>Ideology</a:t>
            </a:r>
          </a:p>
          <a:p>
            <a:pPr marL="1200150" lvl="3" indent="-285750">
              <a:buFont typeface="Arial"/>
              <a:buChar char="•"/>
            </a:pPr>
            <a:r>
              <a:rPr lang="en-US" dirty="0">
                <a:latin typeface="Cambria"/>
                <a:cs typeface="Cambria"/>
              </a:rPr>
              <a:t>Capitalist &amp; Communist vs. Fascism </a:t>
            </a:r>
          </a:p>
          <a:p>
            <a:pPr marL="742950" lvl="2" indent="-285750">
              <a:buFont typeface="Arial"/>
              <a:buChar char="•"/>
            </a:pPr>
            <a:r>
              <a:rPr lang="en-US" dirty="0">
                <a:latin typeface="Cambria"/>
                <a:cs typeface="Cambria"/>
              </a:rPr>
              <a:t>Two theatres of War</a:t>
            </a:r>
          </a:p>
          <a:p>
            <a:pPr marL="1200150" lvl="3" indent="-285750">
              <a:buFont typeface="Arial"/>
              <a:buChar char="•"/>
            </a:pPr>
            <a:r>
              <a:rPr lang="en-US" dirty="0">
                <a:latin typeface="Cambria"/>
                <a:cs typeface="Cambria"/>
              </a:rPr>
              <a:t>European (includes N. Africa, Atlantic)</a:t>
            </a:r>
          </a:p>
          <a:p>
            <a:pPr marL="1200150" lvl="3" indent="-285750">
              <a:buFont typeface="Arial"/>
              <a:buChar char="•"/>
            </a:pPr>
            <a:r>
              <a:rPr lang="en-US" dirty="0">
                <a:latin typeface="Cambria"/>
                <a:cs typeface="Cambria"/>
              </a:rPr>
              <a:t>Asia-Pacific</a:t>
            </a:r>
          </a:p>
          <a:p>
            <a:pPr marL="742950" lvl="2" indent="-285750">
              <a:buFont typeface="Arial"/>
              <a:buChar char="•"/>
            </a:pPr>
            <a:r>
              <a:rPr lang="en-US" dirty="0">
                <a:latin typeface="Cambria"/>
                <a:cs typeface="Cambria"/>
              </a:rPr>
              <a:t>Crimes against Humanity</a:t>
            </a:r>
          </a:p>
          <a:p>
            <a:pPr marL="0" lvl="2" indent="-285750">
              <a:buFont typeface="Arial"/>
              <a:buChar char="•"/>
            </a:pPr>
            <a:endParaRPr lang="en-US" dirty="0">
              <a:latin typeface="Cambria"/>
              <a:cs typeface="Cambria"/>
            </a:endParaRPr>
          </a:p>
          <a:p>
            <a:pPr marL="0" lvl="2"/>
            <a:r>
              <a:rPr lang="en-US" i="1" dirty="0">
                <a:latin typeface="Cambria"/>
                <a:cs typeface="Cambria"/>
              </a:rPr>
              <a:t>"War is not merely a political act, but also a real political instrument, a continuation of political commerce, a carrying out of the same by other means.”			</a:t>
            </a:r>
          </a:p>
          <a:p>
            <a:pPr marL="0" lvl="2" algn="r"/>
            <a:r>
              <a:rPr lang="en-US" i="1" dirty="0">
                <a:latin typeface="Cambria"/>
                <a:cs typeface="Cambria"/>
              </a:rPr>
              <a:t>On War</a:t>
            </a:r>
            <a:r>
              <a:rPr lang="en-US" dirty="0">
                <a:latin typeface="Cambria"/>
                <a:cs typeface="Cambria"/>
              </a:rPr>
              <a:t>, Karl Maria Clausewitz</a:t>
            </a:r>
            <a:endParaRPr lang="en-US" i="1" dirty="0">
              <a:latin typeface="Cambria"/>
              <a:cs typeface="Cambria"/>
            </a:endParaRPr>
          </a:p>
        </p:txBody>
      </p:sp>
    </p:spTree>
    <p:extLst>
      <p:ext uri="{BB962C8B-B14F-4D97-AF65-F5344CB8AC3E}">
        <p14:creationId xmlns:p14="http://schemas.microsoft.com/office/powerpoint/2010/main" val="177069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r>
              <a:rPr lang="en-US" dirty="0" smtClean="0"/>
              <a:t>the War in Europe</a:t>
            </a:r>
          </a:p>
          <a:p>
            <a:r>
              <a:rPr lang="en-US" b="1" dirty="0" smtClean="0"/>
              <a:t>War in the Mediterranean</a:t>
            </a:r>
          </a:p>
          <a:p>
            <a:pPr marL="742950" lvl="1" indent="-285750">
              <a:buFont typeface="Arial" panose="020B0604020202020204" pitchFamily="34" charset="0"/>
              <a:buChar char="•"/>
            </a:pPr>
            <a:r>
              <a:rPr lang="en-US" dirty="0" smtClean="0"/>
              <a:t>the Middle East…….strategic significance?	Oil? Suez Canal?</a:t>
            </a:r>
          </a:p>
          <a:p>
            <a:pPr marL="742950" lvl="1" indent="-285750">
              <a:buFont typeface="Arial" panose="020B0604020202020204" pitchFamily="34" charset="0"/>
              <a:buChar char="•"/>
            </a:pPr>
            <a:r>
              <a:rPr lang="en-US" dirty="0" smtClean="0"/>
              <a:t>Italians are weak allies for Nazi Germany….militarily, that is….</a:t>
            </a:r>
          </a:p>
          <a:p>
            <a:pPr marL="742950" lvl="1" indent="-285750">
              <a:buFont typeface="Arial" panose="020B0604020202020204" pitchFamily="34" charset="0"/>
              <a:buChar char="•"/>
            </a:pPr>
            <a:r>
              <a:rPr lang="en-US" dirty="0" smtClean="0"/>
              <a:t>Hitler has concerns about his southern flank    </a:t>
            </a:r>
          </a:p>
          <a:p>
            <a:pPr marL="3943350" lvl="8" indent="-285750">
              <a:buFont typeface="Arial" panose="020B0604020202020204" pitchFamily="34" charset="0"/>
              <a:buChar char="•"/>
            </a:pPr>
            <a:r>
              <a:rPr lang="en-US" dirty="0" smtClean="0"/>
              <a:t>…’soft underbelly of Europe?’</a:t>
            </a:r>
          </a:p>
          <a:p>
            <a:pPr marL="742950" lvl="1" indent="-285750">
              <a:buFont typeface="Arial" panose="020B0604020202020204" pitchFamily="34" charset="0"/>
              <a:buChar char="•"/>
            </a:pPr>
            <a:r>
              <a:rPr lang="en-US" dirty="0" smtClean="0"/>
              <a:t>Hitler sends Wehrmacht to secure Balkans and North Africa </a:t>
            </a:r>
          </a:p>
          <a:p>
            <a:pPr marL="742950" lvl="1" indent="-285750">
              <a:buFont typeface="Arial" panose="020B0604020202020204" pitchFamily="34" charset="0"/>
              <a:buChar char="•"/>
            </a:pPr>
            <a:r>
              <a:rPr lang="en-US" b="1" dirty="0" smtClean="0"/>
              <a:t>Erwin Rommel </a:t>
            </a:r>
            <a:r>
              <a:rPr lang="en-US" dirty="0" smtClean="0"/>
              <a:t>(the Desert Fox) leads the </a:t>
            </a:r>
            <a:r>
              <a:rPr lang="en-US" b="1" dirty="0" err="1" smtClean="0"/>
              <a:t>Afrika</a:t>
            </a:r>
            <a:r>
              <a:rPr lang="en-US" b="1" dirty="0" smtClean="0"/>
              <a:t> </a:t>
            </a:r>
            <a:r>
              <a:rPr lang="en-US" b="1" dirty="0" err="1" smtClean="0"/>
              <a:t>Korps</a:t>
            </a:r>
            <a:r>
              <a:rPr lang="en-US" b="1" dirty="0" smtClean="0"/>
              <a:t> </a:t>
            </a:r>
            <a:r>
              <a:rPr lang="en-US" dirty="0" smtClean="0"/>
              <a:t>to early victories		</a:t>
            </a:r>
          </a:p>
          <a:p>
            <a:pPr marL="742950" lvl="1" indent="-285750">
              <a:buFont typeface="Arial" panose="020B0604020202020204" pitchFamily="34" charset="0"/>
              <a:buChar char="•"/>
            </a:pPr>
            <a:r>
              <a:rPr lang="en-US" dirty="0" smtClean="0"/>
              <a:t>Wehrmacht is overstretched, far from home	…….logistics?</a:t>
            </a:r>
          </a:p>
          <a:p>
            <a:endParaRPr lang="en-US" dirty="0" smtClean="0"/>
          </a:p>
          <a:p>
            <a:r>
              <a:rPr lang="en-US" b="1" dirty="0" smtClean="0"/>
              <a:t>the Eastern Front</a:t>
            </a:r>
          </a:p>
          <a:p>
            <a:pPr marL="742950" lvl="1" indent="-285750">
              <a:buFont typeface="Arial" panose="020B0604020202020204" pitchFamily="34" charset="0"/>
              <a:buChar char="•"/>
            </a:pPr>
            <a:r>
              <a:rPr lang="en-US" b="1" dirty="0" smtClean="0"/>
              <a:t>Operation Barbarossa, June 1941</a:t>
            </a:r>
          </a:p>
          <a:p>
            <a:pPr marL="1200150" lvl="2" indent="-285750">
              <a:buFont typeface="Arial" panose="020B0604020202020204" pitchFamily="34" charset="0"/>
              <a:buChar char="•"/>
            </a:pPr>
            <a:r>
              <a:rPr lang="en-US" dirty="0" smtClean="0"/>
              <a:t>two-front war (actually, three front…..)</a:t>
            </a:r>
          </a:p>
          <a:p>
            <a:pPr marL="1200150" lvl="2" indent="-285750">
              <a:buFont typeface="Arial" panose="020B0604020202020204" pitchFamily="34" charset="0"/>
              <a:buChar char="•"/>
            </a:pPr>
            <a:r>
              <a:rPr lang="en-US" b="1" dirty="0" smtClean="0"/>
              <a:t>Lebensraum</a:t>
            </a:r>
          </a:p>
          <a:p>
            <a:pPr marL="1200150" lvl="2" indent="-285750">
              <a:buFont typeface="Arial" panose="020B0604020202020204" pitchFamily="34" charset="0"/>
              <a:buChar char="•"/>
            </a:pPr>
            <a:r>
              <a:rPr lang="en-US" dirty="0" smtClean="0"/>
              <a:t>Stalin’s purges of Red Army in late 1930s weaken Soviet military</a:t>
            </a:r>
          </a:p>
          <a:p>
            <a:pPr marL="1200150" lvl="2" indent="-285750">
              <a:buFont typeface="Arial" panose="020B0604020202020204" pitchFamily="34" charset="0"/>
              <a:buChar char="•"/>
            </a:pPr>
            <a:r>
              <a:rPr lang="en-US" dirty="0" smtClean="0"/>
              <a:t>Hitler’s overconfidence at play?</a:t>
            </a:r>
          </a:p>
          <a:p>
            <a:pPr marL="742950" lvl="1" indent="-285750">
              <a:buFont typeface="Arial" panose="020B0604020202020204" pitchFamily="34" charset="0"/>
              <a:buChar char="•"/>
            </a:pPr>
            <a:r>
              <a:rPr lang="en-US" b="1" dirty="0" smtClean="0"/>
              <a:t>Blitzkrieg</a:t>
            </a:r>
            <a:r>
              <a:rPr lang="en-US" dirty="0" smtClean="0"/>
              <a:t>			…..3 000 000 Wehrmacht soldiers</a:t>
            </a:r>
          </a:p>
          <a:p>
            <a:pPr marL="742950" lvl="1" indent="-285750">
              <a:buFont typeface="Arial" panose="020B0604020202020204" pitchFamily="34" charset="0"/>
              <a:buChar char="•"/>
            </a:pPr>
            <a:r>
              <a:rPr lang="en-US" b="1" dirty="0" smtClean="0"/>
              <a:t>Scorched Earth Policy</a:t>
            </a:r>
          </a:p>
          <a:p>
            <a:pPr marL="1200150" lvl="2" indent="-285750">
              <a:buFont typeface="Arial" panose="020B0604020202020204" pitchFamily="34" charset="0"/>
              <a:buChar char="•"/>
            </a:pPr>
            <a:r>
              <a:rPr lang="en-US" dirty="0" smtClean="0"/>
              <a:t>Soviet retreat includes sabotage of resources</a:t>
            </a:r>
          </a:p>
          <a:p>
            <a:pPr marL="1200150" lvl="2" indent="-285750">
              <a:buFont typeface="Arial" panose="020B0604020202020204" pitchFamily="34" charset="0"/>
              <a:buChar char="•"/>
            </a:pPr>
            <a:r>
              <a:rPr lang="en-US" dirty="0" smtClean="0"/>
              <a:t>Wehrmacht, again, overstretching supply lines</a:t>
            </a:r>
          </a:p>
          <a:p>
            <a:pPr marL="3028950" lvl="6" indent="-285750">
              <a:buFont typeface="Arial" panose="020B0604020202020204" pitchFamily="34" charset="0"/>
              <a:buChar char="•"/>
            </a:pPr>
            <a:r>
              <a:rPr lang="en-US" dirty="0" smtClean="0"/>
              <a:t>Hitler learns the mistakes of Napoleon?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a:t>
            </a:r>
            <a:r>
              <a:rPr lang="en-US" dirty="0" smtClean="0"/>
              <a:t>weeping savagery, soaring casualty figures on both sides…..</a:t>
            </a:r>
          </a:p>
          <a:p>
            <a:pPr lvl="1"/>
            <a:r>
              <a:rPr lang="en-US" dirty="0" smtClean="0"/>
              <a:t>		Did the Soviet Union win the Second World War?		 </a:t>
            </a:r>
            <a:endParaRPr lang="en-US" dirty="0"/>
          </a:p>
        </p:txBody>
      </p:sp>
      <p:pic>
        <p:nvPicPr>
          <p:cNvPr id="3" name="Picture 2"/>
          <p:cNvPicPr>
            <a:picLocks noChangeAspect="1"/>
          </p:cNvPicPr>
          <p:nvPr/>
        </p:nvPicPr>
        <p:blipFill>
          <a:blip r:embed="rId2"/>
          <a:stretch>
            <a:fillRect/>
          </a:stretch>
        </p:blipFill>
        <p:spPr>
          <a:xfrm>
            <a:off x="7340601" y="-1"/>
            <a:ext cx="4851400" cy="6386503"/>
          </a:xfrm>
          <a:prstGeom prst="rect">
            <a:avLst/>
          </a:prstGeom>
        </p:spPr>
      </p:pic>
      <p:pic>
        <p:nvPicPr>
          <p:cNvPr id="5" name="Picture 4"/>
          <p:cNvPicPr>
            <a:picLocks noChangeAspect="1"/>
          </p:cNvPicPr>
          <p:nvPr/>
        </p:nvPicPr>
        <p:blipFill>
          <a:blip r:embed="rId3"/>
          <a:stretch>
            <a:fillRect/>
          </a:stretch>
        </p:blipFill>
        <p:spPr>
          <a:xfrm>
            <a:off x="7340601" y="3193250"/>
            <a:ext cx="4876800" cy="3608268"/>
          </a:xfrm>
          <a:prstGeom prst="rect">
            <a:avLst/>
          </a:prstGeom>
        </p:spPr>
      </p:pic>
      <p:pic>
        <p:nvPicPr>
          <p:cNvPr id="6" name="Picture 5"/>
          <p:cNvPicPr>
            <a:picLocks noChangeAspect="1"/>
          </p:cNvPicPr>
          <p:nvPr/>
        </p:nvPicPr>
        <p:blipFill>
          <a:blip r:embed="rId4"/>
          <a:stretch>
            <a:fillRect/>
          </a:stretch>
        </p:blipFill>
        <p:spPr>
          <a:xfrm>
            <a:off x="7315201" y="2401576"/>
            <a:ext cx="1648396" cy="2084336"/>
          </a:xfrm>
          <a:prstGeom prst="rect">
            <a:avLst/>
          </a:prstGeom>
        </p:spPr>
      </p:pic>
    </p:spTree>
    <p:extLst>
      <p:ext uri="{BB962C8B-B14F-4D97-AF65-F5344CB8AC3E}">
        <p14:creationId xmlns:p14="http://schemas.microsoft.com/office/powerpoint/2010/main" val="260344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9300" y="43094"/>
            <a:ext cx="10502900" cy="6896905"/>
          </a:xfrm>
          <a:prstGeom prst="rect">
            <a:avLst/>
          </a:prstGeom>
        </p:spPr>
      </p:pic>
    </p:spTree>
    <p:extLst>
      <p:ext uri="{BB962C8B-B14F-4D97-AF65-F5344CB8AC3E}">
        <p14:creationId xmlns:p14="http://schemas.microsoft.com/office/powerpoint/2010/main" val="100985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100" y="0"/>
            <a:ext cx="9359900" cy="7628319"/>
          </a:xfrm>
          <a:prstGeom prst="rect">
            <a:avLst/>
          </a:prstGeom>
        </p:spPr>
      </p:pic>
    </p:spTree>
    <p:extLst>
      <p:ext uri="{BB962C8B-B14F-4D97-AF65-F5344CB8AC3E}">
        <p14:creationId xmlns:p14="http://schemas.microsoft.com/office/powerpoint/2010/main" val="64034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59011" cy="5355312"/>
          </a:xfrm>
          <a:prstGeom prst="rect">
            <a:avLst/>
          </a:prstGeom>
          <a:noFill/>
        </p:spPr>
        <p:txBody>
          <a:bodyPr wrap="square" rtlCol="0">
            <a:spAutoFit/>
          </a:bodyPr>
          <a:lstStyle/>
          <a:p>
            <a:r>
              <a:rPr lang="en-US" b="1" dirty="0" smtClean="0"/>
              <a:t>Turning Point in the European Theatre</a:t>
            </a:r>
            <a:endParaRPr lang="en-US" dirty="0" smtClean="0"/>
          </a:p>
          <a:p>
            <a:r>
              <a:rPr lang="en-US" dirty="0" smtClean="0"/>
              <a:t>US Entry into WWII (Dec. 1941)</a:t>
            </a:r>
          </a:p>
          <a:p>
            <a:pPr marL="742950" lvl="1" indent="-285750">
              <a:buFont typeface="Arial" panose="020B0604020202020204" pitchFamily="34" charset="0"/>
              <a:buChar char="•"/>
            </a:pPr>
            <a:r>
              <a:rPr lang="en-US" dirty="0" smtClean="0"/>
              <a:t>Britain gains the ally she needed….</a:t>
            </a:r>
          </a:p>
          <a:p>
            <a:pPr marL="742950" lvl="1" indent="-285750">
              <a:buFont typeface="Arial" panose="020B0604020202020204" pitchFamily="34" charset="0"/>
              <a:buChar char="•"/>
            </a:pPr>
            <a:r>
              <a:rPr lang="en-US" dirty="0" smtClean="0"/>
              <a:t>American foreign policy shift – the end of isolationism in the 20</a:t>
            </a:r>
            <a:r>
              <a:rPr lang="en-US" baseline="30000" dirty="0" smtClean="0"/>
              <a:t>th</a:t>
            </a:r>
            <a:r>
              <a:rPr lang="en-US" dirty="0" smtClean="0"/>
              <a:t> Century </a:t>
            </a:r>
          </a:p>
          <a:p>
            <a:r>
              <a:rPr lang="en-US" dirty="0" smtClean="0"/>
              <a:t> </a:t>
            </a:r>
          </a:p>
          <a:p>
            <a:r>
              <a:rPr lang="en-US" b="1" dirty="0" smtClean="0"/>
              <a:t>Eastern Front</a:t>
            </a:r>
          </a:p>
          <a:p>
            <a:pPr marL="742950" lvl="1" indent="-285750">
              <a:buFont typeface="Arial" panose="020B0604020202020204" pitchFamily="34" charset="0"/>
              <a:buChar char="•"/>
            </a:pPr>
            <a:r>
              <a:rPr lang="en-US" b="1" dirty="0" smtClean="0"/>
              <a:t>Battle of Stalingrad, August 1942-February, 1943</a:t>
            </a:r>
            <a:endParaRPr lang="en-US" dirty="0" smtClean="0"/>
          </a:p>
          <a:p>
            <a:pPr marL="1200150" lvl="2" indent="-285750">
              <a:buFont typeface="Arial" panose="020B0604020202020204" pitchFamily="34" charset="0"/>
              <a:buChar char="•"/>
            </a:pPr>
            <a:r>
              <a:rPr lang="en-US" dirty="0" smtClean="0"/>
              <a:t>the key turning point of the war in Europe? </a:t>
            </a:r>
          </a:p>
          <a:p>
            <a:pPr marL="1200150" lvl="2" indent="-285750">
              <a:buFont typeface="Arial" panose="020B0604020202020204" pitchFamily="34" charset="0"/>
              <a:buChar char="•"/>
            </a:pPr>
            <a:r>
              <a:rPr lang="en-US" dirty="0"/>
              <a:t>m</a:t>
            </a:r>
            <a:r>
              <a:rPr lang="en-US" dirty="0" smtClean="0"/>
              <a:t>assive casualties to both sides – urban warfare, battle of attrition</a:t>
            </a:r>
          </a:p>
          <a:p>
            <a:pPr marL="1200150" lvl="2" indent="-285750">
              <a:buFont typeface="Arial" panose="020B0604020202020204" pitchFamily="34" charset="0"/>
              <a:buChar char="•"/>
            </a:pPr>
            <a:r>
              <a:rPr lang="en-US" dirty="0" smtClean="0"/>
              <a:t>Wehrmacht turn tail and on the run…..Red Army advances westward herein</a:t>
            </a:r>
          </a:p>
          <a:p>
            <a:pPr marL="1200150" lvl="2" indent="-285750">
              <a:buFont typeface="Arial" panose="020B0604020202020204" pitchFamily="34" charset="0"/>
              <a:buChar char="•"/>
            </a:pPr>
            <a:r>
              <a:rPr lang="en-US" b="1" dirty="0" smtClean="0"/>
              <a:t>Battle of Kursk</a:t>
            </a:r>
            <a:r>
              <a:rPr lang="en-US" dirty="0" smtClean="0"/>
              <a:t> – Hitler’s counter-offensive fails……largest tank battle in history</a:t>
            </a:r>
            <a:endParaRPr lang="en-US" b="1" dirty="0" smtClean="0"/>
          </a:p>
          <a:p>
            <a:pPr marL="742950" lvl="1" indent="-285750">
              <a:buFont typeface="Arial" panose="020B0604020202020204" pitchFamily="34" charset="0"/>
              <a:buChar char="•"/>
            </a:pPr>
            <a:r>
              <a:rPr lang="en-US" b="1" dirty="0" smtClean="0"/>
              <a:t>Eastern Front Collapse, 1944-45</a:t>
            </a:r>
          </a:p>
          <a:p>
            <a:pPr marL="1200150" lvl="2" indent="-285750">
              <a:buFont typeface="Arial"/>
              <a:buChar char="•"/>
            </a:pPr>
            <a:r>
              <a:rPr lang="en-US" dirty="0">
                <a:cs typeface="Cambria"/>
              </a:rPr>
              <a:t>largest single front in the history of warfare both in terms of size and soldiers </a:t>
            </a:r>
          </a:p>
          <a:p>
            <a:pPr marL="1200150" lvl="2" indent="-285750">
              <a:buFont typeface="Arial"/>
              <a:buChar char="•"/>
            </a:pPr>
            <a:r>
              <a:rPr lang="en-US" dirty="0" smtClean="0">
                <a:cs typeface="Cambria"/>
              </a:rPr>
              <a:t>both </a:t>
            </a:r>
            <a:r>
              <a:rPr lang="en-US" dirty="0">
                <a:cs typeface="Cambria"/>
              </a:rPr>
              <a:t>sides committed a variety of </a:t>
            </a:r>
            <a:r>
              <a:rPr lang="en-US" b="1" dirty="0">
                <a:cs typeface="Cambria"/>
              </a:rPr>
              <a:t>atrocities</a:t>
            </a:r>
            <a:r>
              <a:rPr lang="en-US" dirty="0">
                <a:cs typeface="Cambria"/>
              </a:rPr>
              <a:t>, with the Germans rounding up and </a:t>
            </a:r>
            <a:r>
              <a:rPr lang="en-US" b="1" dirty="0">
                <a:cs typeface="Cambria"/>
              </a:rPr>
              <a:t>executing millions of Soviet Jews, intellectuals, and ethnic minorities </a:t>
            </a:r>
            <a:r>
              <a:rPr lang="en-US" dirty="0">
                <a:cs typeface="Cambria"/>
              </a:rPr>
              <a:t>as well as enslaving civilians in conquered territories. The Soviets were </a:t>
            </a:r>
            <a:r>
              <a:rPr lang="en-US" dirty="0" smtClean="0">
                <a:cs typeface="Cambria"/>
              </a:rPr>
              <a:t>also guilty </a:t>
            </a:r>
            <a:r>
              <a:rPr lang="en-US" dirty="0">
                <a:cs typeface="Cambria"/>
              </a:rPr>
              <a:t>of </a:t>
            </a:r>
            <a:r>
              <a:rPr lang="en-US" b="1" dirty="0">
                <a:cs typeface="Cambria"/>
              </a:rPr>
              <a:t>ethnic cleansing</a:t>
            </a:r>
            <a:r>
              <a:rPr lang="en-US" dirty="0">
                <a:cs typeface="Cambria"/>
              </a:rPr>
              <a:t>, </a:t>
            </a:r>
            <a:r>
              <a:rPr lang="en-US" b="1" dirty="0">
                <a:cs typeface="Cambria"/>
              </a:rPr>
              <a:t>mass executions </a:t>
            </a:r>
            <a:r>
              <a:rPr lang="en-US" dirty="0">
                <a:cs typeface="Cambria"/>
              </a:rPr>
              <a:t>of civilians and prisoners, torture, and </a:t>
            </a:r>
            <a:r>
              <a:rPr lang="en-US" b="1" dirty="0">
                <a:cs typeface="Cambria"/>
              </a:rPr>
              <a:t>oppression</a:t>
            </a:r>
            <a:r>
              <a:rPr lang="en-US" dirty="0">
                <a:cs typeface="Cambria"/>
              </a:rPr>
              <a:t>.</a:t>
            </a:r>
          </a:p>
          <a:p>
            <a:pPr marL="1200150" lvl="2" indent="-285750">
              <a:buFont typeface="Arial"/>
              <a:buChar char="•"/>
            </a:pPr>
            <a:r>
              <a:rPr lang="en-US" dirty="0">
                <a:cs typeface="Cambria"/>
              </a:rPr>
              <a:t>80% of Wehrmacht’s World War II casualties were suffered on Eastern Front</a:t>
            </a:r>
          </a:p>
          <a:p>
            <a:endParaRPr lang="en-US" dirty="0"/>
          </a:p>
        </p:txBody>
      </p:sp>
      <p:pic>
        <p:nvPicPr>
          <p:cNvPr id="1026" name="Picture 2" descr="Image result for churchill and roosevel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261" y="117231"/>
            <a:ext cx="2418862" cy="1653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9815" y="117231"/>
            <a:ext cx="3786554" cy="276999"/>
          </a:xfrm>
          <a:prstGeom prst="rect">
            <a:avLst/>
          </a:prstGeom>
          <a:noFill/>
        </p:spPr>
        <p:txBody>
          <a:bodyPr wrap="square" rtlCol="0">
            <a:spAutoFit/>
          </a:bodyPr>
          <a:lstStyle/>
          <a:p>
            <a:pPr algn="r"/>
            <a:r>
              <a:rPr lang="en-US" sz="1200" dirty="0" smtClean="0"/>
              <a:t>US President Franklin &amp; British PM Winston Churchill</a:t>
            </a:r>
            <a:endParaRPr lang="en-US" sz="1200" dirty="0"/>
          </a:p>
        </p:txBody>
      </p:sp>
      <p:pic>
        <p:nvPicPr>
          <p:cNvPr id="5" name="Picture 4"/>
          <p:cNvPicPr>
            <a:picLocks noChangeAspect="1"/>
          </p:cNvPicPr>
          <p:nvPr/>
        </p:nvPicPr>
        <p:blipFill>
          <a:blip r:embed="rId3"/>
          <a:stretch>
            <a:fillRect/>
          </a:stretch>
        </p:blipFill>
        <p:spPr>
          <a:xfrm>
            <a:off x="8959011" y="1770323"/>
            <a:ext cx="3232989" cy="3440331"/>
          </a:xfrm>
          <a:prstGeom prst="rect">
            <a:avLst/>
          </a:prstGeom>
        </p:spPr>
      </p:pic>
      <p:pic>
        <p:nvPicPr>
          <p:cNvPr id="1028" name="Picture 4" descr="Image result for north africa campaign wwi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5" y="5002267"/>
            <a:ext cx="3421185" cy="196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14970" y="5002267"/>
            <a:ext cx="8587153" cy="1477328"/>
          </a:xfrm>
          <a:prstGeom prst="rect">
            <a:avLst/>
          </a:prstGeom>
          <a:noFill/>
        </p:spPr>
        <p:txBody>
          <a:bodyPr wrap="square" rtlCol="0">
            <a:spAutoFit/>
          </a:bodyPr>
          <a:lstStyle/>
          <a:p>
            <a:r>
              <a:rPr lang="en-US" b="1" dirty="0" smtClean="0"/>
              <a:t>War in Mediterranean</a:t>
            </a:r>
          </a:p>
          <a:p>
            <a:pPr marL="285750" indent="-285750">
              <a:buFont typeface="Arial" panose="020B0604020202020204" pitchFamily="34" charset="0"/>
              <a:buChar char="•"/>
            </a:pPr>
            <a:r>
              <a:rPr lang="en-US" dirty="0" smtClean="0"/>
              <a:t>US-British advance in North Africa</a:t>
            </a:r>
          </a:p>
          <a:p>
            <a:pPr marL="1200150" lvl="2" indent="-285750">
              <a:buFont typeface="Arial" panose="020B0604020202020204" pitchFamily="34" charset="0"/>
              <a:buChar char="•"/>
            </a:pPr>
            <a:r>
              <a:rPr lang="en-US" dirty="0" smtClean="0"/>
              <a:t>Americans from the West, British from Egypt</a:t>
            </a:r>
          </a:p>
          <a:p>
            <a:pPr marL="285750" indent="-285750">
              <a:buFont typeface="Arial" panose="020B0604020202020204" pitchFamily="34" charset="0"/>
              <a:buChar char="•"/>
            </a:pPr>
            <a:r>
              <a:rPr lang="en-US" dirty="0" err="1" smtClean="0"/>
              <a:t>Afrika</a:t>
            </a:r>
            <a:r>
              <a:rPr lang="en-US" dirty="0" smtClean="0"/>
              <a:t> </a:t>
            </a:r>
            <a:r>
              <a:rPr lang="en-US" dirty="0" err="1" smtClean="0"/>
              <a:t>Korps</a:t>
            </a:r>
            <a:r>
              <a:rPr lang="en-US" dirty="0" smtClean="0"/>
              <a:t> (Germans) retreat from Tunisia to Sicily, then Italy…..</a:t>
            </a:r>
          </a:p>
          <a:p>
            <a:pPr marL="285750" indent="-285750">
              <a:buFont typeface="Arial" panose="020B0604020202020204" pitchFamily="34" charset="0"/>
              <a:buChar char="•"/>
            </a:pPr>
            <a:r>
              <a:rPr lang="en-US" dirty="0" smtClean="0"/>
              <a:t>Demonstrates the alliance between US-Brits and coordination of military force</a:t>
            </a:r>
            <a:endParaRPr lang="en-US" dirty="0"/>
          </a:p>
        </p:txBody>
      </p:sp>
    </p:spTree>
    <p:extLst>
      <p:ext uri="{BB962C8B-B14F-4D97-AF65-F5344CB8AC3E}">
        <p14:creationId xmlns:p14="http://schemas.microsoft.com/office/powerpoint/2010/main" val="253355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normandy_invasion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198" y="112031"/>
            <a:ext cx="4919162" cy="2889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368876" y="3001107"/>
            <a:ext cx="3735546" cy="4008241"/>
          </a:xfrm>
          <a:prstGeom prst="rect">
            <a:avLst/>
          </a:prstGeom>
        </p:spPr>
      </p:pic>
      <p:sp>
        <p:nvSpPr>
          <p:cNvPr id="5" name="TextBox 4"/>
          <p:cNvSpPr txBox="1"/>
          <p:nvPr/>
        </p:nvSpPr>
        <p:spPr>
          <a:xfrm>
            <a:off x="93785" y="112031"/>
            <a:ext cx="8275091" cy="7294305"/>
          </a:xfrm>
          <a:prstGeom prst="rect">
            <a:avLst/>
          </a:prstGeom>
          <a:noFill/>
        </p:spPr>
        <p:txBody>
          <a:bodyPr wrap="square" rtlCol="0">
            <a:spAutoFit/>
          </a:bodyPr>
          <a:lstStyle/>
          <a:p>
            <a:r>
              <a:rPr lang="en-US" b="1" dirty="0" smtClean="0"/>
              <a:t>Allied Advance </a:t>
            </a:r>
          </a:p>
          <a:p>
            <a:r>
              <a:rPr lang="en-US" dirty="0" smtClean="0"/>
              <a:t>Italian Campaign, Summer 1943 </a:t>
            </a:r>
          </a:p>
          <a:p>
            <a:pPr marL="742950" lvl="1" indent="-285750">
              <a:buFont typeface="Arial" panose="020B0604020202020204" pitchFamily="34" charset="0"/>
              <a:buChar char="•"/>
            </a:pPr>
            <a:r>
              <a:rPr lang="en-US" dirty="0" smtClean="0"/>
              <a:t>Civil War erupts in Italy…..Mussolini ousted in July, 1943</a:t>
            </a:r>
          </a:p>
          <a:p>
            <a:pPr marL="1200150" lvl="2" indent="-285750">
              <a:buFont typeface="Arial" panose="020B0604020202020204" pitchFamily="34" charset="0"/>
              <a:buChar char="•"/>
            </a:pPr>
            <a:r>
              <a:rPr lang="en-US" dirty="0" smtClean="0"/>
              <a:t>Hitler rescues Mussolini…..props him up till ’45 </a:t>
            </a:r>
          </a:p>
          <a:p>
            <a:pPr marL="742950" lvl="2" indent="-285750">
              <a:buFont typeface="Arial"/>
              <a:buChar char="•"/>
            </a:pPr>
            <a:r>
              <a:rPr lang="en-US" dirty="0" smtClean="0">
                <a:cs typeface="Cambria"/>
              </a:rPr>
              <a:t>Wehrmacht </a:t>
            </a:r>
            <a:r>
              <a:rPr lang="en-US" dirty="0">
                <a:cs typeface="Cambria"/>
              </a:rPr>
              <a:t>makes good use of Italian </a:t>
            </a:r>
            <a:r>
              <a:rPr lang="en-US" dirty="0" smtClean="0">
                <a:cs typeface="Cambria"/>
              </a:rPr>
              <a:t>terrain in retreat</a:t>
            </a:r>
            <a:endParaRPr lang="en-US" dirty="0">
              <a:cs typeface="Cambria"/>
            </a:endParaRPr>
          </a:p>
          <a:p>
            <a:pPr marL="742950" lvl="2" indent="-285750">
              <a:buFont typeface="Arial"/>
              <a:buChar char="•"/>
            </a:pPr>
            <a:r>
              <a:rPr lang="en-US" dirty="0">
                <a:cs typeface="Cambria"/>
              </a:rPr>
              <a:t>Hardest and bloodiest fought of the western </a:t>
            </a:r>
            <a:r>
              <a:rPr lang="en-US" dirty="0" smtClean="0">
                <a:cs typeface="Cambria"/>
              </a:rPr>
              <a:t>front</a:t>
            </a:r>
            <a:endParaRPr lang="en-US" dirty="0" smtClean="0"/>
          </a:p>
          <a:p>
            <a:r>
              <a:rPr lang="en-US" u="sng" dirty="0" smtClean="0"/>
              <a:t>the Second Front?</a:t>
            </a:r>
          </a:p>
          <a:p>
            <a:pPr marL="285750" indent="-285750">
              <a:buFont typeface="Arial" panose="020B0604020202020204" pitchFamily="34" charset="0"/>
              <a:buChar char="•"/>
            </a:pPr>
            <a:r>
              <a:rPr lang="en-US" dirty="0" smtClean="0"/>
              <a:t>Supreme Allied Commander – Gen. Dwight D. Eisenhower</a:t>
            </a:r>
          </a:p>
          <a:p>
            <a:pPr marL="285750" indent="-285750">
              <a:buFont typeface="Arial" panose="020B0604020202020204" pitchFamily="34" charset="0"/>
              <a:buChar char="•"/>
            </a:pPr>
            <a:r>
              <a:rPr lang="en-US" b="1" dirty="0" smtClean="0"/>
              <a:t>Normandy Invasion – D-Day: June 6, 1944</a:t>
            </a:r>
          </a:p>
          <a:p>
            <a:pPr marL="285750" indent="-285750">
              <a:buFont typeface="Arial" panose="020B0604020202020204" pitchFamily="34" charset="0"/>
              <a:buChar char="•"/>
            </a:pPr>
            <a:r>
              <a:rPr lang="en-US" dirty="0" smtClean="0"/>
              <a:t>Objective:</a:t>
            </a:r>
          </a:p>
          <a:p>
            <a:pPr marL="742950" lvl="1" indent="-285750">
              <a:buFont typeface="Arial" panose="020B0604020202020204" pitchFamily="34" charset="0"/>
              <a:buChar char="•"/>
            </a:pPr>
            <a:r>
              <a:rPr lang="en-US" dirty="0" smtClean="0"/>
              <a:t>Beachheads</a:t>
            </a:r>
          </a:p>
          <a:p>
            <a:pPr marL="742950" lvl="1" indent="-285750">
              <a:buFont typeface="Arial" panose="020B0604020202020204" pitchFamily="34" charset="0"/>
              <a:buChar char="•"/>
            </a:pPr>
            <a:r>
              <a:rPr lang="en-US" dirty="0" smtClean="0"/>
              <a:t>Men &amp; Materials</a:t>
            </a:r>
          </a:p>
          <a:p>
            <a:pPr lvl="1"/>
            <a:endParaRPr lang="en-US" dirty="0" smtClean="0"/>
          </a:p>
          <a:p>
            <a:r>
              <a:rPr lang="en-US" dirty="0" smtClean="0"/>
              <a:t>the Road to Berlin </a:t>
            </a:r>
          </a:p>
          <a:p>
            <a:pPr marL="285750" indent="-285750">
              <a:buFont typeface="Arial" panose="020B0604020202020204" pitchFamily="34" charset="0"/>
              <a:buChar char="•"/>
            </a:pPr>
            <a:r>
              <a:rPr lang="en-US" b="1" dirty="0" smtClean="0"/>
              <a:t>Operation Market Garden (Sept. 1945)</a:t>
            </a:r>
          </a:p>
          <a:p>
            <a:pPr marL="742950" lvl="1" indent="-285750">
              <a:buFont typeface="Arial" panose="020B0604020202020204" pitchFamily="34" charset="0"/>
              <a:buChar char="•"/>
            </a:pPr>
            <a:r>
              <a:rPr lang="en-US" dirty="0" smtClean="0"/>
              <a:t>largest airborne operation in history</a:t>
            </a:r>
          </a:p>
          <a:p>
            <a:pPr marL="742950" lvl="1" indent="-285750">
              <a:buFont typeface="Arial" panose="020B0604020202020204" pitchFamily="34" charset="0"/>
              <a:buChar char="•"/>
            </a:pPr>
            <a:r>
              <a:rPr lang="en-US" dirty="0"/>
              <a:t>s</a:t>
            </a:r>
            <a:r>
              <a:rPr lang="en-US" dirty="0" smtClean="0"/>
              <a:t>et back for the Allies	….strain on Allied supply lines</a:t>
            </a:r>
          </a:p>
          <a:p>
            <a:pPr marL="285750" indent="-285750">
              <a:buFont typeface="Arial" panose="020B0604020202020204" pitchFamily="34" charset="0"/>
              <a:buChar char="•"/>
            </a:pPr>
            <a:r>
              <a:rPr lang="en-US" b="1" dirty="0" smtClean="0"/>
              <a:t>Battle of the Bulge (Dec. 1944) </a:t>
            </a:r>
          </a:p>
          <a:p>
            <a:pPr marL="742950" lvl="1" indent="-285750">
              <a:buFont typeface="Arial" panose="020B0604020202020204" pitchFamily="34" charset="0"/>
              <a:buChar char="•"/>
            </a:pPr>
            <a:r>
              <a:rPr lang="en-US" dirty="0" smtClean="0"/>
              <a:t>last major offensive by the Wehrmacht</a:t>
            </a:r>
          </a:p>
          <a:p>
            <a:pPr marL="742950" lvl="1" indent="-285750">
              <a:buFont typeface="Arial" panose="020B0604020202020204" pitchFamily="34" charset="0"/>
              <a:buChar char="•"/>
            </a:pPr>
            <a:r>
              <a:rPr lang="en-US" dirty="0" smtClean="0"/>
              <a:t>Allied bombing runs on German industry finally taking an effect….</a:t>
            </a:r>
          </a:p>
          <a:p>
            <a:pPr marL="285750" indent="-285750">
              <a:buFont typeface="Arial" panose="020B0604020202020204" pitchFamily="34" charset="0"/>
              <a:buChar char="•"/>
            </a:pPr>
            <a:r>
              <a:rPr lang="en-US" dirty="0" smtClean="0"/>
              <a:t>Berlin, 1945</a:t>
            </a:r>
          </a:p>
          <a:p>
            <a:pPr marL="742950" lvl="1" indent="-285750">
              <a:buFont typeface="Arial" panose="020B0604020202020204" pitchFamily="34" charset="0"/>
              <a:buChar char="•"/>
            </a:pPr>
            <a:r>
              <a:rPr lang="en-US" dirty="0" smtClean="0"/>
              <a:t>Hitler fights to the last man…..Allies desire ‘unconditional surrender’</a:t>
            </a:r>
          </a:p>
          <a:p>
            <a:pPr marL="742950" lvl="1" indent="-285750">
              <a:buFont typeface="Arial" panose="020B0604020202020204" pitchFamily="34" charset="0"/>
              <a:buChar char="•"/>
            </a:pPr>
            <a:r>
              <a:rPr lang="en-US" dirty="0" smtClean="0"/>
              <a:t>Soviets aiming to take Berlin first</a:t>
            </a:r>
          </a:p>
          <a:p>
            <a:pPr lvl="1"/>
            <a:r>
              <a:rPr lang="en-US" dirty="0"/>
              <a:t>	</a:t>
            </a:r>
            <a:r>
              <a:rPr lang="en-US" dirty="0" smtClean="0"/>
              <a:t>	Hitler suicide, April 30, 1945		V-E Day – May 2</a:t>
            </a:r>
            <a:r>
              <a:rPr lang="en-US" baseline="30000" dirty="0" smtClean="0"/>
              <a:t>nd</a:t>
            </a:r>
            <a:r>
              <a:rPr lang="en-US" dirty="0" smtClean="0"/>
              <a:t>, 1945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6" name="Rectangle 5"/>
          <p:cNvSpPr/>
          <p:nvPr/>
        </p:nvSpPr>
        <p:spPr>
          <a:xfrm>
            <a:off x="5707945" y="1787402"/>
            <a:ext cx="6096000" cy="1754326"/>
          </a:xfrm>
          <a:prstGeom prst="rect">
            <a:avLst/>
          </a:prstGeom>
        </p:spPr>
        <p:txBody>
          <a:bodyPr>
            <a:spAutoFit/>
          </a:bodyPr>
          <a:lstStyle/>
          <a:p>
            <a:r>
              <a:rPr lang="en-US" b="1" dirty="0"/>
              <a:t>Keys to Success:</a:t>
            </a:r>
          </a:p>
          <a:p>
            <a:pPr marL="742950" lvl="1" indent="-285750">
              <a:buFont typeface="Arial" pitchFamily="34" charset="0"/>
              <a:buChar char="•"/>
            </a:pPr>
            <a:r>
              <a:rPr lang="en-US" dirty="0"/>
              <a:t>Planning</a:t>
            </a:r>
          </a:p>
          <a:p>
            <a:pPr marL="742950" lvl="1" indent="-285750">
              <a:buFont typeface="Arial" pitchFamily="34" charset="0"/>
              <a:buChar char="•"/>
            </a:pPr>
            <a:r>
              <a:rPr lang="en-US" dirty="0"/>
              <a:t>Air superiority </a:t>
            </a:r>
          </a:p>
          <a:p>
            <a:pPr marL="742950" lvl="1" indent="-285750">
              <a:buFont typeface="Arial" pitchFamily="34" charset="0"/>
              <a:buChar char="•"/>
            </a:pPr>
            <a:r>
              <a:rPr lang="en-US" dirty="0"/>
              <a:t>Ingenuity</a:t>
            </a:r>
          </a:p>
          <a:p>
            <a:pPr marL="742950" lvl="1" indent="-285750">
              <a:buFont typeface="Arial" pitchFamily="34" charset="0"/>
              <a:buChar char="•"/>
            </a:pPr>
            <a:r>
              <a:rPr lang="en-US" dirty="0"/>
              <a:t>Mulberry </a:t>
            </a:r>
            <a:r>
              <a:rPr lang="en-US" dirty="0" err="1"/>
              <a:t>Harbours</a:t>
            </a:r>
            <a:endParaRPr lang="en-US" dirty="0"/>
          </a:p>
          <a:p>
            <a:pPr marL="742950" lvl="1" indent="-285750">
              <a:buFont typeface="Arial" pitchFamily="34" charset="0"/>
              <a:buChar char="•"/>
            </a:pPr>
            <a:r>
              <a:rPr lang="en-US" b="1" dirty="0"/>
              <a:t>Dieppe, 1942</a:t>
            </a:r>
          </a:p>
        </p:txBody>
      </p:sp>
    </p:spTree>
    <p:extLst>
      <p:ext uri="{BB962C8B-B14F-4D97-AF65-F5344CB8AC3E}">
        <p14:creationId xmlns:p14="http://schemas.microsoft.com/office/powerpoint/2010/main" val="266986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062"/>
            <a:ext cx="12192000" cy="7571303"/>
          </a:xfrm>
          <a:prstGeom prst="rect">
            <a:avLst/>
          </a:prstGeom>
          <a:noFill/>
        </p:spPr>
        <p:txBody>
          <a:bodyPr wrap="square" rtlCol="0">
            <a:spAutoFit/>
          </a:bodyPr>
          <a:lstStyle/>
          <a:p>
            <a:r>
              <a:rPr lang="en-US" b="1" dirty="0" smtClean="0"/>
              <a:t>the Pacific Theatre		</a:t>
            </a:r>
            <a:r>
              <a:rPr lang="en-US" dirty="0" smtClean="0"/>
              <a:t>…..the largest theatre of war in WWII</a:t>
            </a:r>
            <a:endParaRPr lang="en-US" b="1" dirty="0" smtClean="0"/>
          </a:p>
          <a:p>
            <a:r>
              <a:rPr lang="en-US" dirty="0" smtClean="0"/>
              <a:t>Japanese Imperialism </a:t>
            </a:r>
          </a:p>
          <a:p>
            <a:pPr marL="742950" lvl="1" indent="-285750">
              <a:buFont typeface="Arial" panose="020B0604020202020204" pitchFamily="34" charset="0"/>
              <a:buChar char="•"/>
            </a:pPr>
            <a:r>
              <a:rPr lang="en-US" b="1" dirty="0" smtClean="0"/>
              <a:t>Manchuria, 1931</a:t>
            </a:r>
          </a:p>
          <a:p>
            <a:pPr marL="742950" lvl="1" indent="-285750">
              <a:buFont typeface="Arial" panose="020B0604020202020204" pitchFamily="34" charset="0"/>
              <a:buChar char="•"/>
            </a:pPr>
            <a:r>
              <a:rPr lang="en-US" b="1" dirty="0" smtClean="0"/>
              <a:t>2</a:t>
            </a:r>
            <a:r>
              <a:rPr lang="en-US" b="1" baseline="30000" dirty="0" smtClean="0"/>
              <a:t>nd</a:t>
            </a:r>
            <a:r>
              <a:rPr lang="en-US" b="1" dirty="0" smtClean="0"/>
              <a:t> Sino-Japanese War, 1937-45</a:t>
            </a:r>
          </a:p>
          <a:p>
            <a:pPr marL="742950" lvl="1" indent="-285750">
              <a:buFont typeface="Arial" panose="020B0604020202020204" pitchFamily="34" charset="0"/>
              <a:buChar char="•"/>
            </a:pPr>
            <a:r>
              <a:rPr lang="en-US" dirty="0"/>
              <a:t>f</a:t>
            </a:r>
            <a:r>
              <a:rPr lang="en-US" dirty="0" smtClean="0"/>
              <a:t>reehand in China? Indochina (Fall of France)?</a:t>
            </a:r>
          </a:p>
          <a:p>
            <a:pPr marL="742950" lvl="1" indent="-285750">
              <a:buFont typeface="Arial" panose="020B0604020202020204" pitchFamily="34" charset="0"/>
              <a:buChar char="•"/>
            </a:pPr>
            <a:r>
              <a:rPr lang="en-US" dirty="0" smtClean="0"/>
              <a:t>US and Japan have competing interests in the Pacific…</a:t>
            </a:r>
          </a:p>
          <a:p>
            <a:endParaRPr lang="en-US" dirty="0" smtClean="0"/>
          </a:p>
          <a:p>
            <a:r>
              <a:rPr lang="en-US" b="1" dirty="0" smtClean="0"/>
              <a:t>Pearl </a:t>
            </a:r>
            <a:r>
              <a:rPr lang="en-US" b="1" dirty="0" err="1" smtClean="0"/>
              <a:t>Harbour</a:t>
            </a:r>
            <a:r>
              <a:rPr lang="en-US" b="1" dirty="0"/>
              <a:t> </a:t>
            </a:r>
            <a:r>
              <a:rPr lang="en-US" dirty="0" smtClean="0"/>
              <a:t>– December 7</a:t>
            </a:r>
            <a:r>
              <a:rPr lang="en-US" baseline="30000" dirty="0" smtClean="0"/>
              <a:t>th</a:t>
            </a:r>
            <a:r>
              <a:rPr lang="en-US" dirty="0" smtClean="0"/>
              <a:t>, 1941	</a:t>
            </a:r>
            <a:r>
              <a:rPr lang="en-US" b="1" i="1" dirty="0" smtClean="0"/>
              <a:t>……’A Day that will live in Infamy’</a:t>
            </a:r>
          </a:p>
          <a:p>
            <a:pPr marL="742950" lvl="1" indent="-285750">
              <a:buFont typeface="Arial" panose="020B0604020202020204" pitchFamily="34" charset="0"/>
              <a:buChar char="•"/>
            </a:pPr>
            <a:r>
              <a:rPr lang="en-US" dirty="0" smtClean="0"/>
              <a:t>surprise Japanese attack on US Naval Base at Pearl </a:t>
            </a:r>
            <a:r>
              <a:rPr lang="en-US" dirty="0" err="1" smtClean="0"/>
              <a:t>Harbour</a:t>
            </a:r>
            <a:endParaRPr lang="en-US" dirty="0" smtClean="0"/>
          </a:p>
          <a:p>
            <a:pPr marL="742950" lvl="1" indent="-285750">
              <a:buFont typeface="Arial" panose="020B0604020202020204" pitchFamily="34" charset="0"/>
              <a:buChar char="•"/>
            </a:pPr>
            <a:r>
              <a:rPr lang="en-US" dirty="0" smtClean="0"/>
              <a:t>Key: US Aircraft carrier fleet undamaged</a:t>
            </a:r>
          </a:p>
          <a:p>
            <a:endParaRPr lang="en-US" dirty="0" smtClean="0"/>
          </a:p>
          <a:p>
            <a:r>
              <a:rPr lang="en-US" b="1" dirty="0" smtClean="0"/>
              <a:t>Technology &amp; Warfare</a:t>
            </a:r>
            <a:endParaRPr lang="en-US" b="1" dirty="0"/>
          </a:p>
          <a:p>
            <a:r>
              <a:rPr lang="en-US" dirty="0" smtClean="0"/>
              <a:t>Aircraft Carriers</a:t>
            </a:r>
          </a:p>
          <a:p>
            <a:pPr marL="742950" lvl="1" indent="-285750">
              <a:buFont typeface="Arial" panose="020B0604020202020204" pitchFamily="34" charset="0"/>
              <a:buChar char="•"/>
            </a:pPr>
            <a:r>
              <a:rPr lang="en-US" dirty="0" smtClean="0"/>
              <a:t>allowed for extension of air power</a:t>
            </a:r>
          </a:p>
          <a:p>
            <a:r>
              <a:rPr lang="en-US" dirty="0" smtClean="0"/>
              <a:t>US Industrialism</a:t>
            </a:r>
          </a:p>
          <a:p>
            <a:pPr marL="742950" lvl="1" indent="-285750">
              <a:buFont typeface="Arial" panose="020B0604020202020204" pitchFamily="34" charset="0"/>
              <a:buChar char="•"/>
            </a:pPr>
            <a:r>
              <a:rPr lang="en-US" dirty="0" smtClean="0"/>
              <a:t>Total War</a:t>
            </a:r>
          </a:p>
          <a:p>
            <a:r>
              <a:rPr lang="en-US" dirty="0" smtClean="0"/>
              <a:t>Strategy</a:t>
            </a:r>
          </a:p>
          <a:p>
            <a:pPr marL="742950" lvl="1" indent="-285750">
              <a:buFont typeface="Arial" panose="020B0604020202020204" pitchFamily="34" charset="0"/>
              <a:buChar char="•"/>
            </a:pPr>
            <a:r>
              <a:rPr lang="en-US" dirty="0" smtClean="0"/>
              <a:t>American strategy of ‘</a:t>
            </a:r>
            <a:r>
              <a:rPr lang="en-US" b="1" dirty="0" smtClean="0"/>
              <a:t>Island Hopping’</a:t>
            </a:r>
            <a:r>
              <a:rPr lang="en-US" dirty="0" smtClean="0"/>
              <a:t>  	….take key islands, not all….</a:t>
            </a:r>
          </a:p>
          <a:p>
            <a:pPr marL="742950" lvl="1" indent="-285750">
              <a:buFont typeface="Arial" panose="020B0604020202020204" pitchFamily="34" charset="0"/>
              <a:buChar char="•"/>
            </a:pPr>
            <a:r>
              <a:rPr lang="en-US" dirty="0" smtClean="0"/>
              <a:t>US ‘strategic’ bombing of Japan	ese urban </a:t>
            </a:r>
            <a:r>
              <a:rPr lang="en-US" dirty="0" err="1" smtClean="0"/>
              <a:t>centres</a:t>
            </a:r>
            <a:r>
              <a:rPr lang="en-US" dirty="0" smtClean="0"/>
              <a:t> (1944-45)</a:t>
            </a:r>
          </a:p>
          <a:p>
            <a:pPr marL="2114550" lvl="4" indent="-285750">
              <a:buFont typeface="Arial" panose="020B0604020202020204" pitchFamily="34" charset="0"/>
              <a:buChar char="•"/>
            </a:pPr>
            <a:r>
              <a:rPr lang="en-US" b="1" dirty="0" smtClean="0"/>
              <a:t>B-29 </a:t>
            </a:r>
            <a:r>
              <a:rPr lang="en-US" b="1" dirty="0" err="1" smtClean="0"/>
              <a:t>Superfortress</a:t>
            </a:r>
            <a:r>
              <a:rPr lang="en-US" dirty="0" smtClean="0"/>
              <a:t>…….’precision-bombing?’</a:t>
            </a:r>
          </a:p>
          <a:p>
            <a:pPr marL="2114550" lvl="4" indent="-285750">
              <a:buFont typeface="Arial" panose="020B0604020202020204" pitchFamily="34" charset="0"/>
              <a:buChar char="•"/>
            </a:pPr>
            <a:r>
              <a:rPr lang="en-US" dirty="0" smtClean="0"/>
              <a:t>break industrial capacity?</a:t>
            </a:r>
          </a:p>
          <a:p>
            <a:pPr marL="2114550" lvl="4" indent="-285750">
              <a:buFont typeface="Arial" panose="020B0604020202020204" pitchFamily="34" charset="0"/>
              <a:buChar char="•"/>
            </a:pPr>
            <a:r>
              <a:rPr lang="en-US" dirty="0" smtClean="0"/>
              <a:t>crush civilian morale?</a:t>
            </a:r>
          </a:p>
          <a:p>
            <a:pPr marL="2114550" lvl="4" indent="-285750">
              <a:buFont typeface="Arial" panose="020B0604020202020204" pitchFamily="34" charset="0"/>
              <a:buChar char="•"/>
            </a:pPr>
            <a:r>
              <a:rPr lang="en-US" dirty="0" smtClean="0"/>
              <a:t>revenge for Pearl </a:t>
            </a:r>
            <a:r>
              <a:rPr lang="en-US" dirty="0" err="1" smtClean="0"/>
              <a:t>Harbour</a:t>
            </a:r>
            <a:r>
              <a:rPr lang="en-US" dirty="0" smtClean="0"/>
              <a:t>?</a:t>
            </a:r>
          </a:p>
          <a:p>
            <a:pPr marL="2114550" lvl="4" indent="-285750">
              <a:buFont typeface="Arial" panose="020B0604020202020204" pitchFamily="34" charset="0"/>
              <a:buChar char="•"/>
            </a:pPr>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7585246" y="0"/>
            <a:ext cx="4583723" cy="3391425"/>
          </a:xfrm>
          <a:prstGeom prst="rect">
            <a:avLst/>
          </a:prstGeom>
        </p:spPr>
      </p:pic>
      <p:pic>
        <p:nvPicPr>
          <p:cNvPr id="5" name="Picture 8" descr="http://www.classzone.com/cz/books/north_carolina_08/resources/images/chapter_maps/nc21_ww2pacific1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246" y="3223845"/>
            <a:ext cx="4606754" cy="34105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WII era aircraft carri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737" y="2702476"/>
            <a:ext cx="3227753" cy="1755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international.ucla.edu/media/images/selden-lrg.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634" y="5144564"/>
            <a:ext cx="1057612" cy="164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5089"/>
            <a:ext cx="8391131" cy="6801862"/>
          </a:xfrm>
          <a:prstGeom prst="rect">
            <a:avLst/>
          </a:prstGeom>
        </p:spPr>
        <p:txBody>
          <a:bodyPr wrap="square">
            <a:spAutoFit/>
          </a:bodyPr>
          <a:lstStyle/>
          <a:p>
            <a:r>
              <a:rPr lang="en-US" b="1" dirty="0" smtClean="0"/>
              <a:t>Wartime Conferences</a:t>
            </a:r>
          </a:p>
          <a:p>
            <a:pPr marL="742950" lvl="1" indent="-285750">
              <a:buFont typeface="Arial" panose="020B0604020202020204" pitchFamily="34" charset="0"/>
              <a:buChar char="•"/>
            </a:pPr>
            <a:r>
              <a:rPr lang="en-US" dirty="0"/>
              <a:t>e</a:t>
            </a:r>
            <a:r>
              <a:rPr lang="en-US" dirty="0" smtClean="0"/>
              <a:t>stablishes real, if mutually suspect ties between Stalin (USSR) and the West</a:t>
            </a:r>
          </a:p>
          <a:p>
            <a:endParaRPr lang="en-US" sz="800" b="1" dirty="0" smtClean="0"/>
          </a:p>
          <a:p>
            <a:r>
              <a:rPr lang="en-US" b="1" dirty="0" smtClean="0"/>
              <a:t>Tehran Conference, Dec. </a:t>
            </a:r>
            <a:r>
              <a:rPr lang="en-US" b="1" dirty="0" smtClean="0"/>
              <a:t>1943</a:t>
            </a:r>
            <a:endParaRPr lang="en-US" b="1" dirty="0" smtClean="0"/>
          </a:p>
          <a:p>
            <a:pPr marL="742950" lvl="1" indent="-285750">
              <a:buFont typeface="Arial" panose="020B0604020202020204" pitchFamily="34" charset="0"/>
              <a:buChar char="•"/>
            </a:pPr>
            <a:r>
              <a:rPr lang="en-US" dirty="0" smtClean="0"/>
              <a:t>the ‘Big Three’ agree that Germany must surrender ‘unconditionally’</a:t>
            </a:r>
          </a:p>
          <a:p>
            <a:pPr marL="742950" lvl="1" indent="-285750">
              <a:buFont typeface="Arial" panose="020B0604020202020204" pitchFamily="34" charset="0"/>
              <a:buChar char="•"/>
            </a:pPr>
            <a:r>
              <a:rPr lang="en-US" dirty="0" smtClean="0"/>
              <a:t>a second front in Europe is decided on….to relieve pressure on </a:t>
            </a:r>
            <a:r>
              <a:rPr lang="en-US" dirty="0" smtClean="0"/>
              <a:t>Eastern </a:t>
            </a:r>
            <a:r>
              <a:rPr lang="en-US" dirty="0" smtClean="0"/>
              <a:t>Front</a:t>
            </a:r>
          </a:p>
          <a:p>
            <a:endParaRPr lang="en-US" sz="800" dirty="0" smtClean="0"/>
          </a:p>
          <a:p>
            <a:r>
              <a:rPr lang="en-US" b="1" dirty="0" smtClean="0"/>
              <a:t>Yalta (Crimea) Conference, Feb. </a:t>
            </a:r>
            <a:r>
              <a:rPr lang="en-US" b="1" dirty="0" smtClean="0"/>
              <a:t>1945</a:t>
            </a:r>
          </a:p>
          <a:p>
            <a:pPr marL="742950" lvl="1" indent="-285750">
              <a:buFont typeface="Arial" panose="020B0604020202020204" pitchFamily="34" charset="0"/>
              <a:buChar char="•"/>
            </a:pPr>
            <a:r>
              <a:rPr lang="en-US" b="1" dirty="0" smtClean="0"/>
              <a:t>Roosevelt </a:t>
            </a:r>
            <a:r>
              <a:rPr lang="en-US" dirty="0" smtClean="0"/>
              <a:t>is quite ill by this point in the war……Dies in April 1945</a:t>
            </a:r>
          </a:p>
          <a:p>
            <a:pPr marL="742950" lvl="1" indent="-285750">
              <a:buFont typeface="Arial" panose="020B0604020202020204" pitchFamily="34" charset="0"/>
              <a:buChar char="•"/>
            </a:pPr>
            <a:r>
              <a:rPr lang="en-US" b="1" dirty="0" smtClean="0"/>
              <a:t>Nazi </a:t>
            </a:r>
            <a:r>
              <a:rPr lang="en-US" dirty="0" smtClean="0"/>
              <a:t>defeat imminent…..Denazification &amp; Demilitarization of Germany</a:t>
            </a:r>
          </a:p>
          <a:p>
            <a:pPr marL="742950" lvl="1" indent="-285750">
              <a:buFont typeface="Arial" panose="020B0604020202020204" pitchFamily="34" charset="0"/>
              <a:buChar char="•"/>
            </a:pPr>
            <a:r>
              <a:rPr lang="en-US" b="1" dirty="0" smtClean="0"/>
              <a:t>Division of Germany</a:t>
            </a:r>
            <a:r>
              <a:rPr lang="en-US" dirty="0" smtClean="0"/>
              <a:t> – Britain, France, USA &amp; USSR zones – Berlin, too</a:t>
            </a:r>
          </a:p>
          <a:p>
            <a:pPr marL="742950" lvl="1" indent="-285750">
              <a:buFont typeface="Arial" panose="020B0604020202020204" pitchFamily="34" charset="0"/>
              <a:buChar char="•"/>
            </a:pPr>
            <a:r>
              <a:rPr lang="en-US" b="1" dirty="0" smtClean="0"/>
              <a:t>Stalin </a:t>
            </a:r>
            <a:r>
              <a:rPr lang="en-US" dirty="0" smtClean="0"/>
              <a:t>agrees to enter Pacific War</a:t>
            </a:r>
          </a:p>
          <a:p>
            <a:pPr marL="742950" lvl="1" indent="-285750">
              <a:buFont typeface="Arial" panose="020B0604020202020204" pitchFamily="34" charset="0"/>
              <a:buChar char="•"/>
            </a:pPr>
            <a:r>
              <a:rPr lang="en-US" b="1" dirty="0" smtClean="0"/>
              <a:t>Stalin</a:t>
            </a:r>
            <a:r>
              <a:rPr lang="en-US" dirty="0" smtClean="0"/>
              <a:t> promises ‘free elections’ in Red Army liberated Europe…..</a:t>
            </a:r>
          </a:p>
          <a:p>
            <a:pPr marL="742950" lvl="1" indent="-285750">
              <a:buFont typeface="Arial" panose="020B0604020202020204" pitchFamily="34" charset="0"/>
              <a:buChar char="•"/>
            </a:pPr>
            <a:r>
              <a:rPr lang="en-US" b="1" dirty="0" smtClean="0"/>
              <a:t>Churchill </a:t>
            </a:r>
            <a:r>
              <a:rPr lang="en-US" dirty="0" smtClean="0"/>
              <a:t>concerned of Soviet </a:t>
            </a:r>
            <a:r>
              <a:rPr lang="en-US" b="1" dirty="0" smtClean="0"/>
              <a:t>‘sphere of influence’ </a:t>
            </a:r>
            <a:r>
              <a:rPr lang="en-US" dirty="0" smtClean="0"/>
              <a:t>in Easter Europe</a:t>
            </a:r>
          </a:p>
          <a:p>
            <a:endParaRPr lang="en-US" sz="800" b="1" dirty="0"/>
          </a:p>
          <a:p>
            <a:r>
              <a:rPr lang="en-US" b="1" dirty="0" smtClean="0">
                <a:latin typeface="Calibri" panose="020F0502020204030204" pitchFamily="34" charset="0"/>
                <a:cs typeface="Calibri" panose="020F0502020204030204" pitchFamily="34" charset="0"/>
              </a:rPr>
              <a:t>Potsdam </a:t>
            </a:r>
            <a:r>
              <a:rPr lang="en-US" b="1" dirty="0" smtClean="0">
                <a:latin typeface="Calibri" panose="020F0502020204030204" pitchFamily="34" charset="0"/>
                <a:cs typeface="Calibri" panose="020F0502020204030204" pitchFamily="34" charset="0"/>
              </a:rPr>
              <a:t>Conference, July/August, 1945</a:t>
            </a:r>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Changes:</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Churchill </a:t>
            </a:r>
            <a:r>
              <a:rPr lang="en-US" dirty="0">
                <a:latin typeface="Calibri" panose="020F0502020204030204" pitchFamily="34" charset="0"/>
                <a:cs typeface="Calibri" panose="020F0502020204030204" pitchFamily="34" charset="0"/>
              </a:rPr>
              <a:t>defeated in British </a:t>
            </a:r>
            <a:r>
              <a:rPr lang="en-US" dirty="0" smtClean="0">
                <a:latin typeface="Calibri" panose="020F0502020204030204" pitchFamily="34" charset="0"/>
                <a:cs typeface="Calibri" panose="020F0502020204030204" pitchFamily="34" charset="0"/>
              </a:rPr>
              <a:t>Election - </a:t>
            </a:r>
            <a:r>
              <a:rPr lang="en-US" b="1" dirty="0" smtClean="0">
                <a:latin typeface="Calibri" panose="020F0502020204030204" pitchFamily="34" charset="0"/>
                <a:cs typeface="Calibri" panose="020F0502020204030204" pitchFamily="34" charset="0"/>
              </a:rPr>
              <a:t>PM </a:t>
            </a:r>
            <a:r>
              <a:rPr lang="en-US" b="1" dirty="0">
                <a:latin typeface="Calibri" panose="020F0502020204030204" pitchFamily="34" charset="0"/>
                <a:cs typeface="Calibri" panose="020F0502020204030204" pitchFamily="34" charset="0"/>
              </a:rPr>
              <a:t>Clement Attlee </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Labour</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Party)</a:t>
            </a: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US President </a:t>
            </a:r>
            <a:r>
              <a:rPr lang="en-US" b="1" dirty="0">
                <a:latin typeface="Calibri" panose="020F0502020204030204" pitchFamily="34" charset="0"/>
                <a:cs typeface="Calibri" panose="020F0502020204030204" pitchFamily="34" charset="0"/>
              </a:rPr>
              <a:t>Harry </a:t>
            </a:r>
            <a:r>
              <a:rPr lang="en-US" b="1" dirty="0" smtClean="0">
                <a:latin typeface="Calibri" panose="020F0502020204030204" pitchFamily="34" charset="0"/>
                <a:cs typeface="Calibri" panose="020F0502020204030204" pitchFamily="34" charset="0"/>
              </a:rPr>
              <a:t>Truman </a:t>
            </a:r>
            <a:r>
              <a:rPr lang="en-US" dirty="0" smtClean="0">
                <a:latin typeface="Calibri" panose="020F0502020204030204" pitchFamily="34" charset="0"/>
                <a:cs typeface="Calibri" panose="020F0502020204030204" pitchFamily="34" charset="0"/>
              </a:rPr>
              <a:t>(formerly Vice under Roosevelt) takes office</a:t>
            </a:r>
            <a:endParaRPr lang="en-US" b="1"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Nuremburg Trials</a:t>
            </a:r>
            <a:r>
              <a:rPr lang="en-US" dirty="0" smtClean="0">
                <a:latin typeface="Calibri" panose="020F0502020204030204" pitchFamily="34" charset="0"/>
                <a:cs typeface="Calibri" panose="020F0502020204030204" pitchFamily="34" charset="0"/>
              </a:rPr>
              <a:t> – ‘Crimes Against Humanity’</a:t>
            </a:r>
            <a:endParaRPr lang="en-US"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Unconditional </a:t>
            </a:r>
            <a:r>
              <a:rPr lang="en-US" dirty="0">
                <a:latin typeface="Calibri" panose="020F0502020204030204" pitchFamily="34" charset="0"/>
                <a:cs typeface="Calibri" panose="020F0502020204030204" pitchFamily="34" charset="0"/>
              </a:rPr>
              <a:t>surrender of Japan</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US detonate </a:t>
            </a:r>
            <a:r>
              <a:rPr lang="en-US" b="1" dirty="0">
                <a:latin typeface="Calibri" panose="020F0502020204030204" pitchFamily="34" charset="0"/>
                <a:cs typeface="Calibri" panose="020F0502020204030204" pitchFamily="34" charset="0"/>
              </a:rPr>
              <a:t>‘new powerful weapon’ </a:t>
            </a:r>
            <a:r>
              <a:rPr lang="en-US" dirty="0">
                <a:latin typeface="Calibri" panose="020F0502020204030204" pitchFamily="34" charset="0"/>
                <a:cs typeface="Calibri" panose="020F0502020204030204" pitchFamily="34" charset="0"/>
              </a:rPr>
              <a:t>in New Mexico</a:t>
            </a:r>
          </a:p>
          <a:p>
            <a:pPr marL="0" lvl="1"/>
            <a:endParaRPr lang="en-US" sz="800" dirty="0">
              <a:latin typeface="Calibri" panose="020F0502020204030204" pitchFamily="34" charset="0"/>
              <a:cs typeface="Calibri" panose="020F0502020204030204" pitchFamily="34" charset="0"/>
            </a:endParaRPr>
          </a:p>
          <a:p>
            <a:pPr marL="0" lvl="1"/>
            <a:r>
              <a:rPr lang="en-US" dirty="0">
                <a:latin typeface="Calibri" panose="020F0502020204030204" pitchFamily="34" charset="0"/>
                <a:cs typeface="Calibri" panose="020F0502020204030204" pitchFamily="34" charset="0"/>
              </a:rPr>
              <a:t>Emergent</a:t>
            </a:r>
            <a:r>
              <a:rPr lang="en-US" b="1" dirty="0">
                <a:latin typeface="Calibri" panose="020F0502020204030204" pitchFamily="34" charset="0"/>
                <a:cs typeface="Calibri" panose="020F0502020204030204" pitchFamily="34" charset="0"/>
              </a:rPr>
              <a:t> Bipolar World – </a:t>
            </a:r>
          </a:p>
          <a:p>
            <a:pPr marL="742950" lvl="2" indent="-285750">
              <a:buFont typeface="Arial" pitchFamily="34" charset="0"/>
              <a:buChar char="•"/>
            </a:pPr>
            <a:r>
              <a:rPr lang="en-US" dirty="0">
                <a:latin typeface="Calibri" panose="020F0502020204030204" pitchFamily="34" charset="0"/>
                <a:cs typeface="Calibri" panose="020F0502020204030204" pitchFamily="34" charset="0"/>
              </a:rPr>
              <a:t>Mutual suspicion between West and </a:t>
            </a:r>
            <a:r>
              <a:rPr lang="en-US" dirty="0" smtClean="0">
                <a:latin typeface="Calibri" panose="020F0502020204030204" pitchFamily="34" charset="0"/>
                <a:cs typeface="Calibri" panose="020F0502020204030204" pitchFamily="34" charset="0"/>
              </a:rPr>
              <a:t>Stalin </a:t>
            </a:r>
            <a:endParaRPr lang="en-US" dirty="0">
              <a:latin typeface="Calibri" panose="020F0502020204030204" pitchFamily="34" charset="0"/>
              <a:cs typeface="Calibri" panose="020F0502020204030204" pitchFamily="34" charset="0"/>
            </a:endParaRPr>
          </a:p>
          <a:p>
            <a:pPr marL="742950" lvl="2" indent="-285750">
              <a:buFont typeface="Arial" pitchFamily="34" charset="0"/>
              <a:buChar char="•"/>
            </a:pPr>
            <a:r>
              <a:rPr lang="en-US" b="1" dirty="0">
                <a:latin typeface="Calibri" panose="020F0502020204030204" pitchFamily="34" charset="0"/>
                <a:cs typeface="Calibri" panose="020F0502020204030204" pitchFamily="34" charset="0"/>
              </a:rPr>
              <a:t>‘Superpowers’ – </a:t>
            </a:r>
            <a:r>
              <a:rPr lang="en-US" dirty="0">
                <a:latin typeface="Calibri" panose="020F0502020204030204" pitchFamily="34" charset="0"/>
                <a:cs typeface="Calibri" panose="020F0502020204030204" pitchFamily="34" charset="0"/>
              </a:rPr>
              <a:t>USA vs. </a:t>
            </a:r>
            <a:r>
              <a:rPr lang="en-US" dirty="0" smtClean="0">
                <a:latin typeface="Calibri" panose="020F0502020204030204" pitchFamily="34" charset="0"/>
                <a:cs typeface="Calibri" panose="020F0502020204030204" pitchFamily="34" charset="0"/>
              </a:rPr>
              <a:t>USSR		Britain a spent nation – WWI &amp; WWII?</a:t>
            </a:r>
            <a:endParaRPr lang="en-US" dirty="0">
              <a:latin typeface="Calibri" panose="020F0502020204030204" pitchFamily="34" charset="0"/>
              <a:cs typeface="Calibri" panose="020F0502020204030204" pitchFamily="34" charset="0"/>
            </a:endParaRPr>
          </a:p>
        </p:txBody>
      </p:sp>
      <p:pic>
        <p:nvPicPr>
          <p:cNvPr id="3" name="Picture 2" descr="http://imagecache6.allposters.com/LRG/21/2100/XIQ2D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020" y="3339500"/>
            <a:ext cx="3680410" cy="294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1266" y="6283829"/>
            <a:ext cx="3785918" cy="307777"/>
          </a:xfrm>
          <a:prstGeom prst="rect">
            <a:avLst/>
          </a:prstGeom>
          <a:noFill/>
        </p:spPr>
        <p:txBody>
          <a:bodyPr wrap="square" rtlCol="0">
            <a:spAutoFit/>
          </a:bodyPr>
          <a:lstStyle/>
          <a:p>
            <a:pPr algn="ctr"/>
            <a:r>
              <a:rPr lang="en-US" sz="1400" dirty="0">
                <a:latin typeface="Cambria" pitchFamily="18" charset="0"/>
              </a:rPr>
              <a:t>Attlee, Truman and </a:t>
            </a:r>
            <a:r>
              <a:rPr lang="en-US" sz="1400" dirty="0" smtClean="0">
                <a:latin typeface="Cambria" pitchFamily="18" charset="0"/>
              </a:rPr>
              <a:t>Stalin – Potsdam, Aug. 1945</a:t>
            </a:r>
            <a:endParaRPr lang="en-US" sz="1400" dirty="0">
              <a:latin typeface="Cambria" pitchFamily="18" charset="0"/>
            </a:endParaRPr>
          </a:p>
        </p:txBody>
      </p:sp>
      <p:sp>
        <p:nvSpPr>
          <p:cNvPr id="5" name="TextBox 4"/>
          <p:cNvSpPr txBox="1"/>
          <p:nvPr/>
        </p:nvSpPr>
        <p:spPr>
          <a:xfrm>
            <a:off x="8218512" y="2991044"/>
            <a:ext cx="3891426" cy="307777"/>
          </a:xfrm>
          <a:prstGeom prst="rect">
            <a:avLst/>
          </a:prstGeom>
          <a:noFill/>
        </p:spPr>
        <p:txBody>
          <a:bodyPr wrap="square" rtlCol="0">
            <a:spAutoFit/>
          </a:bodyPr>
          <a:lstStyle/>
          <a:p>
            <a:pPr algn="ctr"/>
            <a:r>
              <a:rPr lang="en-US" sz="1400" dirty="0" smtClean="0">
                <a:latin typeface="Cambria" pitchFamily="18" charset="0"/>
              </a:rPr>
              <a:t>Stalin, Roosevelt &amp; Churchill – Tehran, Dec. 1943</a:t>
            </a:r>
            <a:endParaRPr lang="en-US" sz="1400" dirty="0">
              <a:latin typeface="Cambria" pitchFamily="18" charset="0"/>
            </a:endParaRPr>
          </a:p>
        </p:txBody>
      </p:sp>
      <p:pic>
        <p:nvPicPr>
          <p:cNvPr id="7" name="Picture 6"/>
          <p:cNvPicPr>
            <a:picLocks noChangeAspect="1"/>
          </p:cNvPicPr>
          <p:nvPr/>
        </p:nvPicPr>
        <p:blipFill>
          <a:blip r:embed="rId3"/>
          <a:stretch>
            <a:fillRect/>
          </a:stretch>
        </p:blipFill>
        <p:spPr>
          <a:xfrm>
            <a:off x="8391131" y="94628"/>
            <a:ext cx="3613299" cy="2937096"/>
          </a:xfrm>
          <a:prstGeom prst="rect">
            <a:avLst/>
          </a:prstGeom>
        </p:spPr>
      </p:pic>
    </p:spTree>
    <p:extLst>
      <p:ext uri="{BB962C8B-B14F-4D97-AF65-F5344CB8AC3E}">
        <p14:creationId xmlns:p14="http://schemas.microsoft.com/office/powerpoint/2010/main" val="369490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 y="0"/>
            <a:ext cx="9953626" cy="1143000"/>
          </a:xfrm>
        </p:spPr>
        <p:txBody>
          <a:bodyPr>
            <a:normAutofit/>
          </a:bodyPr>
          <a:lstStyle/>
          <a:p>
            <a:pPr algn="l" eaLnBrk="1" hangingPunct="1"/>
            <a:r>
              <a:rPr lang="en-US" sz="3600" b="1" dirty="0"/>
              <a:t>Final Stages of the War</a:t>
            </a:r>
          </a:p>
        </p:txBody>
      </p:sp>
      <p:sp>
        <p:nvSpPr>
          <p:cNvPr id="27651" name="Rectangle 3"/>
          <p:cNvSpPr>
            <a:spLocks noGrp="1" noChangeArrowheads="1"/>
          </p:cNvSpPr>
          <p:nvPr>
            <p:ph type="body" idx="4294967295"/>
          </p:nvPr>
        </p:nvSpPr>
        <p:spPr>
          <a:xfrm>
            <a:off x="-1" y="851167"/>
            <a:ext cx="7713785" cy="3326222"/>
          </a:xfrm>
        </p:spPr>
        <p:txBody>
          <a:bodyPr>
            <a:normAutofit fontScale="92500" lnSpcReduction="10000"/>
          </a:bodyPr>
          <a:lstStyle/>
          <a:p>
            <a:pPr marL="0" indent="0">
              <a:lnSpc>
                <a:spcPct val="80000"/>
              </a:lnSpc>
              <a:buNone/>
            </a:pPr>
            <a:r>
              <a:rPr lang="en-US" sz="1800" b="1" dirty="0"/>
              <a:t>Manhattan Project</a:t>
            </a:r>
          </a:p>
          <a:p>
            <a:pPr lvl="1">
              <a:lnSpc>
                <a:spcPct val="80000"/>
              </a:lnSpc>
            </a:pPr>
            <a:r>
              <a:rPr lang="en-US" sz="1800" dirty="0"/>
              <a:t>Secret, expensive plan to develop Atomic weapons</a:t>
            </a:r>
          </a:p>
          <a:p>
            <a:pPr lvl="1">
              <a:lnSpc>
                <a:spcPct val="80000"/>
              </a:lnSpc>
            </a:pPr>
            <a:r>
              <a:rPr lang="en-US" sz="1800" dirty="0"/>
              <a:t>Los Alamos, New Mexico (1945)</a:t>
            </a:r>
          </a:p>
          <a:p>
            <a:pPr marL="0" indent="0">
              <a:lnSpc>
                <a:spcPct val="80000"/>
              </a:lnSpc>
              <a:buNone/>
            </a:pPr>
            <a:r>
              <a:rPr lang="en-US" sz="1800" b="1" dirty="0"/>
              <a:t>Truman’s decision</a:t>
            </a:r>
          </a:p>
          <a:p>
            <a:pPr lvl="1" eaLnBrk="1" hangingPunct="1">
              <a:lnSpc>
                <a:spcPct val="80000"/>
              </a:lnSpc>
            </a:pPr>
            <a:r>
              <a:rPr lang="en-US" sz="1800" dirty="0"/>
              <a:t>June 1, 1945 – US Secretary of War recommended that the bombs be dropped without prior warning on Japanese military targets in an urban setting</a:t>
            </a:r>
          </a:p>
          <a:p>
            <a:pPr lvl="1" eaLnBrk="1" hangingPunct="1">
              <a:lnSpc>
                <a:spcPct val="80000"/>
              </a:lnSpc>
            </a:pPr>
            <a:r>
              <a:rPr lang="en-US" sz="1800" dirty="0"/>
              <a:t>Prominent scientists disagreed – urged giving the Japanese a demonstration explosion over an isolated area, using the bomb only as a last resort</a:t>
            </a:r>
          </a:p>
          <a:p>
            <a:pPr lvl="1" eaLnBrk="1" hangingPunct="1">
              <a:lnSpc>
                <a:spcPct val="80000"/>
              </a:lnSpc>
            </a:pPr>
            <a:r>
              <a:rPr lang="en-US" sz="1800" dirty="0"/>
              <a:t>Truman rejected their views as “impractical” and made the “military decision” to shorten the war and save American </a:t>
            </a:r>
            <a:r>
              <a:rPr lang="en-US" sz="1800" dirty="0" smtClean="0"/>
              <a:t>lives</a:t>
            </a:r>
          </a:p>
          <a:p>
            <a:pPr lvl="1" eaLnBrk="1" hangingPunct="1">
              <a:lnSpc>
                <a:spcPct val="80000"/>
              </a:lnSpc>
            </a:pPr>
            <a:r>
              <a:rPr lang="en-US" sz="1800" dirty="0" smtClean="0"/>
              <a:t>Some historians claim also the decision to drop the bomb was based on a desire to show Stalin the might of the US as the preeminent power postwar</a:t>
            </a:r>
          </a:p>
          <a:p>
            <a:pPr lvl="1" eaLnBrk="1" hangingPunct="1">
              <a:lnSpc>
                <a:spcPct val="80000"/>
              </a:lnSpc>
            </a:pPr>
            <a:r>
              <a:rPr lang="en-US" sz="1800" dirty="0" smtClean="0"/>
              <a:t>Japanese surrender after Hiroshima and Nagasaki bombings – Aug. 14</a:t>
            </a:r>
            <a:r>
              <a:rPr lang="en-US" sz="1800" baseline="30000" dirty="0" smtClean="0"/>
              <a:t>th</a:t>
            </a:r>
            <a:r>
              <a:rPr lang="en-US" sz="1800" dirty="0" smtClean="0"/>
              <a:t>, 1945</a:t>
            </a:r>
            <a:endParaRPr lang="en-US" sz="1800" dirty="0"/>
          </a:p>
        </p:txBody>
      </p:sp>
      <p:pic>
        <p:nvPicPr>
          <p:cNvPr id="27652" name="Picture 4" descr="Truman President Ha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972" y="3314597"/>
            <a:ext cx="2421802" cy="34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uclear-test-1 nev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438" y="1"/>
            <a:ext cx="3054927" cy="33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69309" y="6445212"/>
            <a:ext cx="5470454" cy="461665"/>
          </a:xfrm>
          <a:prstGeom prst="rect">
            <a:avLst/>
          </a:prstGeom>
        </p:spPr>
        <p:txBody>
          <a:bodyPr wrap="square">
            <a:spAutoFit/>
          </a:bodyPr>
          <a:lstStyle/>
          <a:p>
            <a:endParaRPr lang="en-US" sz="1200" dirty="0"/>
          </a:p>
          <a:p>
            <a:endParaRPr lang="en-US" sz="1200" dirty="0"/>
          </a:p>
        </p:txBody>
      </p:sp>
      <p:pic>
        <p:nvPicPr>
          <p:cNvPr id="1026" name="Picture 2" descr="http://www.n-atlantis.com/einstien-slizar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0374" y="4329165"/>
            <a:ext cx="2595995" cy="1964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572000"/>
            <a:ext cx="5890373" cy="1384995"/>
          </a:xfrm>
          <a:prstGeom prst="rect">
            <a:avLst/>
          </a:prstGeom>
          <a:noFill/>
        </p:spPr>
        <p:txBody>
          <a:bodyPr wrap="square" rtlCol="0">
            <a:spAutoFit/>
          </a:bodyPr>
          <a:lstStyle/>
          <a:p>
            <a:pPr algn="r"/>
            <a:r>
              <a:rPr lang="en-US" dirty="0"/>
              <a:t>Einstein &amp; Leo Szilard</a:t>
            </a:r>
          </a:p>
          <a:p>
            <a:endParaRPr lang="en-US" dirty="0"/>
          </a:p>
          <a:p>
            <a:r>
              <a:rPr lang="en-US" sz="1200" b="1" i="1" dirty="0"/>
              <a:t>‘The search for a revolutionary weapon was one of the most immediate and persistent outcomes of the industrialization of war in the mid-nineteenth century, and both a logical and inevitable extension of the revolution in war which preceded.’</a:t>
            </a:r>
            <a:r>
              <a:rPr lang="en-US" sz="1200" i="1" dirty="0"/>
              <a:t>		</a:t>
            </a:r>
          </a:p>
          <a:p>
            <a:pPr algn="r"/>
            <a:r>
              <a:rPr lang="en-US" sz="1200" dirty="0"/>
              <a:t>John Keegan, </a:t>
            </a:r>
            <a:r>
              <a:rPr lang="en-US" sz="1200" i="1" dirty="0"/>
              <a:t>The Second World War</a:t>
            </a:r>
          </a:p>
        </p:txBody>
      </p:sp>
      <p:sp>
        <p:nvSpPr>
          <p:cNvPr id="4" name="TextBox 3"/>
          <p:cNvSpPr txBox="1"/>
          <p:nvPr/>
        </p:nvSpPr>
        <p:spPr>
          <a:xfrm>
            <a:off x="5040923" y="175846"/>
            <a:ext cx="3299515" cy="646331"/>
          </a:xfrm>
          <a:prstGeom prst="rect">
            <a:avLst/>
          </a:prstGeom>
          <a:noFill/>
        </p:spPr>
        <p:txBody>
          <a:bodyPr wrap="square" rtlCol="0">
            <a:spAutoFit/>
          </a:bodyPr>
          <a:lstStyle/>
          <a:p>
            <a:pPr algn="r"/>
            <a:r>
              <a:rPr lang="en-US" dirty="0" smtClean="0"/>
              <a:t>Hiroshima – Aug. 6</a:t>
            </a:r>
            <a:r>
              <a:rPr lang="en-US" baseline="30000" dirty="0" smtClean="0"/>
              <a:t>th</a:t>
            </a:r>
            <a:r>
              <a:rPr lang="en-US" dirty="0" smtClean="0"/>
              <a:t>, 1945</a:t>
            </a:r>
          </a:p>
          <a:p>
            <a:pPr algn="r"/>
            <a:r>
              <a:rPr lang="en-US" dirty="0" smtClean="0"/>
              <a:t>Nagasaki – Aug. 9</a:t>
            </a:r>
            <a:r>
              <a:rPr lang="en-US" baseline="30000" dirty="0" smtClean="0"/>
              <a:t>th</a:t>
            </a:r>
            <a:r>
              <a:rPr lang="en-US" dirty="0" smtClean="0"/>
              <a:t>, 1945</a:t>
            </a:r>
            <a:endParaRPr lang="en-US" dirty="0"/>
          </a:p>
        </p:txBody>
      </p:sp>
    </p:spTree>
    <p:extLst>
      <p:ext uri="{BB962C8B-B14F-4D97-AF65-F5344CB8AC3E}">
        <p14:creationId xmlns:p14="http://schemas.microsoft.com/office/powerpoint/2010/main" val="289650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 y="78743"/>
            <a:ext cx="6735912" cy="7509748"/>
          </a:xfrm>
          <a:prstGeom prst="rect">
            <a:avLst/>
          </a:prstGeom>
          <a:noFill/>
        </p:spPr>
        <p:txBody>
          <a:bodyPr wrap="square" rtlCol="0">
            <a:spAutoFit/>
          </a:bodyPr>
          <a:lstStyle/>
          <a:p>
            <a:r>
              <a:rPr lang="en-US" b="1" dirty="0" smtClean="0">
                <a:latin typeface="Cambria" pitchFamily="18" charset="0"/>
              </a:rPr>
              <a:t>The Holocaust</a:t>
            </a:r>
          </a:p>
          <a:p>
            <a:endParaRPr lang="en-US" b="1" dirty="0">
              <a:latin typeface="Cambria" pitchFamily="18" charset="0"/>
            </a:endParaRPr>
          </a:p>
          <a:p>
            <a:r>
              <a:rPr lang="en-US" b="1" dirty="0" smtClean="0">
                <a:latin typeface="Cambria" pitchFamily="18" charset="0"/>
              </a:rPr>
              <a:t>‘Final </a:t>
            </a:r>
            <a:r>
              <a:rPr lang="en-US" b="1" dirty="0">
                <a:latin typeface="Cambria" pitchFamily="18" charset="0"/>
              </a:rPr>
              <a:t>Solution’ (1942)</a:t>
            </a:r>
          </a:p>
          <a:p>
            <a:pPr marL="742950" lvl="1" indent="-285750">
              <a:buFont typeface="Arial" pitchFamily="34" charset="0"/>
              <a:buChar char="•"/>
            </a:pPr>
            <a:r>
              <a:rPr lang="en-US" dirty="0">
                <a:latin typeface="Cambria" pitchFamily="18" charset="0"/>
              </a:rPr>
              <a:t>Atrocities never before carried out in such a massive &amp; organized </a:t>
            </a:r>
            <a:r>
              <a:rPr lang="en-US" dirty="0" smtClean="0">
                <a:latin typeface="Cambria" pitchFamily="18" charset="0"/>
              </a:rPr>
              <a:t>scale</a:t>
            </a:r>
          </a:p>
          <a:p>
            <a:endParaRPr lang="en-US" dirty="0">
              <a:latin typeface="Cambria" pitchFamily="18" charset="0"/>
            </a:endParaRPr>
          </a:p>
          <a:p>
            <a:r>
              <a:rPr lang="en-US" dirty="0">
                <a:latin typeface="Cambria" pitchFamily="18" charset="0"/>
              </a:rPr>
              <a:t>Objective: </a:t>
            </a:r>
            <a:r>
              <a:rPr lang="en-US" b="1" dirty="0">
                <a:latin typeface="Cambria" pitchFamily="18" charset="0"/>
              </a:rPr>
              <a:t>Genocide</a:t>
            </a:r>
            <a:endParaRPr lang="en-US" b="1" dirty="0">
              <a:latin typeface="Cambria" pitchFamily="18" charset="0"/>
            </a:endParaRPr>
          </a:p>
          <a:p>
            <a:r>
              <a:rPr lang="en-US" b="1" dirty="0" err="1">
                <a:latin typeface="Cambria" pitchFamily="18" charset="0"/>
              </a:rPr>
              <a:t>Einsatzgruppen</a:t>
            </a:r>
            <a:r>
              <a:rPr lang="en-US" b="1" dirty="0">
                <a:latin typeface="Cambria" pitchFamily="18" charset="0"/>
              </a:rPr>
              <a:t> </a:t>
            </a:r>
            <a:r>
              <a:rPr lang="en-US" b="1" dirty="0">
                <a:latin typeface="Cambria" pitchFamily="18" charset="0"/>
              </a:rPr>
              <a:t>(SS):</a:t>
            </a:r>
          </a:p>
          <a:p>
            <a:pPr marL="742950" lvl="1" indent="-285750">
              <a:buFont typeface="Arial" pitchFamily="34" charset="0"/>
              <a:buChar char="•"/>
            </a:pPr>
            <a:r>
              <a:rPr lang="en-US" dirty="0">
                <a:latin typeface="Cambria" pitchFamily="18" charset="0"/>
              </a:rPr>
              <a:t>s</a:t>
            </a:r>
            <a:r>
              <a:rPr lang="en-US" dirty="0">
                <a:latin typeface="Cambria" pitchFamily="18" charset="0"/>
              </a:rPr>
              <a:t>pecial squads clear ‘unwanted’</a:t>
            </a:r>
          </a:p>
          <a:p>
            <a:pPr marL="742950" lvl="1" indent="-285750">
              <a:buFont typeface="Arial" pitchFamily="34" charset="0"/>
              <a:buChar char="•"/>
            </a:pPr>
            <a:r>
              <a:rPr lang="en-US" dirty="0">
                <a:latin typeface="Cambria" pitchFamily="18" charset="0"/>
              </a:rPr>
              <a:t>Jews stripped of goods, clothing &amp; marched away to train stations</a:t>
            </a:r>
          </a:p>
          <a:p>
            <a:pPr marL="742950" lvl="1" indent="-285750">
              <a:buFont typeface="Arial" pitchFamily="34" charset="0"/>
              <a:buChar char="•"/>
            </a:pPr>
            <a:r>
              <a:rPr lang="en-US" dirty="0">
                <a:latin typeface="Cambria" pitchFamily="18" charset="0"/>
              </a:rPr>
              <a:t>Death Squads </a:t>
            </a:r>
          </a:p>
          <a:p>
            <a:pPr marL="0" lvl="1"/>
            <a:endParaRPr lang="en-US" dirty="0">
              <a:latin typeface="Cambria" pitchFamily="18" charset="0"/>
            </a:endParaRPr>
          </a:p>
          <a:p>
            <a:pPr marL="0" lvl="1"/>
            <a:r>
              <a:rPr lang="en-US" b="1" dirty="0">
                <a:latin typeface="Cambria" pitchFamily="18" charset="0"/>
              </a:rPr>
              <a:t>Warsaw Ghetto (23 April 1943)</a:t>
            </a:r>
          </a:p>
          <a:p>
            <a:pPr marL="285750" lvl="1" indent="-285750">
              <a:buFont typeface="Arial" pitchFamily="34" charset="0"/>
              <a:buChar char="•"/>
            </a:pPr>
            <a:r>
              <a:rPr lang="en-US" dirty="0">
                <a:latin typeface="Cambria" pitchFamily="18" charset="0"/>
              </a:rPr>
              <a:t>SS order destruction of ghetto </a:t>
            </a:r>
          </a:p>
          <a:p>
            <a:pPr marL="0" lvl="1"/>
            <a:r>
              <a:rPr lang="en-US" dirty="0">
                <a:latin typeface="Cambria" pitchFamily="18" charset="0"/>
              </a:rPr>
              <a:t>In their own words – </a:t>
            </a:r>
          </a:p>
          <a:p>
            <a:pPr marL="0" lvl="1"/>
            <a:r>
              <a:rPr lang="en-US" sz="1400" i="1" dirty="0">
                <a:latin typeface="Cambria" pitchFamily="18" charset="0"/>
              </a:rPr>
              <a:t>The resistance put up by the Jews and bandits could only be suppressed by energetic actions of our troops day and night…I therefore decided to destroy and burn down the ghetto….Jews usually left their hideouts, but frequently remained in the burning buildings, and jumped out of the windows only when the heat became unbearable. They then tried to crawl with broken bones across the street into buildings which were not afire…many times we could hear loud voices in the sewers…Tear gas bombs were thrown into the manholes, and the Jews driven out of the sewers and captured….The longer the resistance continued, the tougher became the members of the </a:t>
            </a:r>
            <a:r>
              <a:rPr lang="en-US" sz="1400" i="1" dirty="0" err="1">
                <a:latin typeface="Cambria" pitchFamily="18" charset="0"/>
              </a:rPr>
              <a:t>Waffen</a:t>
            </a:r>
            <a:r>
              <a:rPr lang="en-US" sz="1400" i="1" dirty="0">
                <a:latin typeface="Cambria" pitchFamily="18" charset="0"/>
              </a:rPr>
              <a:t> SS, police and Wehrmacht, who always discharged their duties in an exemplary manner. </a:t>
            </a:r>
            <a:r>
              <a:rPr lang="en-US" sz="1400" b="1" dirty="0">
                <a:latin typeface="Cambria" pitchFamily="18" charset="0"/>
              </a:rPr>
              <a:t>SS Commander </a:t>
            </a:r>
            <a:r>
              <a:rPr lang="en-US" sz="1400" b="1" dirty="0" err="1">
                <a:latin typeface="Cambria" pitchFamily="18" charset="0"/>
              </a:rPr>
              <a:t>Stroop</a:t>
            </a:r>
            <a:endParaRPr lang="en-US" sz="1400" b="1" i="1" dirty="0">
              <a:latin typeface="Cambria" pitchFamily="18" charset="0"/>
            </a:endParaRPr>
          </a:p>
          <a:p>
            <a:pPr marL="0" lvl="1"/>
            <a:endParaRPr lang="en-US" dirty="0">
              <a:latin typeface="Cambria" pitchFamily="18" charset="0"/>
            </a:endParaRPr>
          </a:p>
          <a:p>
            <a:pPr marL="0" lvl="1"/>
            <a:endParaRPr lang="en-US" dirty="0">
              <a:latin typeface="Cambria" pitchFamily="18" charset="0"/>
            </a:endParaRPr>
          </a:p>
        </p:txBody>
      </p:sp>
      <p:pic>
        <p:nvPicPr>
          <p:cNvPr id="1026" name="Picture 2" descr="http://www.holocaust-education.dk/images/billeder/fors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105" y="86264"/>
            <a:ext cx="5315607" cy="27215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0.gstatic.com/images?q=tbn:ANd9GcS-XOpttxDcxu7E-45FMllh01_UFnv2kiAqMq7Rl7jBmfYh_K9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5643" y="2634208"/>
            <a:ext cx="2597249" cy="1849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h3.ggpht.com/_8ZLZsV89Ns0/TOPexvzlFdI/AAAAAAAAA-c/9KloB3T10bs/s800/Holocaust-Survivor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769" y="2740387"/>
            <a:ext cx="2684874" cy="1841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sn2M6AnnTofMKBr57_O8czXHFtlKFZ5rL2vgd41mLFxL0fP1M">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5643" y="4484176"/>
            <a:ext cx="2731984" cy="21169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0.tqn.com/d/history1900s/1/0/p/7/buchenwald5.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0769" y="4467805"/>
            <a:ext cx="2648726" cy="20632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2351" y="6241795"/>
            <a:ext cx="4572000" cy="738664"/>
          </a:xfrm>
          <a:prstGeom prst="rect">
            <a:avLst/>
          </a:prstGeom>
        </p:spPr>
        <p:txBody>
          <a:bodyPr>
            <a:spAutoFit/>
          </a:bodyPr>
          <a:lstStyle/>
          <a:p>
            <a:pPr algn="ctr"/>
            <a:r>
              <a:rPr lang="en-US" sz="1400" dirty="0">
                <a:latin typeface="Cambria" pitchFamily="18" charset="0"/>
                <a:hlinkClick r:id="rId12"/>
              </a:rPr>
              <a:t>http://</a:t>
            </a:r>
            <a:r>
              <a:rPr lang="en-US" sz="1400" dirty="0">
                <a:latin typeface="Cambria" pitchFamily="18" charset="0"/>
                <a:hlinkClick r:id="rId12"/>
              </a:rPr>
              <a:t>www.youtube.com/watch?v=j1VL-y9JHuI</a:t>
            </a:r>
            <a:endParaRPr lang="en-US" sz="1400" dirty="0">
              <a:latin typeface="Cambria" pitchFamily="18" charset="0"/>
            </a:endParaRPr>
          </a:p>
          <a:p>
            <a:pPr algn="ctr"/>
            <a:r>
              <a:rPr lang="en-US" sz="1400" dirty="0">
                <a:latin typeface="Cambria" pitchFamily="18" charset="0"/>
                <a:hlinkClick r:id="rId13"/>
              </a:rPr>
              <a:t>https://</a:t>
            </a:r>
            <a:r>
              <a:rPr lang="en-US" sz="1400" dirty="0">
                <a:latin typeface="Cambria" pitchFamily="18" charset="0"/>
                <a:hlinkClick r:id="rId13"/>
              </a:rPr>
              <a:t>www.youtube.com/watch?v=sHcJtU9dr6I</a:t>
            </a:r>
            <a:endParaRPr lang="en-US" sz="1400" dirty="0">
              <a:latin typeface="Cambria" pitchFamily="18" charset="0"/>
            </a:endParaRPr>
          </a:p>
          <a:p>
            <a:pPr algn="ctr"/>
            <a:endParaRPr lang="en-US" sz="1400" dirty="0">
              <a:latin typeface="Cambria" pitchFamily="18" charset="0"/>
            </a:endParaRPr>
          </a:p>
        </p:txBody>
      </p:sp>
      <p:sp>
        <p:nvSpPr>
          <p:cNvPr id="5" name="TextBox 4"/>
          <p:cNvSpPr txBox="1"/>
          <p:nvPr/>
        </p:nvSpPr>
        <p:spPr>
          <a:xfrm>
            <a:off x="2696308" y="86264"/>
            <a:ext cx="3936797" cy="738664"/>
          </a:xfrm>
          <a:prstGeom prst="rect">
            <a:avLst/>
          </a:prstGeom>
          <a:noFill/>
        </p:spPr>
        <p:txBody>
          <a:bodyPr wrap="square" rtlCol="0">
            <a:spAutoFit/>
          </a:bodyPr>
          <a:lstStyle/>
          <a:p>
            <a:r>
              <a:rPr lang="en-US" sz="1400" dirty="0" smtClean="0"/>
              <a:t>Anti-Semitism in Germany in the 1930s </a:t>
            </a:r>
          </a:p>
          <a:p>
            <a:pPr marL="742950" lvl="1" indent="-285750">
              <a:buFont typeface="Arial" panose="020B0604020202020204" pitchFamily="34" charset="0"/>
              <a:buChar char="•"/>
            </a:pPr>
            <a:r>
              <a:rPr lang="en-US" sz="1400" dirty="0" smtClean="0"/>
              <a:t>Nuremberg Laws, 1935</a:t>
            </a:r>
          </a:p>
          <a:p>
            <a:pPr marL="742950" lvl="1" indent="-285750">
              <a:buFont typeface="Arial" panose="020B0604020202020204" pitchFamily="34" charset="0"/>
              <a:buChar char="•"/>
            </a:pPr>
            <a:r>
              <a:rPr lang="en-US" sz="1400" dirty="0" smtClean="0"/>
              <a:t>Kristallnacht, 1938</a:t>
            </a:r>
          </a:p>
        </p:txBody>
      </p:sp>
    </p:spTree>
    <p:extLst>
      <p:ext uri="{BB962C8B-B14F-4D97-AF65-F5344CB8AC3E}">
        <p14:creationId xmlns:p14="http://schemas.microsoft.com/office/powerpoint/2010/main" val="92984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770"/>
            <a:ext cx="10464800" cy="369332"/>
          </a:xfrm>
          <a:prstGeom prst="rect">
            <a:avLst/>
          </a:prstGeom>
          <a:noFill/>
        </p:spPr>
        <p:txBody>
          <a:bodyPr wrap="square" rtlCol="0">
            <a:spAutoFit/>
          </a:bodyPr>
          <a:lstStyle/>
          <a:p>
            <a:r>
              <a:rPr lang="en-US" dirty="0">
                <a:latin typeface="Cambria" pitchFamily="18" charset="0"/>
              </a:rPr>
              <a:t>The Holocaust</a:t>
            </a:r>
            <a:endParaRPr lang="en-US" dirty="0">
              <a:latin typeface="Cambria" pitchFamily="18" charset="0"/>
            </a:endParaRPr>
          </a:p>
        </p:txBody>
      </p:sp>
      <p:pic>
        <p:nvPicPr>
          <p:cNvPr id="2050" name="Picture 2" descr="File:Selection Birkenau ram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 y="415056"/>
            <a:ext cx="3805434" cy="28588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RomanichildrenAuschwit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1" y="3470282"/>
            <a:ext cx="3805434" cy="2890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60277" y="226909"/>
            <a:ext cx="7467600" cy="5078313"/>
          </a:xfrm>
          <a:prstGeom prst="rect">
            <a:avLst/>
          </a:prstGeom>
          <a:noFill/>
        </p:spPr>
        <p:txBody>
          <a:bodyPr wrap="square" numCol="1" rtlCol="0">
            <a:spAutoFit/>
          </a:bodyPr>
          <a:lstStyle/>
          <a:p>
            <a:r>
              <a:rPr lang="en-US" dirty="0">
                <a:latin typeface="Cambria" pitchFamily="18" charset="0"/>
              </a:rPr>
              <a:t>Death Camps</a:t>
            </a:r>
          </a:p>
          <a:p>
            <a:pPr marL="742950" lvl="1" indent="-285750">
              <a:buFont typeface="Arial" pitchFamily="34" charset="0"/>
              <a:buChar char="•"/>
            </a:pPr>
            <a:r>
              <a:rPr lang="en-US" b="1" dirty="0">
                <a:latin typeface="Cambria" pitchFamily="18" charset="0"/>
              </a:rPr>
              <a:t>Auschwitz </a:t>
            </a:r>
          </a:p>
          <a:p>
            <a:pPr marL="742950" lvl="1" indent="-285750">
              <a:buFont typeface="Arial" pitchFamily="34" charset="0"/>
              <a:buChar char="•"/>
            </a:pPr>
            <a:r>
              <a:rPr lang="en-US" dirty="0" err="1">
                <a:latin typeface="Cambria" pitchFamily="18" charset="0"/>
              </a:rPr>
              <a:t>Chelmno</a:t>
            </a:r>
            <a:endParaRPr lang="en-US" dirty="0">
              <a:latin typeface="Cambria" pitchFamily="18" charset="0"/>
            </a:endParaRPr>
          </a:p>
          <a:p>
            <a:pPr marL="742950" lvl="1" indent="-285750">
              <a:buFont typeface="Arial" pitchFamily="34" charset="0"/>
              <a:buChar char="•"/>
            </a:pPr>
            <a:r>
              <a:rPr lang="en-US" dirty="0">
                <a:latin typeface="Cambria" pitchFamily="18" charset="0"/>
              </a:rPr>
              <a:t>Treblinka</a:t>
            </a:r>
          </a:p>
          <a:p>
            <a:pPr marL="742950" lvl="1" indent="-285750">
              <a:buFont typeface="Arial" pitchFamily="34" charset="0"/>
              <a:buChar char="•"/>
            </a:pPr>
            <a:r>
              <a:rPr lang="en-US" dirty="0" err="1">
                <a:latin typeface="Cambria" pitchFamily="18" charset="0"/>
              </a:rPr>
              <a:t>Sobibor</a:t>
            </a:r>
            <a:endParaRPr lang="en-US" dirty="0">
              <a:latin typeface="Cambria" pitchFamily="18" charset="0"/>
            </a:endParaRPr>
          </a:p>
          <a:p>
            <a:pPr marL="742950" lvl="1" indent="-285750">
              <a:buFont typeface="Arial" pitchFamily="34" charset="0"/>
              <a:buChar char="•"/>
            </a:pPr>
            <a:r>
              <a:rPr lang="en-US" dirty="0" err="1">
                <a:latin typeface="Cambria" pitchFamily="18" charset="0"/>
              </a:rPr>
              <a:t>Belzec</a:t>
            </a:r>
            <a:endParaRPr lang="en-US" dirty="0">
              <a:latin typeface="Cambria" pitchFamily="18" charset="0"/>
            </a:endParaRPr>
          </a:p>
          <a:p>
            <a:endParaRPr lang="en-US" dirty="0">
              <a:latin typeface="Cambria" pitchFamily="18" charset="0"/>
            </a:endParaRPr>
          </a:p>
          <a:p>
            <a:r>
              <a:rPr lang="en-US" dirty="0">
                <a:latin typeface="Cambria" pitchFamily="18" charset="0"/>
              </a:rPr>
              <a:t>Commandant </a:t>
            </a:r>
            <a:r>
              <a:rPr lang="en-US" dirty="0" err="1">
                <a:latin typeface="Cambria" pitchFamily="18" charset="0"/>
              </a:rPr>
              <a:t>Hoess</a:t>
            </a:r>
            <a:r>
              <a:rPr lang="en-US" dirty="0">
                <a:latin typeface="Cambria" pitchFamily="18" charset="0"/>
              </a:rPr>
              <a:t> (Auschwitz)</a:t>
            </a:r>
          </a:p>
          <a:p>
            <a:endParaRPr lang="en-US" dirty="0">
              <a:latin typeface="Cambria" pitchFamily="18" charset="0"/>
            </a:endParaRPr>
          </a:p>
          <a:p>
            <a:pPr marL="285750" indent="-285750">
              <a:buFont typeface="Arial" pitchFamily="34" charset="0"/>
              <a:buChar char="•"/>
            </a:pPr>
            <a:r>
              <a:rPr lang="en-GB" dirty="0">
                <a:latin typeface="Cambria" pitchFamily="18" charset="0"/>
              </a:rPr>
              <a:t>At Treblinka, the Camp Commandant told </a:t>
            </a:r>
            <a:r>
              <a:rPr lang="en-GB" dirty="0" err="1">
                <a:latin typeface="Cambria" pitchFamily="18" charset="0"/>
              </a:rPr>
              <a:t>Hoess</a:t>
            </a:r>
            <a:r>
              <a:rPr lang="en-GB" dirty="0">
                <a:latin typeface="Cambria" pitchFamily="18" charset="0"/>
              </a:rPr>
              <a:t> that he liquidated 80,000 Jews in six months using monoxide gas.  </a:t>
            </a:r>
            <a:endParaRPr lang="en-GB" dirty="0">
              <a:latin typeface="Cambria" pitchFamily="18" charset="0"/>
            </a:endParaRPr>
          </a:p>
          <a:p>
            <a:pPr marL="285750" indent="-285750">
              <a:buFont typeface="Arial" pitchFamily="34" charset="0"/>
              <a:buChar char="•"/>
            </a:pPr>
            <a:r>
              <a:rPr lang="en-GB" dirty="0" err="1">
                <a:latin typeface="Cambria" pitchFamily="18" charset="0"/>
              </a:rPr>
              <a:t>Hoess</a:t>
            </a:r>
            <a:r>
              <a:rPr lang="en-GB" dirty="0">
                <a:latin typeface="Cambria" pitchFamily="18" charset="0"/>
              </a:rPr>
              <a:t> </a:t>
            </a:r>
            <a:r>
              <a:rPr lang="en-GB" dirty="0">
                <a:latin typeface="Cambria" pitchFamily="18" charset="0"/>
              </a:rPr>
              <a:t>did not think that this was very efficient so he decided to use </a:t>
            </a:r>
            <a:r>
              <a:rPr lang="en-GB" dirty="0" err="1">
                <a:latin typeface="Cambria" pitchFamily="18" charset="0"/>
              </a:rPr>
              <a:t>Zyclon</a:t>
            </a:r>
            <a:r>
              <a:rPr lang="en-GB" dirty="0">
                <a:latin typeface="Cambria" pitchFamily="18" charset="0"/>
              </a:rPr>
              <a:t> B gas instead of monoxide gas because it only took 3 to 15 minutes to kill the people in the death chamber.  </a:t>
            </a:r>
            <a:endParaRPr lang="en-GB" dirty="0">
              <a:latin typeface="Cambria" pitchFamily="18" charset="0"/>
            </a:endParaRPr>
          </a:p>
          <a:p>
            <a:pPr marL="285750" indent="-285750">
              <a:buFont typeface="Arial" pitchFamily="34" charset="0"/>
              <a:buChar char="•"/>
            </a:pPr>
            <a:r>
              <a:rPr lang="en-GB" dirty="0" err="1">
                <a:latin typeface="Cambria" pitchFamily="18" charset="0"/>
              </a:rPr>
              <a:t>Hoess</a:t>
            </a:r>
            <a:r>
              <a:rPr lang="en-GB" dirty="0">
                <a:latin typeface="Cambria" pitchFamily="18" charset="0"/>
              </a:rPr>
              <a:t> </a:t>
            </a:r>
            <a:r>
              <a:rPr lang="en-GB" dirty="0">
                <a:latin typeface="Cambria" pitchFamily="18" charset="0"/>
              </a:rPr>
              <a:t>built his gas chambers to accommodate 2,000 people at one time, whereas the ten death chambers at Treblinka only accommodated 200 people each.  </a:t>
            </a:r>
            <a:endParaRPr lang="en-GB" dirty="0">
              <a:latin typeface="Cambria" pitchFamily="18" charset="0"/>
            </a:endParaRPr>
          </a:p>
          <a:p>
            <a:endParaRPr lang="en-GB" dirty="0">
              <a:latin typeface="Cambria" pitchFamily="18" charset="0"/>
            </a:endParaRPr>
          </a:p>
        </p:txBody>
      </p:sp>
      <p:sp>
        <p:nvSpPr>
          <p:cNvPr id="5" name="TextBox 4"/>
          <p:cNvSpPr txBox="1"/>
          <p:nvPr/>
        </p:nvSpPr>
        <p:spPr>
          <a:xfrm>
            <a:off x="3352800" y="5332330"/>
            <a:ext cx="9144001" cy="338554"/>
          </a:xfrm>
          <a:prstGeom prst="rect">
            <a:avLst/>
          </a:prstGeom>
          <a:noFill/>
        </p:spPr>
        <p:txBody>
          <a:bodyPr wrap="square" rtlCol="0">
            <a:spAutoFit/>
          </a:bodyPr>
          <a:lstStyle/>
          <a:p>
            <a:pPr algn="ctr"/>
            <a:r>
              <a:rPr lang="en-US" sz="1600" b="1" dirty="0">
                <a:latin typeface="Cambria" pitchFamily="18" charset="0"/>
              </a:rPr>
              <a:t>Dr. Josef Mengele  - </a:t>
            </a:r>
            <a:r>
              <a:rPr lang="en-US" sz="1600" dirty="0">
                <a:latin typeface="Cambria" pitchFamily="18" charset="0"/>
              </a:rPr>
              <a:t>the physician of Auschwitz  - he performed human experiments </a:t>
            </a:r>
            <a:endParaRPr lang="en-US" sz="1600" b="1" dirty="0">
              <a:latin typeface="Cambria" pitchFamily="18" charset="0"/>
            </a:endParaRPr>
          </a:p>
        </p:txBody>
      </p:sp>
    </p:spTree>
    <p:extLst>
      <p:ext uri="{BB962C8B-B14F-4D97-AF65-F5344CB8AC3E}">
        <p14:creationId xmlns:p14="http://schemas.microsoft.com/office/powerpoint/2010/main" val="45884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12039600" cy="6186309"/>
          </a:xfrm>
          <a:prstGeom prst="rect">
            <a:avLst/>
          </a:prstGeom>
          <a:noFill/>
        </p:spPr>
        <p:txBody>
          <a:bodyPr wrap="square" rtlCol="0">
            <a:spAutoFit/>
          </a:bodyPr>
          <a:lstStyle/>
          <a:p>
            <a:r>
              <a:rPr lang="en-US" b="1" dirty="0" smtClean="0"/>
              <a:t>Causes of the Second World War</a:t>
            </a:r>
          </a:p>
          <a:p>
            <a:endParaRPr lang="en-US" b="1" dirty="0"/>
          </a:p>
          <a:p>
            <a:r>
              <a:rPr lang="en-US" b="1" dirty="0" smtClean="0"/>
              <a:t>Treaty of Versailles</a:t>
            </a:r>
          </a:p>
          <a:p>
            <a:pPr marL="742950" lvl="1" indent="-285750">
              <a:buFont typeface="Arial" panose="020B0604020202020204" pitchFamily="34" charset="0"/>
              <a:buChar char="•"/>
            </a:pPr>
            <a:r>
              <a:rPr lang="en-US" dirty="0" smtClean="0"/>
              <a:t>most important international agreement of the 20</a:t>
            </a:r>
            <a:r>
              <a:rPr lang="en-US" baseline="30000" dirty="0" smtClean="0"/>
              <a:t>th</a:t>
            </a:r>
            <a:r>
              <a:rPr lang="en-US" dirty="0" smtClean="0"/>
              <a:t> Century?</a:t>
            </a:r>
          </a:p>
          <a:p>
            <a:pPr marL="742950" lvl="1" indent="-285750">
              <a:buFont typeface="Arial" panose="020B0604020202020204" pitchFamily="34" charset="0"/>
              <a:buChar char="•"/>
            </a:pPr>
            <a:r>
              <a:rPr lang="en-US" dirty="0" smtClean="0"/>
              <a:t>a compromise between idealists and realists, though heavily punitive to Germany</a:t>
            </a:r>
          </a:p>
          <a:p>
            <a:pPr marL="742950" lvl="1" indent="-285750">
              <a:buFont typeface="Arial" panose="020B0604020202020204" pitchFamily="34" charset="0"/>
              <a:buChar char="•"/>
            </a:pPr>
            <a:r>
              <a:rPr lang="en-US" dirty="0" smtClean="0"/>
              <a:t>Germany was forced to sign the treaty via ‘diktat’ and did so under protest</a:t>
            </a:r>
          </a:p>
          <a:p>
            <a:endParaRPr lang="en-US" dirty="0"/>
          </a:p>
          <a:p>
            <a:r>
              <a:rPr lang="en-US" dirty="0" smtClean="0"/>
              <a:t>Major Clauses: </a:t>
            </a:r>
          </a:p>
          <a:p>
            <a:pPr marL="742950" lvl="1" indent="-285750">
              <a:buFont typeface="Arial" panose="020B0604020202020204" pitchFamily="34" charset="0"/>
              <a:buChar char="•"/>
            </a:pPr>
            <a:r>
              <a:rPr lang="en-US" b="1" dirty="0" smtClean="0"/>
              <a:t>War Guilt Clause </a:t>
            </a:r>
            <a:r>
              <a:rPr lang="en-US" dirty="0" smtClean="0"/>
              <a:t>– Germany must accept sole responsibility to for the war</a:t>
            </a:r>
          </a:p>
          <a:p>
            <a:pPr marL="742950" lvl="1" indent="-285750">
              <a:buFont typeface="Arial" panose="020B0604020202020204" pitchFamily="34" charset="0"/>
              <a:buChar char="•"/>
            </a:pPr>
            <a:r>
              <a:rPr lang="en-US" dirty="0" smtClean="0"/>
              <a:t>Disarmament </a:t>
            </a:r>
          </a:p>
          <a:p>
            <a:pPr marL="742950" lvl="1" indent="-285750">
              <a:buFont typeface="Arial" panose="020B0604020202020204" pitchFamily="34" charset="0"/>
              <a:buChar char="•"/>
            </a:pPr>
            <a:r>
              <a:rPr lang="en-US" dirty="0" smtClean="0"/>
              <a:t>Colonies relinquished to British, French and League of Nations</a:t>
            </a:r>
          </a:p>
          <a:p>
            <a:pPr marL="742950" lvl="1" indent="-285750">
              <a:buFont typeface="Arial" panose="020B0604020202020204" pitchFamily="34" charset="0"/>
              <a:buChar char="•"/>
            </a:pPr>
            <a:r>
              <a:rPr lang="en-US" b="1" dirty="0" smtClean="0"/>
              <a:t>Reparations </a:t>
            </a:r>
            <a:r>
              <a:rPr lang="en-US" dirty="0" smtClean="0"/>
              <a:t>– paying for the war –crippled Germany’s economy in the early ‘20s</a:t>
            </a:r>
          </a:p>
          <a:p>
            <a:pPr marL="742950" lvl="1" indent="-285750">
              <a:buFont typeface="Arial" panose="020B0604020202020204" pitchFamily="34" charset="0"/>
              <a:buChar char="•"/>
            </a:pPr>
            <a:r>
              <a:rPr lang="en-US" dirty="0" smtClean="0"/>
              <a:t>Demilitarization and occupation of Rhineland </a:t>
            </a:r>
          </a:p>
          <a:p>
            <a:pPr marL="742950" lvl="1" indent="-285750">
              <a:buFont typeface="Arial" panose="020B0604020202020204" pitchFamily="34" charset="0"/>
              <a:buChar char="•"/>
            </a:pPr>
            <a:r>
              <a:rPr lang="en-US" dirty="0" smtClean="0"/>
              <a:t>Anschluss</a:t>
            </a:r>
            <a:r>
              <a:rPr lang="en-US" b="1" dirty="0"/>
              <a:t> </a:t>
            </a:r>
            <a:r>
              <a:rPr lang="en-US" dirty="0" smtClean="0"/>
              <a:t>banned – Germany and Austria forbidden from unification</a:t>
            </a:r>
          </a:p>
          <a:p>
            <a:pPr marL="742950" lvl="1" indent="-285750">
              <a:buFont typeface="Arial" panose="020B0604020202020204" pitchFamily="34" charset="0"/>
              <a:buChar char="•"/>
            </a:pPr>
            <a:r>
              <a:rPr lang="en-US" b="1" dirty="0" smtClean="0"/>
              <a:t>Successor States </a:t>
            </a:r>
            <a:r>
              <a:rPr lang="en-US" dirty="0" smtClean="0"/>
              <a:t>– new nations born out of the idea of ‘</a:t>
            </a:r>
            <a:r>
              <a:rPr lang="en-US" b="1" dirty="0" smtClean="0"/>
              <a:t>Self-Determination</a:t>
            </a:r>
            <a:r>
              <a:rPr lang="en-US" dirty="0" smtClean="0"/>
              <a:t>’</a:t>
            </a:r>
          </a:p>
          <a:p>
            <a:pPr marL="2114550" lvl="4" indent="-285750">
              <a:buFont typeface="Arial" panose="020B0604020202020204" pitchFamily="34" charset="0"/>
              <a:buChar char="•"/>
            </a:pPr>
            <a:r>
              <a:rPr lang="en-US" dirty="0" smtClean="0"/>
              <a:t>this resulted in significant territorial losses to Germany</a:t>
            </a:r>
          </a:p>
          <a:p>
            <a:endParaRPr lang="en-US" dirty="0"/>
          </a:p>
          <a:p>
            <a:r>
              <a:rPr lang="en-US" dirty="0" smtClean="0"/>
              <a:t>Evaluating the Treaty</a:t>
            </a:r>
          </a:p>
          <a:p>
            <a:pPr marL="742950" lvl="1" indent="-285750">
              <a:buFont typeface="Arial" panose="020B0604020202020204" pitchFamily="34" charset="0"/>
              <a:buChar char="•"/>
            </a:pPr>
            <a:r>
              <a:rPr lang="en-US" dirty="0"/>
              <a:t>t</a:t>
            </a:r>
            <a:r>
              <a:rPr lang="en-US" dirty="0" smtClean="0"/>
              <a:t>erritorial, economic and military terms were a humiliation to Germany….this encouraged a sense of vengeance</a:t>
            </a:r>
          </a:p>
          <a:p>
            <a:pPr marL="742950" lvl="1" indent="-285750">
              <a:buFont typeface="Arial" panose="020B0604020202020204" pitchFamily="34" charset="0"/>
              <a:buChar char="•"/>
            </a:pPr>
            <a:r>
              <a:rPr lang="en-US" dirty="0" smtClean="0"/>
              <a:t>In part – a future cause of World War II – thousands of demobilized German soldiers resenting the terms of the treaty and disgruntled with a weak political system, joined right wing political parties. </a:t>
            </a:r>
            <a:endParaRPr lang="en-US" dirty="0"/>
          </a:p>
          <a:p>
            <a:endParaRPr lang="en-US" b="1" dirty="0"/>
          </a:p>
        </p:txBody>
      </p:sp>
      <p:pic>
        <p:nvPicPr>
          <p:cNvPr id="5" name="Picture 5" descr="league_nations_arrival_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287" y="152400"/>
            <a:ext cx="27543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285287" y="3505200"/>
            <a:ext cx="3048001" cy="1077218"/>
          </a:xfrm>
          <a:prstGeom prst="rect">
            <a:avLst/>
          </a:prstGeom>
        </p:spPr>
        <p:txBody>
          <a:bodyPr wrap="square">
            <a:spAutoFit/>
          </a:bodyPr>
          <a:lstStyle/>
          <a:p>
            <a:r>
              <a:rPr lang="en-US" altLang="en-US" sz="1600" b="1" u="sng" dirty="0"/>
              <a:t>The Big Three:</a:t>
            </a:r>
          </a:p>
          <a:p>
            <a:r>
              <a:rPr lang="en-US" altLang="en-US" sz="1600" dirty="0"/>
              <a:t> </a:t>
            </a:r>
            <a:r>
              <a:rPr lang="en-US" altLang="en-US" sz="1600" b="1" dirty="0"/>
              <a:t>US President Woodrow Wilson</a:t>
            </a:r>
          </a:p>
          <a:p>
            <a:r>
              <a:rPr lang="en-US" altLang="en-US" sz="1600" b="1" dirty="0"/>
              <a:t> British PM David Lloyd George</a:t>
            </a:r>
          </a:p>
          <a:p>
            <a:r>
              <a:rPr lang="en-US" altLang="en-US" sz="1600" b="1" dirty="0"/>
              <a:t> French PM Georges Clemenceau</a:t>
            </a:r>
          </a:p>
        </p:txBody>
      </p:sp>
    </p:spTree>
    <p:extLst>
      <p:ext uri="{BB962C8B-B14F-4D97-AF65-F5344CB8AC3E}">
        <p14:creationId xmlns:p14="http://schemas.microsoft.com/office/powerpoint/2010/main" val="270482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86" y="46182"/>
            <a:ext cx="6444120" cy="5940088"/>
          </a:xfrm>
          <a:prstGeom prst="rect">
            <a:avLst/>
          </a:prstGeom>
          <a:noFill/>
        </p:spPr>
        <p:txBody>
          <a:bodyPr wrap="square" rtlCol="0">
            <a:spAutoFit/>
          </a:bodyPr>
          <a:lstStyle/>
          <a:p>
            <a:r>
              <a:rPr lang="en-US" b="1" dirty="0">
                <a:latin typeface="Cambria" pitchFamily="18" charset="0"/>
              </a:rPr>
              <a:t>Nuremburg War Crimes Trial</a:t>
            </a:r>
          </a:p>
          <a:p>
            <a:r>
              <a:rPr lang="en-US" dirty="0">
                <a:latin typeface="Cambria" pitchFamily="18" charset="0"/>
              </a:rPr>
              <a:t>Indictments:</a:t>
            </a:r>
          </a:p>
          <a:p>
            <a:pPr marL="742950" lvl="1" indent="-285750">
              <a:buFont typeface="Arial" pitchFamily="34" charset="0"/>
              <a:buChar char="•"/>
            </a:pPr>
            <a:r>
              <a:rPr lang="en-US" dirty="0">
                <a:latin typeface="Cambria" pitchFamily="18" charset="0"/>
              </a:rPr>
              <a:t>War Crimes</a:t>
            </a:r>
          </a:p>
          <a:p>
            <a:pPr marL="1200150" lvl="2" indent="-285750">
              <a:buFont typeface="Arial" pitchFamily="34" charset="0"/>
              <a:buChar char="•"/>
            </a:pPr>
            <a:r>
              <a:rPr lang="en-US" sz="1400" dirty="0">
                <a:latin typeface="Cambria" pitchFamily="18" charset="0"/>
              </a:rPr>
              <a:t>‘violations of the laws and customs of war</a:t>
            </a:r>
            <a:r>
              <a:rPr lang="en-US" sz="1400" dirty="0" smtClean="0">
                <a:latin typeface="Cambria" pitchFamily="18" charset="0"/>
              </a:rPr>
              <a:t>’</a:t>
            </a:r>
          </a:p>
          <a:p>
            <a:pPr lvl="2"/>
            <a:endParaRPr lang="en-US" sz="1400" dirty="0">
              <a:latin typeface="Cambria" pitchFamily="18" charset="0"/>
            </a:endParaRPr>
          </a:p>
          <a:p>
            <a:pPr marL="742950" lvl="1" indent="-285750">
              <a:buFont typeface="Arial" pitchFamily="34" charset="0"/>
              <a:buChar char="•"/>
            </a:pPr>
            <a:r>
              <a:rPr lang="en-US" dirty="0">
                <a:latin typeface="Cambria" pitchFamily="18" charset="0"/>
              </a:rPr>
              <a:t>Crimes </a:t>
            </a:r>
            <a:r>
              <a:rPr lang="en-US" dirty="0">
                <a:latin typeface="Cambria" pitchFamily="18" charset="0"/>
              </a:rPr>
              <a:t>A</a:t>
            </a:r>
            <a:r>
              <a:rPr lang="en-US" dirty="0">
                <a:latin typeface="Cambria" pitchFamily="18" charset="0"/>
              </a:rPr>
              <a:t>gainst Humanity</a:t>
            </a:r>
          </a:p>
          <a:p>
            <a:pPr marL="1200150" lvl="2" indent="-285750">
              <a:buFont typeface="Arial" pitchFamily="34" charset="0"/>
              <a:buChar char="•"/>
            </a:pPr>
            <a:r>
              <a:rPr lang="en-US" sz="1400" dirty="0">
                <a:latin typeface="Cambria" pitchFamily="18" charset="0"/>
              </a:rPr>
              <a:t>Namely, murder, extermination, enslavement, deportation and other inhumane acts committed against civilian population</a:t>
            </a:r>
          </a:p>
          <a:p>
            <a:endParaRPr lang="en-US" dirty="0">
              <a:latin typeface="Cambria" pitchFamily="18" charset="0"/>
            </a:endParaRPr>
          </a:p>
          <a:p>
            <a:r>
              <a:rPr lang="en-US" dirty="0">
                <a:latin typeface="Cambria" pitchFamily="18" charset="0"/>
              </a:rPr>
              <a:t>Defense: </a:t>
            </a:r>
          </a:p>
          <a:p>
            <a:pPr marL="742950" lvl="1" indent="-285750">
              <a:buFont typeface="Arial" pitchFamily="34" charset="0"/>
              <a:buChar char="•"/>
            </a:pPr>
            <a:r>
              <a:rPr lang="en-US" dirty="0">
                <a:latin typeface="Cambria" pitchFamily="18" charset="0"/>
              </a:rPr>
              <a:t>‘just following orders’</a:t>
            </a:r>
          </a:p>
          <a:p>
            <a:pPr marL="0" lvl="1"/>
            <a:endParaRPr lang="en-US" dirty="0">
              <a:latin typeface="Cambria" pitchFamily="18" charset="0"/>
            </a:endParaRPr>
          </a:p>
          <a:p>
            <a:pPr marL="0" lvl="1"/>
            <a:r>
              <a:rPr lang="en-US" i="1" dirty="0">
                <a:latin typeface="Cambria" pitchFamily="18" charset="0"/>
              </a:rPr>
              <a:t>We have fought against Jewry, we have fought against it for years: and we have allowed ourselves to make utterances, and my own diary has become a witness against me in this connection – utterances which are terrible…A thousand years will pass and this guilt of Germany will not be erased.		</a:t>
            </a:r>
          </a:p>
          <a:p>
            <a:pPr marL="285750" lvl="1" indent="-285750" algn="r">
              <a:buFont typeface="Arial" pitchFamily="34" charset="0"/>
              <a:buChar char="•"/>
            </a:pPr>
            <a:r>
              <a:rPr lang="en-US" dirty="0">
                <a:latin typeface="Cambria" pitchFamily="18" charset="0"/>
              </a:rPr>
              <a:t>High ranking Nazi testifying against himself</a:t>
            </a:r>
          </a:p>
          <a:p>
            <a:pPr marL="0" lvl="1"/>
            <a:endParaRPr lang="en-US" i="1" dirty="0">
              <a:latin typeface="Cambria" pitchFamily="18" charset="0"/>
            </a:endParaRPr>
          </a:p>
          <a:p>
            <a:pPr marL="0" lvl="1"/>
            <a:r>
              <a:rPr lang="en-US" dirty="0">
                <a:latin typeface="Cambria" pitchFamily="18" charset="0"/>
              </a:rPr>
              <a:t>1960 – Adolf </a:t>
            </a:r>
            <a:r>
              <a:rPr lang="en-US" dirty="0" err="1">
                <a:latin typeface="Cambria" pitchFamily="18" charset="0"/>
              </a:rPr>
              <a:t>Eichman</a:t>
            </a:r>
            <a:r>
              <a:rPr lang="en-US" dirty="0">
                <a:latin typeface="Cambria" pitchFamily="18" charset="0"/>
              </a:rPr>
              <a:t> (</a:t>
            </a:r>
            <a:r>
              <a:rPr lang="en-US" dirty="0" err="1">
                <a:latin typeface="Cambria" pitchFamily="18" charset="0"/>
              </a:rPr>
              <a:t>emodies</a:t>
            </a:r>
            <a:r>
              <a:rPr lang="en-US" dirty="0">
                <a:latin typeface="Cambria" pitchFamily="18" charset="0"/>
              </a:rPr>
              <a:t> the ‘banality of evil’) captured in Argentina by </a:t>
            </a:r>
            <a:r>
              <a:rPr lang="en-US" dirty="0" err="1">
                <a:latin typeface="Cambria" pitchFamily="18" charset="0"/>
              </a:rPr>
              <a:t>Mossad</a:t>
            </a:r>
            <a:r>
              <a:rPr lang="en-US" dirty="0">
                <a:latin typeface="Cambria" pitchFamily="18" charset="0"/>
              </a:rPr>
              <a:t> (Israel) for Crimes Against </a:t>
            </a:r>
            <a:r>
              <a:rPr lang="en-US" dirty="0" err="1">
                <a:latin typeface="Cambria" pitchFamily="18" charset="0"/>
              </a:rPr>
              <a:t>Humannity</a:t>
            </a:r>
            <a:endParaRPr lang="en-US" dirty="0">
              <a:latin typeface="Cambria" pitchFamily="18" charset="0"/>
            </a:endParaRPr>
          </a:p>
          <a:p>
            <a:pPr marL="0" lvl="1"/>
            <a:endParaRPr lang="en-US" dirty="0">
              <a:latin typeface="Cambria" pitchFamily="18" charset="0"/>
            </a:endParaRPr>
          </a:p>
        </p:txBody>
      </p:sp>
      <p:pic>
        <p:nvPicPr>
          <p:cNvPr id="3074" name="Picture 2" descr="File:Nuremberg Trials retouch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361" y="177792"/>
            <a:ext cx="4295223" cy="33125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Eichmann, Adolf.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399" y="2696614"/>
            <a:ext cx="2649415" cy="416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4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6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man territorial losses, Treaty of Versailles, 1919 [LCID: ger71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62" y="170393"/>
            <a:ext cx="10190637" cy="668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801314"/>
          </a:xfrm>
          <a:prstGeom prst="rect">
            <a:avLst/>
          </a:prstGeom>
          <a:noFill/>
        </p:spPr>
        <p:txBody>
          <a:bodyPr wrap="square" rtlCol="0">
            <a:spAutoFit/>
          </a:bodyPr>
          <a:lstStyle/>
          <a:p>
            <a:r>
              <a:rPr lang="en-US" b="1" dirty="0" smtClean="0"/>
              <a:t>Causes of the Second World War	           </a:t>
            </a:r>
            <a:r>
              <a:rPr lang="en-US" dirty="0" smtClean="0"/>
              <a:t>how do ‘civilized’ nations such as Italy and Germany allow the rise of dictators? </a:t>
            </a:r>
            <a:endParaRPr lang="en-US" b="1" dirty="0" smtClean="0"/>
          </a:p>
          <a:p>
            <a:endParaRPr lang="en-US" b="1" dirty="0"/>
          </a:p>
          <a:p>
            <a:r>
              <a:rPr lang="en-US" b="1" dirty="0" smtClean="0"/>
              <a:t>Rise of Fascism				</a:t>
            </a:r>
            <a:r>
              <a:rPr lang="en-US" dirty="0" smtClean="0"/>
              <a:t>……ideas more suited to a dissatisfied populace?</a:t>
            </a:r>
          </a:p>
          <a:p>
            <a:pPr marL="1200150" lvl="2" indent="-285750">
              <a:buFont typeface="Arial" panose="020B0604020202020204" pitchFamily="34" charset="0"/>
              <a:buChar char="•"/>
            </a:pPr>
            <a:r>
              <a:rPr lang="en-US" dirty="0" smtClean="0"/>
              <a:t>a response to the economic and political upheaval post-WWI</a:t>
            </a:r>
          </a:p>
          <a:p>
            <a:pPr marL="1200150" lvl="2" indent="-285750">
              <a:buFont typeface="Arial" panose="020B0604020202020204" pitchFamily="34" charset="0"/>
              <a:buChar char="•"/>
            </a:pPr>
            <a:r>
              <a:rPr lang="en-US" b="1" dirty="0" smtClean="0"/>
              <a:t>anti-socialist – anti-liberal – anti-democratic – nationalistic – extreme violence</a:t>
            </a:r>
          </a:p>
          <a:p>
            <a:endParaRPr lang="en-US" b="1" dirty="0" smtClean="0"/>
          </a:p>
          <a:p>
            <a:r>
              <a:rPr lang="en-US" b="1" dirty="0" smtClean="0"/>
              <a:t>Italian Fascism </a:t>
            </a:r>
            <a:endParaRPr lang="en-US" b="1" dirty="0"/>
          </a:p>
          <a:p>
            <a:pPr marL="742950" lvl="1" indent="-285750">
              <a:buFont typeface="Arial" panose="020B0604020202020204" pitchFamily="34" charset="0"/>
              <a:buChar char="•"/>
            </a:pPr>
            <a:r>
              <a:rPr lang="en-US" b="1" dirty="0" smtClean="0"/>
              <a:t>Benito Mussolini – </a:t>
            </a:r>
            <a:r>
              <a:rPr lang="en-US" dirty="0" smtClean="0"/>
              <a:t>‘the school teacher’					  </a:t>
            </a:r>
            <a:r>
              <a:rPr lang="en-US" b="1" dirty="0" smtClean="0"/>
              <a:t>‘</a:t>
            </a:r>
            <a:r>
              <a:rPr lang="en-US" b="1" dirty="0"/>
              <a:t>I</a:t>
            </a:r>
            <a:r>
              <a:rPr lang="en-US" b="1" dirty="0" smtClean="0"/>
              <a:t>l Duce’</a:t>
            </a:r>
          </a:p>
          <a:p>
            <a:pPr marL="742950" lvl="1" indent="-285750">
              <a:buFont typeface="Arial" panose="020B0604020202020204" pitchFamily="34" charset="0"/>
              <a:buChar char="•"/>
            </a:pPr>
            <a:r>
              <a:rPr lang="en-US" b="1" dirty="0" smtClean="0"/>
              <a:t>‘</a:t>
            </a:r>
            <a:r>
              <a:rPr lang="en-US" b="1" dirty="0" err="1" smtClean="0"/>
              <a:t>Blackshirts</a:t>
            </a:r>
            <a:r>
              <a:rPr lang="en-US" b="1" dirty="0" smtClean="0"/>
              <a:t>	‘ </a:t>
            </a:r>
            <a:r>
              <a:rPr lang="en-US" dirty="0" smtClean="0"/>
              <a:t>(ex servicemen of WWI) </a:t>
            </a:r>
            <a:r>
              <a:rPr lang="en-US" b="1" dirty="0" smtClean="0"/>
              <a:t>			</a:t>
            </a:r>
            <a:r>
              <a:rPr lang="en-US" b="1" dirty="0"/>
              <a:t> </a:t>
            </a:r>
            <a:r>
              <a:rPr lang="en-US" b="1" dirty="0" smtClean="0"/>
              <a:t>           March on Rome, 1922</a:t>
            </a:r>
            <a:endParaRPr lang="en-US" b="1" dirty="0"/>
          </a:p>
          <a:p>
            <a:endParaRPr lang="en-US" b="1" dirty="0" smtClean="0"/>
          </a:p>
          <a:p>
            <a:r>
              <a:rPr lang="en-US" b="1" dirty="0" smtClean="0"/>
              <a:t>German Fascism </a:t>
            </a:r>
          </a:p>
          <a:p>
            <a:pPr marL="742950" lvl="1" indent="-285750">
              <a:buFont typeface="Arial" panose="020B0604020202020204" pitchFamily="34" charset="0"/>
              <a:buChar char="•"/>
            </a:pPr>
            <a:r>
              <a:rPr lang="en-US" b="1" dirty="0" smtClean="0"/>
              <a:t>Adolf Hitler</a:t>
            </a:r>
          </a:p>
          <a:p>
            <a:pPr marL="742950" lvl="1" indent="-285750">
              <a:buFont typeface="Arial" panose="020B0604020202020204" pitchFamily="34" charset="0"/>
              <a:buChar char="•"/>
            </a:pPr>
            <a:r>
              <a:rPr lang="en-US" b="1" dirty="0" smtClean="0"/>
              <a:t>‘</a:t>
            </a:r>
            <a:r>
              <a:rPr lang="en-US" b="1" dirty="0" err="1" smtClean="0"/>
              <a:t>Brownshirts</a:t>
            </a:r>
            <a:r>
              <a:rPr lang="en-US" b="1" dirty="0" smtClean="0"/>
              <a:t>’ – </a:t>
            </a:r>
            <a:r>
              <a:rPr lang="en-US" dirty="0" smtClean="0"/>
              <a:t>‘Storm Troopers’</a:t>
            </a:r>
          </a:p>
          <a:p>
            <a:pPr marL="742950" lvl="1" indent="-285750">
              <a:buFont typeface="Arial" panose="020B0604020202020204" pitchFamily="34" charset="0"/>
              <a:buChar char="•"/>
            </a:pPr>
            <a:r>
              <a:rPr lang="en-US" dirty="0" smtClean="0"/>
              <a:t>Aryan myth – the ‘master race’ </a:t>
            </a:r>
          </a:p>
          <a:p>
            <a:pPr marL="1200150" lvl="2" indent="-285750">
              <a:buFont typeface="Arial" panose="020B0604020202020204" pitchFamily="34" charset="0"/>
              <a:buChar char="•"/>
            </a:pPr>
            <a:r>
              <a:rPr lang="en-US" b="1" dirty="0" smtClean="0"/>
              <a:t>Anti-Semitism – </a:t>
            </a:r>
            <a:r>
              <a:rPr lang="en-US" dirty="0" smtClean="0"/>
              <a:t>hatred and prejudice against Jewish people leads to</a:t>
            </a:r>
            <a:r>
              <a:rPr lang="en-US" b="1" dirty="0" smtClean="0"/>
              <a:t> the Holocaust</a:t>
            </a:r>
          </a:p>
          <a:p>
            <a:pPr marL="1200150" lvl="2" indent="-285750">
              <a:buFont typeface="Arial" panose="020B0604020202020204" pitchFamily="34" charset="0"/>
              <a:buChar char="•"/>
            </a:pPr>
            <a:r>
              <a:rPr lang="en-US" b="1" dirty="0" smtClean="0"/>
              <a:t>Lebensraum </a:t>
            </a:r>
            <a:r>
              <a:rPr lang="en-US" dirty="0" smtClean="0"/>
              <a:t>– ‘living space’ for </a:t>
            </a:r>
            <a:r>
              <a:rPr lang="en-US" dirty="0"/>
              <a:t>G</a:t>
            </a:r>
            <a:r>
              <a:rPr lang="en-US" dirty="0" smtClean="0"/>
              <a:t>erman speaking peoples…..</a:t>
            </a:r>
            <a:r>
              <a:rPr lang="en-US" b="1" dirty="0" smtClean="0"/>
              <a:t>imperialism</a:t>
            </a:r>
            <a:r>
              <a:rPr lang="en-US" dirty="0" smtClean="0"/>
              <a:t>?</a:t>
            </a:r>
          </a:p>
          <a:p>
            <a:pPr marL="742950" lvl="1" indent="-285750">
              <a:buFont typeface="Arial" panose="020B0604020202020204" pitchFamily="34" charset="0"/>
              <a:buChar char="•"/>
            </a:pPr>
            <a:endParaRPr lang="en-US" b="1" dirty="0" smtClean="0"/>
          </a:p>
        </p:txBody>
      </p:sp>
      <p:pic>
        <p:nvPicPr>
          <p:cNvPr id="3" name="Picture 2" descr="https://encrypted-tbn0.gstatic.com/images?q=tbn:ANd9GcR16mf0K-hK5aGol6g_-62cvbzPUd0TrRce8Qw8T42MsXuwBhm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183" y="374944"/>
            <a:ext cx="2793907" cy="22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itler_1928_c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5184" y="2642694"/>
            <a:ext cx="2793906" cy="332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az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6" y="4571999"/>
            <a:ext cx="2107825" cy="206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14767" y="4415378"/>
            <a:ext cx="7020416" cy="2492990"/>
          </a:xfrm>
          <a:prstGeom prst="rect">
            <a:avLst/>
          </a:prstGeom>
          <a:noFill/>
        </p:spPr>
        <p:txBody>
          <a:bodyPr wrap="square" rtlCol="0">
            <a:spAutoFit/>
          </a:bodyPr>
          <a:lstStyle/>
          <a:p>
            <a:r>
              <a:rPr lang="en-US" dirty="0" smtClean="0"/>
              <a:t>Rise of Hitler</a:t>
            </a:r>
          </a:p>
          <a:p>
            <a:pPr marL="742950" lvl="1" indent="-285750">
              <a:buFont typeface="Arial" panose="020B0604020202020204" pitchFamily="34" charset="0"/>
              <a:buChar char="•"/>
            </a:pPr>
            <a:r>
              <a:rPr lang="en-US" dirty="0" smtClean="0"/>
              <a:t>charismatic speaker	           ….role and influence of radio and film</a:t>
            </a:r>
          </a:p>
          <a:p>
            <a:pPr marL="742950" lvl="1" indent="-285750">
              <a:buFont typeface="Arial" panose="020B0604020202020204" pitchFamily="34" charset="0"/>
              <a:buChar char="•"/>
            </a:pPr>
            <a:r>
              <a:rPr lang="en-US" b="1" dirty="0" smtClean="0"/>
              <a:t>Enabling Act, 1934		</a:t>
            </a:r>
          </a:p>
          <a:p>
            <a:pPr lvl="1"/>
            <a:r>
              <a:rPr lang="en-US" altLang="en-US" sz="1600" i="1" dirty="0" smtClean="0"/>
              <a:t>Our </a:t>
            </a:r>
            <a:r>
              <a:rPr lang="en-US" altLang="en-US" sz="1600" i="1" dirty="0"/>
              <a:t>movement must necessarily be anti-Parliamentary and if it takes part in the parliamentary constitution, it is only for the purpose of destroying this institution from </a:t>
            </a:r>
            <a:r>
              <a:rPr lang="en-US" altLang="en-US" sz="1600" i="1" dirty="0" smtClean="0"/>
              <a:t>within’			</a:t>
            </a:r>
            <a:r>
              <a:rPr lang="en-US" altLang="en-US" sz="1600" dirty="0" smtClean="0"/>
              <a:t>Adolf </a:t>
            </a:r>
            <a:r>
              <a:rPr lang="en-US" altLang="en-US" sz="1600" dirty="0"/>
              <a:t>Hitler, </a:t>
            </a:r>
            <a:r>
              <a:rPr lang="en-US" altLang="en-US" sz="1600" i="1" dirty="0"/>
              <a:t>Mein </a:t>
            </a:r>
            <a:r>
              <a:rPr lang="en-US" altLang="en-US" sz="1600" i="1" dirty="0" err="1"/>
              <a:t>Kampf</a:t>
            </a:r>
            <a:endParaRPr lang="en-US" altLang="en-US" sz="1600" i="1" dirty="0"/>
          </a:p>
          <a:p>
            <a:pPr marL="742950" lvl="1" indent="-285750">
              <a:buFont typeface="Arial" panose="020B0604020202020204" pitchFamily="34" charset="0"/>
              <a:buChar char="•"/>
            </a:pPr>
            <a:r>
              <a:rPr lang="en-US" dirty="0"/>
              <a:t>n</a:t>
            </a:r>
            <a:r>
              <a:rPr lang="en-US" dirty="0" smtClean="0"/>
              <a:t>o freedom of speech, press	            - political parties banned</a:t>
            </a:r>
          </a:p>
          <a:p>
            <a:pPr marL="742950" lvl="1" indent="-285750">
              <a:buFont typeface="Arial" panose="020B0604020202020204" pitchFamily="34" charset="0"/>
              <a:buChar char="•"/>
            </a:pPr>
            <a:r>
              <a:rPr lang="en-US" b="1" dirty="0" smtClean="0"/>
              <a:t>Gestapo </a:t>
            </a:r>
            <a:r>
              <a:rPr lang="en-US" dirty="0" smtClean="0"/>
              <a:t>(secret police) </a:t>
            </a:r>
          </a:p>
          <a:p>
            <a:pPr marL="742950" lvl="1" indent="-285750">
              <a:buFont typeface="Arial" panose="020B0604020202020204" pitchFamily="34" charset="0"/>
              <a:buChar char="•"/>
            </a:pPr>
            <a:r>
              <a:rPr lang="en-US" b="1" dirty="0" smtClean="0"/>
              <a:t>Individuality overruled by State……Education – the Hitler Youth </a:t>
            </a:r>
          </a:p>
        </p:txBody>
      </p:sp>
    </p:spTree>
    <p:extLst>
      <p:ext uri="{BB962C8B-B14F-4D97-AF65-F5344CB8AC3E}">
        <p14:creationId xmlns:p14="http://schemas.microsoft.com/office/powerpoint/2010/main" val="104025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017306"/>
          </a:xfrm>
          <a:prstGeom prst="rect">
            <a:avLst/>
          </a:prstGeom>
          <a:noFill/>
        </p:spPr>
        <p:txBody>
          <a:bodyPr wrap="square" rtlCol="0">
            <a:spAutoFit/>
          </a:bodyPr>
          <a:lstStyle/>
          <a:p>
            <a:r>
              <a:rPr lang="en-US" dirty="0" smtClean="0"/>
              <a:t>Causes of the Second World War</a:t>
            </a:r>
          </a:p>
          <a:p>
            <a:r>
              <a:rPr lang="en-US" b="1" dirty="0" smtClean="0"/>
              <a:t>Failure of the League of Nations</a:t>
            </a:r>
          </a:p>
          <a:p>
            <a:pPr marL="742950" lvl="1" indent="-285750">
              <a:buFont typeface="Arial" panose="020B0604020202020204" pitchFamily="34" charset="0"/>
              <a:buChar char="•"/>
            </a:pPr>
            <a:r>
              <a:rPr lang="en-US" dirty="0" smtClean="0"/>
              <a:t>Int’l Organization formed post-WWII</a:t>
            </a:r>
          </a:p>
          <a:p>
            <a:pPr marL="742950" lvl="1" indent="-285750">
              <a:buFont typeface="Arial" panose="020B0604020202020204" pitchFamily="34" charset="0"/>
              <a:buChar char="•"/>
            </a:pPr>
            <a:r>
              <a:rPr lang="en-US" dirty="0"/>
              <a:t>b</a:t>
            </a:r>
            <a:r>
              <a:rPr lang="en-US" dirty="0" smtClean="0"/>
              <a:t>ased on idea of ‘</a:t>
            </a:r>
            <a:r>
              <a:rPr lang="en-US" b="1" dirty="0" smtClean="0"/>
              <a:t>collective security’</a:t>
            </a:r>
          </a:p>
          <a:p>
            <a:pPr marL="742950" lvl="1" indent="-285750">
              <a:buFont typeface="Arial" panose="020B0604020202020204" pitchFamily="34" charset="0"/>
              <a:buChar char="•"/>
            </a:pPr>
            <a:r>
              <a:rPr lang="en-US" b="1" dirty="0" smtClean="0"/>
              <a:t>but – ‘isolationism’	…..USA refused to become involved or a member</a:t>
            </a:r>
          </a:p>
          <a:p>
            <a:pPr marL="742950" lvl="1" indent="-285750">
              <a:buFont typeface="Arial" panose="020B0604020202020204" pitchFamily="34" charset="0"/>
              <a:buChar char="•"/>
            </a:pPr>
            <a:r>
              <a:rPr lang="en-US" dirty="0" smtClean="0"/>
              <a:t>Britain and France were reluctant leaders…..</a:t>
            </a:r>
          </a:p>
          <a:p>
            <a:pPr marL="742950" lvl="1" indent="-285750">
              <a:buFont typeface="Arial" panose="020B0604020202020204" pitchFamily="34" charset="0"/>
              <a:buChar char="•"/>
            </a:pPr>
            <a:r>
              <a:rPr lang="en-US" dirty="0" smtClean="0"/>
              <a:t>Germany and Russia (communist) were not allowed initial membership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Japanese Invasion of Manchuria, 1931</a:t>
            </a:r>
          </a:p>
          <a:p>
            <a:pPr marL="742950" lvl="1" indent="-285750">
              <a:buFont typeface="Arial" panose="020B0604020202020204" pitchFamily="34" charset="0"/>
              <a:buChar char="•"/>
            </a:pPr>
            <a:r>
              <a:rPr lang="en-US" dirty="0" smtClean="0"/>
              <a:t>Japan ruled by military junta – a rising power in Asia – but, imperialistic</a:t>
            </a:r>
          </a:p>
          <a:p>
            <a:pPr marL="742950" lvl="1" indent="-285750">
              <a:buFont typeface="Arial" panose="020B0604020202020204" pitchFamily="34" charset="0"/>
              <a:buChar char="•"/>
            </a:pPr>
            <a:r>
              <a:rPr lang="en-US" dirty="0" smtClean="0"/>
              <a:t>L of N too hung up on Europe – ‘Eurocentric’</a:t>
            </a:r>
          </a:p>
          <a:p>
            <a:pPr marL="742950" lvl="1" indent="-285750">
              <a:buFont typeface="Arial" panose="020B0604020202020204" pitchFamily="34" charset="0"/>
              <a:buChar char="•"/>
            </a:pPr>
            <a:r>
              <a:rPr lang="en-US" dirty="0" smtClean="0"/>
              <a:t>Japanese delegation would walk out of L of N assembly</a:t>
            </a:r>
          </a:p>
          <a:p>
            <a:pPr marL="742950" lvl="1" indent="-285750">
              <a:buFont typeface="Arial" panose="020B0604020202020204" pitchFamily="34" charset="0"/>
              <a:buChar char="•"/>
            </a:pPr>
            <a:r>
              <a:rPr lang="en-US" b="1" dirty="0" smtClean="0"/>
              <a:t>Sino-Japanese War, 1937-45</a:t>
            </a:r>
          </a:p>
          <a:p>
            <a:pPr lvl="1"/>
            <a:endParaRPr lang="en-US" b="1" dirty="0"/>
          </a:p>
          <a:p>
            <a:pPr marL="285750" indent="-285750">
              <a:buFont typeface="Arial" panose="020B0604020202020204" pitchFamily="34" charset="0"/>
              <a:buChar char="•"/>
            </a:pPr>
            <a:r>
              <a:rPr lang="en-US" b="1" dirty="0" smtClean="0"/>
              <a:t>Italian Invasion of Abyssinia (Ethiopia), 1935</a:t>
            </a:r>
          </a:p>
          <a:p>
            <a:pPr marL="742950" lvl="1" indent="-285750">
              <a:buFont typeface="Arial" panose="020B0604020202020204" pitchFamily="34" charset="0"/>
              <a:buChar char="•"/>
            </a:pPr>
            <a:r>
              <a:rPr lang="en-US" dirty="0" smtClean="0"/>
              <a:t>Mussolini desires an Italian empire – think Ancient Rome</a:t>
            </a:r>
          </a:p>
          <a:p>
            <a:pPr marL="742950" lvl="1" indent="-285750">
              <a:buFont typeface="Arial" panose="020B0604020202020204" pitchFamily="34" charset="0"/>
              <a:buChar char="•"/>
            </a:pPr>
            <a:r>
              <a:rPr lang="en-US" dirty="0" smtClean="0"/>
              <a:t>L of N votes on sanctions…but these have little effect</a:t>
            </a:r>
          </a:p>
          <a:p>
            <a:pPr marL="742950" lvl="1" indent="-285750">
              <a:buFont typeface="Arial" panose="020B0604020202020204" pitchFamily="34" charset="0"/>
              <a:buChar char="•"/>
            </a:pPr>
            <a:r>
              <a:rPr lang="en-US" dirty="0" smtClean="0"/>
              <a:t>Br. &amp; Fr. Look the other way (secretly) – Hoare-Laval Plan</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Spanish Civil War, 1936-39</a:t>
            </a:r>
          </a:p>
          <a:p>
            <a:pPr marL="742950" lvl="1" indent="-285750">
              <a:buFont typeface="Arial" panose="020B0604020202020204" pitchFamily="34" charset="0"/>
              <a:buChar char="•"/>
            </a:pPr>
            <a:r>
              <a:rPr lang="en-US" b="1" dirty="0" smtClean="0"/>
              <a:t>Republicans (socialists) v. Nationalists (Fascists) </a:t>
            </a:r>
          </a:p>
          <a:p>
            <a:pPr marL="742950" lvl="1" indent="-285750">
              <a:buFont typeface="Arial" panose="020B0604020202020204" pitchFamily="34" charset="0"/>
              <a:buChar char="•"/>
            </a:pPr>
            <a:r>
              <a:rPr lang="en-US" dirty="0" smtClean="0"/>
              <a:t>Italy &amp; Germany support Nationalists w/ arms, air support and volunteers</a:t>
            </a:r>
          </a:p>
          <a:p>
            <a:pPr lvl="8"/>
            <a:r>
              <a:rPr lang="en-US" dirty="0" smtClean="0"/>
              <a:t>	modern warfare – </a:t>
            </a:r>
            <a:r>
              <a:rPr lang="en-US" b="1" dirty="0" smtClean="0"/>
              <a:t>‘Guernica’</a:t>
            </a:r>
          </a:p>
          <a:p>
            <a:pPr marL="742950" lvl="1" indent="-285750">
              <a:buFont typeface="Arial" panose="020B0604020202020204" pitchFamily="34" charset="0"/>
              <a:buChar char="•"/>
            </a:pPr>
            <a:r>
              <a:rPr lang="en-US" dirty="0" smtClean="0"/>
              <a:t>Soviet Russia supports Republicans with weapons</a:t>
            </a:r>
          </a:p>
          <a:p>
            <a:pPr marL="742950" lvl="1" indent="-285750">
              <a:buFont typeface="Arial" panose="020B0604020202020204" pitchFamily="34" charset="0"/>
              <a:buChar char="•"/>
            </a:pPr>
            <a:r>
              <a:rPr lang="en-US" dirty="0" smtClean="0"/>
              <a:t>Britain and France (non-intervention)</a:t>
            </a:r>
            <a:r>
              <a:rPr lang="en-US" dirty="0"/>
              <a:t> </a:t>
            </a:r>
            <a:r>
              <a:rPr lang="en-US" dirty="0" smtClean="0"/>
              <a:t>….Hitler and Stalin learn that democracies are unwilling to resist Fascist aggression </a:t>
            </a:r>
          </a:p>
        </p:txBody>
      </p:sp>
      <p:pic>
        <p:nvPicPr>
          <p:cNvPr id="1026" name="Picture 2" descr="http://www.spiritualpilgrim.net/pictures/19_Dictatorship/map_military-aggression-in-Europe_193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275" y="206994"/>
            <a:ext cx="4362340" cy="585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itler's Aggression in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203" y="886755"/>
            <a:ext cx="5378122" cy="3981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10359"/>
            <a:ext cx="12192000" cy="6463308"/>
          </a:xfrm>
          <a:prstGeom prst="rect">
            <a:avLst/>
          </a:prstGeom>
          <a:noFill/>
        </p:spPr>
        <p:txBody>
          <a:bodyPr wrap="square" rtlCol="0">
            <a:spAutoFit/>
          </a:bodyPr>
          <a:lstStyle/>
          <a:p>
            <a:r>
              <a:rPr lang="en-US" b="1" dirty="0" smtClean="0"/>
              <a:t>Hitler’s Aggression in Europe, 1936-39				What were Hitler’s foreign policy objective?</a:t>
            </a:r>
          </a:p>
          <a:p>
            <a:r>
              <a:rPr lang="en-US" b="1" dirty="0"/>
              <a:t>	</a:t>
            </a:r>
            <a:r>
              <a:rPr lang="en-US" b="1" dirty="0" smtClean="0"/>
              <a:t>						Why did Britain and France give in to his demands?</a:t>
            </a:r>
          </a:p>
          <a:p>
            <a:r>
              <a:rPr lang="en-US" b="1" dirty="0" smtClean="0"/>
              <a:t>The Failure of ‘Appeasement’</a:t>
            </a:r>
          </a:p>
          <a:p>
            <a:pPr marL="285750" indent="-285750">
              <a:buFont typeface="Arial" panose="020B0604020202020204" pitchFamily="34" charset="0"/>
              <a:buChar char="•"/>
            </a:pPr>
            <a:r>
              <a:rPr lang="en-US" dirty="0" smtClean="0"/>
              <a:t>Hitler</a:t>
            </a:r>
            <a:r>
              <a:rPr lang="en-US" b="1" dirty="0" smtClean="0"/>
              <a:t> </a:t>
            </a:r>
            <a:r>
              <a:rPr lang="en-US" dirty="0" smtClean="0"/>
              <a:t>legislates ‘conscription’ (mandatory military service), 1935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Remilitarization of the Rhineland, 1936</a:t>
            </a:r>
          </a:p>
          <a:p>
            <a:pPr marL="742950" lvl="1" indent="-285750">
              <a:buFont typeface="Arial" panose="020B0604020202020204" pitchFamily="34" charset="0"/>
              <a:buChar char="•"/>
            </a:pPr>
            <a:r>
              <a:rPr lang="en-US" dirty="0" smtClean="0"/>
              <a:t>Hitler orders army to march into Rhineland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Anschluss, 1938</a:t>
            </a:r>
          </a:p>
          <a:p>
            <a:pPr marL="742950" lvl="1" indent="-285750">
              <a:buFont typeface="Arial" panose="020B0604020202020204" pitchFamily="34" charset="0"/>
              <a:buChar char="•"/>
            </a:pPr>
            <a:r>
              <a:rPr lang="en-US" dirty="0" smtClean="0"/>
              <a:t>Hitler desires unification with Austria</a:t>
            </a:r>
          </a:p>
          <a:p>
            <a:pPr marL="742950" lvl="1" indent="-285750">
              <a:buFont typeface="Arial" panose="020B0604020202020204" pitchFamily="34" charset="0"/>
              <a:buChar char="•"/>
            </a:pPr>
            <a:r>
              <a:rPr lang="en-US" dirty="0" smtClean="0"/>
              <a:t>Significant NAZI support within Austria?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Munich Conference, 1938</a:t>
            </a:r>
          </a:p>
          <a:p>
            <a:pPr marL="742950" lvl="1" indent="-285750">
              <a:buFont typeface="Arial" panose="020B0604020202020204" pitchFamily="34" charset="0"/>
              <a:buChar char="•"/>
            </a:pPr>
            <a:r>
              <a:rPr lang="en-US" b="1" dirty="0" smtClean="0"/>
              <a:t>Sudetenland</a:t>
            </a:r>
            <a:r>
              <a:rPr lang="en-US" dirty="0" smtClean="0"/>
              <a:t> (borderlands between Germany and Czechoslovakia) </a:t>
            </a:r>
          </a:p>
          <a:p>
            <a:pPr marL="742950" lvl="1" indent="-285750">
              <a:buFont typeface="Arial" panose="020B0604020202020204" pitchFamily="34" charset="0"/>
              <a:buChar char="•"/>
            </a:pPr>
            <a:r>
              <a:rPr lang="en-US" b="1" dirty="0" smtClean="0"/>
              <a:t>British PM – Neville Chamberlain</a:t>
            </a:r>
            <a:r>
              <a:rPr lang="en-US" dirty="0" smtClean="0"/>
              <a:t> wants to avoid war….</a:t>
            </a:r>
          </a:p>
          <a:p>
            <a:pPr marL="742950" lvl="1" indent="-285750">
              <a:buFont typeface="Arial" panose="020B0604020202020204" pitchFamily="34" charset="0"/>
              <a:buChar char="•"/>
            </a:pPr>
            <a:r>
              <a:rPr lang="en-US" dirty="0" smtClean="0"/>
              <a:t>Agreement to cede Sudetenland to Germany </a:t>
            </a:r>
          </a:p>
          <a:p>
            <a:pPr marL="1200150" lvl="2" indent="-285750">
              <a:buFont typeface="Arial" panose="020B0604020202020204" pitchFamily="34" charset="0"/>
              <a:buChar char="•"/>
            </a:pPr>
            <a:r>
              <a:rPr lang="en-US" dirty="0" smtClean="0"/>
              <a:t>Note: Czech PM is not invited to conference!!</a:t>
            </a:r>
          </a:p>
          <a:p>
            <a:pPr marL="742950" lvl="1" indent="-285750">
              <a:buFont typeface="Arial" panose="020B0604020202020204" pitchFamily="34" charset="0"/>
              <a:buChar char="•"/>
            </a:pPr>
            <a:r>
              <a:rPr lang="en-US" b="1" dirty="0" smtClean="0"/>
              <a:t>‘Peace in our time’ </a:t>
            </a:r>
          </a:p>
          <a:p>
            <a:pPr marL="742950" lvl="1" indent="-285750">
              <a:buFont typeface="Arial" panose="020B0604020202020204" pitchFamily="34" charset="0"/>
              <a:buChar char="•"/>
            </a:pPr>
            <a:r>
              <a:rPr lang="en-US" b="1" dirty="0" smtClean="0"/>
              <a:t>Hitler makes more demands in the weeks that follow…</a:t>
            </a:r>
          </a:p>
          <a:p>
            <a:endParaRPr lang="en-US" b="1" dirty="0"/>
          </a:p>
          <a:p>
            <a:pPr marL="285750" indent="-285750">
              <a:buFont typeface="Arial" panose="020B0604020202020204" pitchFamily="34" charset="0"/>
              <a:buChar char="•"/>
            </a:pPr>
            <a:r>
              <a:rPr lang="en-US" b="1" dirty="0" smtClean="0"/>
              <a:t>Nazi-Soviet Pact, 1939</a:t>
            </a:r>
          </a:p>
          <a:p>
            <a:pPr marL="742950" lvl="1" indent="-285750">
              <a:buFont typeface="Arial" panose="020B0604020202020204" pitchFamily="34" charset="0"/>
              <a:buChar char="•"/>
            </a:pPr>
            <a:r>
              <a:rPr lang="en-US" b="1" dirty="0" smtClean="0"/>
              <a:t>Stalin and Hitler agree to divide Poland between them</a:t>
            </a:r>
          </a:p>
          <a:p>
            <a:pPr marL="742950" lvl="1" indent="-285750">
              <a:buFont typeface="Arial" panose="020B0604020202020204" pitchFamily="34" charset="0"/>
              <a:buChar char="•"/>
            </a:pPr>
            <a:r>
              <a:rPr lang="en-US" dirty="0" smtClean="0"/>
              <a:t>Britain and France declare war </a:t>
            </a:r>
            <a:r>
              <a:rPr lang="en-US" smtClean="0"/>
              <a:t>on Germany </a:t>
            </a:r>
            <a:endParaRPr lang="en-US" dirty="0" smtClean="0"/>
          </a:p>
        </p:txBody>
      </p:sp>
      <p:sp>
        <p:nvSpPr>
          <p:cNvPr id="4" name="TextBox 3"/>
          <p:cNvSpPr txBox="1"/>
          <p:nvPr/>
        </p:nvSpPr>
        <p:spPr>
          <a:xfrm>
            <a:off x="6635203" y="5044966"/>
            <a:ext cx="5378122" cy="1754326"/>
          </a:xfrm>
          <a:prstGeom prst="rect">
            <a:avLst/>
          </a:prstGeom>
          <a:noFill/>
        </p:spPr>
        <p:txBody>
          <a:bodyPr wrap="square" rtlCol="0">
            <a:spAutoFit/>
          </a:bodyPr>
          <a:lstStyle/>
          <a:p>
            <a:pPr>
              <a:spcBef>
                <a:spcPct val="0"/>
              </a:spcBef>
            </a:pPr>
            <a:r>
              <a:rPr lang="en-US" altLang="en-US" dirty="0"/>
              <a:t>‘Appeasers’ wanted to avoid another war….a strengthened Germany is good</a:t>
            </a:r>
            <a:r>
              <a:rPr lang="en-US" altLang="en-US" dirty="0" smtClean="0"/>
              <a:t>?!!</a:t>
            </a:r>
          </a:p>
          <a:p>
            <a:pPr>
              <a:spcBef>
                <a:spcPct val="0"/>
              </a:spcBef>
            </a:pPr>
            <a:endParaRPr lang="en-US" altLang="en-US" dirty="0"/>
          </a:p>
          <a:p>
            <a:pPr>
              <a:spcBef>
                <a:spcPct val="0"/>
              </a:spcBef>
            </a:pPr>
            <a:r>
              <a:rPr lang="en-US" altLang="en-US" dirty="0" smtClean="0"/>
              <a:t>Hitler</a:t>
            </a:r>
            <a:r>
              <a:rPr lang="en-US" altLang="en-US" dirty="0"/>
              <a:t>, knowing he would be appeased, changed the ‘status quo</a:t>
            </a:r>
            <a:r>
              <a:rPr lang="en-US" altLang="en-US" dirty="0" smtClean="0"/>
              <a:t>’ every time to suit his desires</a:t>
            </a:r>
            <a:endParaRPr lang="en-US" altLang="en-US" dirty="0"/>
          </a:p>
          <a:p>
            <a:endParaRPr lang="en-US" dirty="0"/>
          </a:p>
        </p:txBody>
      </p:sp>
    </p:spTree>
    <p:extLst>
      <p:ext uri="{BB962C8B-B14F-4D97-AF65-F5344CB8AC3E}">
        <p14:creationId xmlns:p14="http://schemas.microsoft.com/office/powerpoint/2010/main" val="429114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0359"/>
            <a:ext cx="12192000" cy="6740307"/>
          </a:xfrm>
          <a:prstGeom prst="rect">
            <a:avLst/>
          </a:prstGeom>
          <a:noFill/>
        </p:spPr>
        <p:txBody>
          <a:bodyPr wrap="square" rtlCol="0">
            <a:spAutoFit/>
          </a:bodyPr>
          <a:lstStyle/>
          <a:p>
            <a:r>
              <a:rPr lang="en-US" b="1" dirty="0" smtClean="0"/>
              <a:t>the Nature of Warfare					</a:t>
            </a:r>
            <a:r>
              <a:rPr lang="en-US" b="1" i="1" dirty="0" smtClean="0"/>
              <a:t>           </a:t>
            </a:r>
            <a:r>
              <a:rPr lang="en-US" i="1" dirty="0" smtClean="0"/>
              <a:t>……what are the keys to winning in modern warfare?</a:t>
            </a:r>
          </a:p>
          <a:p>
            <a:r>
              <a:rPr lang="en-US" b="1" i="1" dirty="0"/>
              <a:t>	</a:t>
            </a:r>
            <a:r>
              <a:rPr lang="en-US" b="1" i="1" dirty="0" smtClean="0"/>
              <a:t>						</a:t>
            </a:r>
            <a:r>
              <a:rPr lang="en-US" i="1" dirty="0" smtClean="0"/>
              <a:t>    		          ……what are a nation’s war aims?</a:t>
            </a:r>
            <a:endParaRPr lang="en-US" b="1" dirty="0"/>
          </a:p>
          <a:p>
            <a:r>
              <a:rPr lang="en-US" b="1" dirty="0" smtClean="0"/>
              <a:t>Total War</a:t>
            </a:r>
            <a:endParaRPr lang="en-US" dirty="0"/>
          </a:p>
          <a:p>
            <a:pPr marL="742950" lvl="1" indent="-285750">
              <a:buFont typeface="Arial" panose="020B0604020202020204" pitchFamily="34" charset="0"/>
              <a:buChar char="•"/>
            </a:pPr>
            <a:r>
              <a:rPr lang="en-US" dirty="0" smtClean="0"/>
              <a:t>the critical importance of both the home front and battle front</a:t>
            </a:r>
          </a:p>
          <a:p>
            <a:pPr marL="742950" lvl="1" indent="-285750">
              <a:buFont typeface="Arial" panose="020B0604020202020204" pitchFamily="34" charset="0"/>
              <a:buChar char="•"/>
            </a:pPr>
            <a:r>
              <a:rPr lang="en-US" dirty="0" smtClean="0"/>
              <a:t>a nation’s resources are marshalled to winning the conflict</a:t>
            </a:r>
          </a:p>
          <a:p>
            <a:pPr marL="742950" lvl="1" indent="-285750">
              <a:buFont typeface="Arial" panose="020B0604020202020204" pitchFamily="34" charset="0"/>
              <a:buChar char="•"/>
            </a:pPr>
            <a:r>
              <a:rPr lang="en-US" dirty="0" smtClean="0"/>
              <a:t>for some, the brutal reality of the destructive nature of warfare</a:t>
            </a:r>
          </a:p>
          <a:p>
            <a:endParaRPr lang="en-US" dirty="0"/>
          </a:p>
          <a:p>
            <a:pPr marL="285750" indent="-285750">
              <a:buFont typeface="Arial" panose="020B0604020202020204" pitchFamily="34" charset="0"/>
              <a:buChar char="•"/>
            </a:pPr>
            <a:r>
              <a:rPr lang="en-US" b="1" dirty="0" smtClean="0"/>
              <a:t>Industrial Production</a:t>
            </a:r>
          </a:p>
          <a:p>
            <a:pPr marL="742950" lvl="1" indent="-285750">
              <a:buFont typeface="Arial" panose="020B0604020202020204" pitchFamily="34" charset="0"/>
              <a:buChar char="•"/>
            </a:pPr>
            <a:r>
              <a:rPr lang="en-US" dirty="0"/>
              <a:t>t</a:t>
            </a:r>
            <a:r>
              <a:rPr lang="en-US" dirty="0" smtClean="0"/>
              <a:t>he economics of nations is vital, particularly in producing war materials</a:t>
            </a:r>
          </a:p>
          <a:p>
            <a:pPr marL="742950" lvl="1" indent="-285750">
              <a:buFont typeface="Arial" panose="020B0604020202020204" pitchFamily="34" charset="0"/>
              <a:buChar char="•"/>
            </a:pPr>
            <a:r>
              <a:rPr lang="en-US" dirty="0"/>
              <a:t>r</a:t>
            </a:r>
            <a:r>
              <a:rPr lang="en-US" dirty="0" smtClean="0"/>
              <a:t>e-tooling and organizing industry to deliver and deploy new technologies</a:t>
            </a:r>
          </a:p>
          <a:p>
            <a:pPr marL="742950" lvl="1" indent="-285750">
              <a:buFont typeface="Arial" panose="020B0604020202020204" pitchFamily="34" charset="0"/>
              <a:buChar char="•"/>
            </a:pPr>
            <a:r>
              <a:rPr lang="en-US" dirty="0" smtClean="0"/>
              <a:t>mobilizing the workforce – how important was the </a:t>
            </a:r>
            <a:r>
              <a:rPr lang="en-US" dirty="0"/>
              <a:t>r</a:t>
            </a:r>
            <a:r>
              <a:rPr lang="en-US" dirty="0" smtClean="0"/>
              <a:t>ole of women?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Mobilization</a:t>
            </a:r>
          </a:p>
          <a:p>
            <a:pPr marL="742950" lvl="1" indent="-285750">
              <a:buFont typeface="Arial" panose="020B0604020202020204" pitchFamily="34" charset="0"/>
              <a:buChar char="•"/>
            </a:pPr>
            <a:r>
              <a:rPr lang="en-US" dirty="0" smtClean="0"/>
              <a:t>Enlistment – 16 000 000 American soldiers (example)</a:t>
            </a:r>
          </a:p>
          <a:p>
            <a:pPr lvl="1"/>
            <a:endParaRPr lang="en-US" dirty="0"/>
          </a:p>
          <a:p>
            <a:pPr marL="285750" indent="-285750">
              <a:buFont typeface="Arial" panose="020B0604020202020204" pitchFamily="34" charset="0"/>
              <a:buChar char="•"/>
            </a:pPr>
            <a:r>
              <a:rPr lang="en-US" b="1" dirty="0" smtClean="0"/>
              <a:t>Allied Strategy</a:t>
            </a:r>
          </a:p>
          <a:p>
            <a:pPr marL="742950" lvl="1" indent="-285750">
              <a:buFont typeface="Arial" panose="020B0604020202020204" pitchFamily="34" charset="0"/>
              <a:buChar char="•"/>
            </a:pPr>
            <a:r>
              <a:rPr lang="en-US" dirty="0" smtClean="0"/>
              <a:t>control shipping lanes</a:t>
            </a:r>
          </a:p>
          <a:p>
            <a:pPr marL="742950" lvl="1" indent="-285750">
              <a:buFont typeface="Arial" panose="020B0604020202020204" pitchFamily="34" charset="0"/>
              <a:buChar char="•"/>
            </a:pPr>
            <a:r>
              <a:rPr lang="en-US" dirty="0"/>
              <a:t>n</a:t>
            </a:r>
            <a:r>
              <a:rPr lang="en-US" dirty="0" smtClean="0"/>
              <a:t>aval blockades of Japan and Germany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Propaganda </a:t>
            </a:r>
          </a:p>
          <a:p>
            <a:pPr marL="742950" lvl="1" indent="-285750">
              <a:buFont typeface="Arial" panose="020B0604020202020204" pitchFamily="34" charset="0"/>
              <a:buChar char="•"/>
            </a:pPr>
            <a:r>
              <a:rPr lang="en-US" dirty="0" smtClean="0"/>
              <a:t>an influential force with both positive and negative outcomes……</a:t>
            </a:r>
            <a:endParaRPr lang="en-US" dirty="0"/>
          </a:p>
          <a:p>
            <a:pPr marL="742950" lvl="1" indent="-285750">
              <a:buFont typeface="Arial" panose="020B0604020202020204" pitchFamily="34" charset="0"/>
              <a:buChar char="•"/>
            </a:pPr>
            <a:r>
              <a:rPr lang="en-US" dirty="0" smtClean="0"/>
              <a:t>Churchill’s speeches, Roosevelt’s ‘fireside chats’ ….these were radio addresses....that boosted morale </a:t>
            </a:r>
            <a:endParaRPr lang="en-US" dirty="0"/>
          </a:p>
          <a:p>
            <a:pPr marL="742950" lvl="1" indent="-285750">
              <a:buFont typeface="Arial" panose="020B0604020202020204" pitchFamily="34" charset="0"/>
              <a:buChar char="•"/>
            </a:pPr>
            <a:r>
              <a:rPr lang="en-US" dirty="0"/>
              <a:t>i</a:t>
            </a:r>
            <a:r>
              <a:rPr lang="en-US" dirty="0" smtClean="0"/>
              <a:t>t also created invalid assumptions of race, gender and culture that were hurtful to societies</a:t>
            </a:r>
          </a:p>
          <a:p>
            <a:pPr lvl="1"/>
            <a:r>
              <a:rPr lang="en-US" dirty="0"/>
              <a:t>	</a:t>
            </a:r>
            <a:r>
              <a:rPr lang="en-US" dirty="0" smtClean="0"/>
              <a:t>						………American portrayals of the Japanese, as examples</a:t>
            </a:r>
          </a:p>
        </p:txBody>
      </p:sp>
      <p:pic>
        <p:nvPicPr>
          <p:cNvPr id="3" name="Picture 12" descr="http://www.ibiblio.org/hyperwar/USA/BigL/img/BigL-p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66" y="804237"/>
            <a:ext cx="4165918" cy="3991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sie the rive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393" y="3235327"/>
            <a:ext cx="1292773" cy="158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5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08"/>
          </a:xfrm>
          <a:prstGeom prst="rect">
            <a:avLst/>
          </a:prstGeom>
          <a:noFill/>
        </p:spPr>
        <p:txBody>
          <a:bodyPr wrap="square" rtlCol="0">
            <a:spAutoFit/>
          </a:bodyPr>
          <a:lstStyle/>
          <a:p>
            <a:r>
              <a:rPr lang="en-US" b="1" dirty="0" smtClean="0"/>
              <a:t>the War in Europe			</a:t>
            </a:r>
            <a:r>
              <a:rPr lang="en-US" dirty="0" smtClean="0"/>
              <a:t>How does blitzkrieg work and why was it effective?</a:t>
            </a:r>
            <a:endParaRPr lang="en-US" b="1" dirty="0" smtClean="0"/>
          </a:p>
          <a:p>
            <a:r>
              <a:rPr lang="en-US" b="1" dirty="0" smtClean="0"/>
              <a:t>				</a:t>
            </a:r>
            <a:r>
              <a:rPr lang="en-US" dirty="0">
                <a:cs typeface="Cambria"/>
                <a:hlinkClick r:id="rId2"/>
              </a:rPr>
              <a:t>https://</a:t>
            </a:r>
            <a:r>
              <a:rPr lang="en-US" dirty="0" smtClean="0">
                <a:cs typeface="Cambria"/>
                <a:hlinkClick r:id="rId2"/>
              </a:rPr>
              <a:t>www.youtube.com/watch?v=gUjrnlMAtQ4</a:t>
            </a:r>
            <a:endParaRPr lang="en-US" b="1" dirty="0"/>
          </a:p>
          <a:p>
            <a:r>
              <a:rPr lang="en-US" b="1" dirty="0" smtClean="0"/>
              <a:t>‘Blitzkrieg’ </a:t>
            </a:r>
            <a:r>
              <a:rPr lang="en-US" dirty="0" smtClean="0"/>
              <a:t>(‘Lightning War’)</a:t>
            </a:r>
          </a:p>
          <a:p>
            <a:pPr marL="742950" lvl="1" indent="-285750">
              <a:buFont typeface="Arial"/>
              <a:buChar char="•"/>
            </a:pPr>
            <a:r>
              <a:rPr lang="en-US" b="1" dirty="0">
                <a:cs typeface="Cambria"/>
              </a:rPr>
              <a:t>Stuka bombers (Luftwaffe</a:t>
            </a:r>
            <a:r>
              <a:rPr lang="en-US" b="1" dirty="0" smtClean="0">
                <a:cs typeface="Cambria"/>
              </a:rPr>
              <a:t>)	</a:t>
            </a:r>
            <a:r>
              <a:rPr lang="en-US" dirty="0" smtClean="0">
                <a:cs typeface="Cambria"/>
              </a:rPr>
              <a:t>		        Invasion of Poland, Sept. 1939</a:t>
            </a:r>
            <a:endParaRPr lang="en-US" b="1" dirty="0">
              <a:cs typeface="Cambria"/>
            </a:endParaRPr>
          </a:p>
          <a:p>
            <a:pPr marL="742950" lvl="1" indent="-285750">
              <a:buFont typeface="Arial"/>
              <a:buChar char="•"/>
            </a:pPr>
            <a:r>
              <a:rPr lang="en-US" b="1" dirty="0">
                <a:cs typeface="Cambria"/>
              </a:rPr>
              <a:t>Panzers </a:t>
            </a:r>
            <a:r>
              <a:rPr lang="en-US" dirty="0">
                <a:cs typeface="Cambria"/>
              </a:rPr>
              <a:t>(tanks) </a:t>
            </a:r>
          </a:p>
          <a:p>
            <a:pPr marL="742950" lvl="1" indent="-285750">
              <a:buFont typeface="Arial"/>
              <a:buChar char="•"/>
            </a:pPr>
            <a:r>
              <a:rPr lang="en-US" dirty="0">
                <a:cs typeface="Cambria"/>
              </a:rPr>
              <a:t>Speed, surprise of combined </a:t>
            </a:r>
            <a:r>
              <a:rPr lang="en-US" dirty="0" smtClean="0">
                <a:cs typeface="Cambria"/>
              </a:rPr>
              <a:t>arms……cut off enemy’s supply lines &amp; communication</a:t>
            </a:r>
            <a:endParaRPr lang="en-US" dirty="0">
              <a:cs typeface="Cambria"/>
            </a:endParaRPr>
          </a:p>
          <a:p>
            <a:pPr marL="742950" lvl="1" indent="-285750">
              <a:buFont typeface="Arial"/>
              <a:buChar char="•"/>
            </a:pPr>
            <a:r>
              <a:rPr lang="en-US" dirty="0">
                <a:cs typeface="Cambria"/>
              </a:rPr>
              <a:t>Wireless </a:t>
            </a:r>
            <a:r>
              <a:rPr lang="en-US" dirty="0" smtClean="0">
                <a:cs typeface="Cambria"/>
              </a:rPr>
              <a:t>radio		…..allowed for the coordination of combined arms</a:t>
            </a:r>
            <a:endParaRPr lang="en-US" b="1" dirty="0" smtClean="0">
              <a:cs typeface="Cambria"/>
            </a:endParaRPr>
          </a:p>
          <a:p>
            <a:pPr marL="285750" indent="-285750">
              <a:buFont typeface="Arial"/>
              <a:buChar char="•"/>
            </a:pPr>
            <a:endParaRPr lang="en-US" b="1" dirty="0"/>
          </a:p>
          <a:p>
            <a:pPr marL="285750" indent="-285750">
              <a:buFont typeface="Arial"/>
              <a:buChar char="•"/>
            </a:pPr>
            <a:r>
              <a:rPr lang="en-US" dirty="0"/>
              <a:t>n</a:t>
            </a:r>
            <a:r>
              <a:rPr lang="en-US" dirty="0" smtClean="0"/>
              <a:t>ew method of warfare?</a:t>
            </a:r>
          </a:p>
          <a:p>
            <a:pPr marL="742950" lvl="1" indent="-285750">
              <a:buFont typeface="Arial"/>
              <a:buChar char="•"/>
            </a:pPr>
            <a:r>
              <a:rPr lang="en-US" dirty="0" smtClean="0"/>
              <a:t>Do early success lead to overconfidence? Poland? Western Europe?</a:t>
            </a:r>
          </a:p>
          <a:p>
            <a:pPr marL="742950" lvl="1" indent="-285750">
              <a:buFont typeface="Arial"/>
              <a:buChar char="•"/>
            </a:pPr>
            <a:r>
              <a:rPr lang="en-US" b="1" dirty="0" smtClean="0"/>
              <a:t>Keys:</a:t>
            </a:r>
          </a:p>
          <a:p>
            <a:pPr marL="1200150" lvl="2" indent="-285750">
              <a:buFont typeface="Arial"/>
              <a:buChar char="•"/>
            </a:pPr>
            <a:r>
              <a:rPr lang="en-US" dirty="0" smtClean="0"/>
              <a:t>environment?</a:t>
            </a:r>
          </a:p>
          <a:p>
            <a:pPr marL="1200150" lvl="2" indent="-285750">
              <a:buFont typeface="Arial"/>
              <a:buChar char="•"/>
            </a:pPr>
            <a:r>
              <a:rPr lang="en-US" dirty="0" smtClean="0"/>
              <a:t>air superiority?</a:t>
            </a:r>
          </a:p>
          <a:p>
            <a:pPr marL="1200150" lvl="2" indent="-285750">
              <a:buFont typeface="Arial"/>
              <a:buChar char="•"/>
            </a:pPr>
            <a:r>
              <a:rPr lang="en-US" dirty="0"/>
              <a:t>c</a:t>
            </a:r>
            <a:r>
              <a:rPr lang="en-US" dirty="0" smtClean="0"/>
              <a:t>ounter-tactics?</a:t>
            </a:r>
          </a:p>
          <a:p>
            <a:pPr marL="1200150" lvl="2" indent="-285750">
              <a:buFont typeface="Arial"/>
              <a:buChar char="•"/>
            </a:pPr>
            <a:r>
              <a:rPr lang="en-US" dirty="0" smtClean="0"/>
              <a:t>logistics?</a:t>
            </a:r>
          </a:p>
          <a:p>
            <a:pPr marL="285750" indent="-285750">
              <a:buFont typeface="Arial"/>
              <a:buChar char="•"/>
            </a:pPr>
            <a:endParaRPr lang="en-US" dirty="0"/>
          </a:p>
          <a:p>
            <a:r>
              <a:rPr lang="en-US" dirty="0" smtClean="0"/>
              <a:t>Fall of France, June 1940</a:t>
            </a:r>
          </a:p>
          <a:p>
            <a:pPr marL="742950" lvl="1" indent="-285750">
              <a:buFont typeface="Arial" panose="020B0604020202020204" pitchFamily="34" charset="0"/>
              <a:buChar char="•"/>
            </a:pPr>
            <a:r>
              <a:rPr lang="en-US" dirty="0" smtClean="0"/>
              <a:t>April, 1940 – Denmark, Norway fall – </a:t>
            </a:r>
            <a:r>
              <a:rPr lang="en-US" b="1" dirty="0" smtClean="0"/>
              <a:t>Winston Churchill (British PM)</a:t>
            </a:r>
          </a:p>
          <a:p>
            <a:pPr marL="742950" lvl="1" indent="-285750">
              <a:buFont typeface="Arial" panose="020B0604020202020204" pitchFamily="34" charset="0"/>
              <a:buChar char="•"/>
            </a:pPr>
            <a:r>
              <a:rPr lang="en-US" dirty="0" smtClean="0"/>
              <a:t>May, 1940 – Holland, Belgium, Luxembourg fall to </a:t>
            </a:r>
            <a:r>
              <a:rPr lang="en-US" b="1" dirty="0" smtClean="0"/>
              <a:t>Wehrmacht</a:t>
            </a:r>
          </a:p>
          <a:p>
            <a:pPr marL="742950" lvl="1" indent="-285750">
              <a:buFont typeface="Arial" panose="020B0604020202020204" pitchFamily="34" charset="0"/>
              <a:buChar char="•"/>
            </a:pPr>
            <a:r>
              <a:rPr lang="en-US" b="1" dirty="0" smtClean="0"/>
              <a:t>Operation Dynamo </a:t>
            </a:r>
            <a:r>
              <a:rPr lang="en-US" dirty="0" smtClean="0"/>
              <a:t>– Allied retreat to Coastal town, Dunkirk</a:t>
            </a:r>
          </a:p>
          <a:p>
            <a:pPr lvl="2"/>
            <a:r>
              <a:rPr lang="en-US" b="1" dirty="0"/>
              <a:t>	</a:t>
            </a:r>
            <a:r>
              <a:rPr lang="en-US" b="1" dirty="0" smtClean="0"/>
              <a:t>	</a:t>
            </a:r>
            <a:r>
              <a:rPr lang="en-US" dirty="0" smtClean="0"/>
              <a:t>some 330 000 soldiers (mostly Brits) rescued</a:t>
            </a:r>
          </a:p>
          <a:p>
            <a:pPr marL="742950" lvl="1" indent="-285750">
              <a:buFont typeface="Arial" panose="020B0604020202020204" pitchFamily="34" charset="0"/>
              <a:buChar char="•"/>
            </a:pPr>
            <a:r>
              <a:rPr lang="en-US" dirty="0" smtClean="0"/>
              <a:t>June, 1940 – Britain the only remaining democracy in Europe</a:t>
            </a:r>
          </a:p>
          <a:p>
            <a:pPr marL="742950" lvl="1" indent="-285750">
              <a:buFont typeface="Arial" panose="020B0604020202020204" pitchFamily="34" charset="0"/>
              <a:buChar char="•"/>
            </a:pPr>
            <a:r>
              <a:rPr lang="en-US" dirty="0" smtClean="0"/>
              <a:t>Luftwaffe begins its fight for air superiority over British airspace….</a:t>
            </a:r>
          </a:p>
        </p:txBody>
      </p:sp>
      <p:pic>
        <p:nvPicPr>
          <p:cNvPr id="3" name="Picture 2"/>
          <p:cNvPicPr>
            <a:picLocks noChangeAspect="1"/>
          </p:cNvPicPr>
          <p:nvPr/>
        </p:nvPicPr>
        <p:blipFill>
          <a:blip r:embed="rId3"/>
          <a:stretch>
            <a:fillRect/>
          </a:stretch>
        </p:blipFill>
        <p:spPr>
          <a:xfrm>
            <a:off x="8929126" y="147319"/>
            <a:ext cx="3127077" cy="3012831"/>
          </a:xfrm>
          <a:prstGeom prst="rect">
            <a:avLst/>
          </a:prstGeom>
        </p:spPr>
      </p:pic>
      <p:pic>
        <p:nvPicPr>
          <p:cNvPr id="4" name="Picture 3"/>
          <p:cNvPicPr>
            <a:picLocks noChangeAspect="1"/>
          </p:cNvPicPr>
          <p:nvPr/>
        </p:nvPicPr>
        <p:blipFill>
          <a:blip r:embed="rId4"/>
          <a:stretch>
            <a:fillRect/>
          </a:stretch>
        </p:blipFill>
        <p:spPr>
          <a:xfrm>
            <a:off x="8929127" y="3160150"/>
            <a:ext cx="3127076" cy="3733880"/>
          </a:xfrm>
          <a:prstGeom prst="rect">
            <a:avLst/>
          </a:prstGeom>
        </p:spPr>
      </p:pic>
      <p:pic>
        <p:nvPicPr>
          <p:cNvPr id="5" name="Picture 4"/>
          <p:cNvPicPr>
            <a:picLocks noChangeAspect="1"/>
          </p:cNvPicPr>
          <p:nvPr/>
        </p:nvPicPr>
        <p:blipFill>
          <a:blip r:embed="rId5"/>
          <a:stretch>
            <a:fillRect/>
          </a:stretch>
        </p:blipFill>
        <p:spPr>
          <a:xfrm>
            <a:off x="7168789" y="2010290"/>
            <a:ext cx="2159000" cy="2552700"/>
          </a:xfrm>
          <a:prstGeom prst="rect">
            <a:avLst/>
          </a:prstGeom>
        </p:spPr>
      </p:pic>
      <p:sp>
        <p:nvSpPr>
          <p:cNvPr id="6" name="TextBox 5"/>
          <p:cNvSpPr txBox="1"/>
          <p:nvPr/>
        </p:nvSpPr>
        <p:spPr>
          <a:xfrm>
            <a:off x="7168789" y="4543652"/>
            <a:ext cx="2159000" cy="276999"/>
          </a:xfrm>
          <a:prstGeom prst="rect">
            <a:avLst/>
          </a:prstGeom>
          <a:noFill/>
        </p:spPr>
        <p:txBody>
          <a:bodyPr wrap="square" rtlCol="0">
            <a:spAutoFit/>
          </a:bodyPr>
          <a:lstStyle/>
          <a:p>
            <a:r>
              <a:rPr lang="en-US" sz="1200" dirty="0"/>
              <a:t> </a:t>
            </a:r>
            <a:r>
              <a:rPr lang="en-US" sz="1200" dirty="0" smtClean="0"/>
              <a:t>                   Heinz </a:t>
            </a:r>
            <a:r>
              <a:rPr lang="en-US" sz="1200" dirty="0" err="1" smtClean="0"/>
              <a:t>Guderian</a:t>
            </a:r>
            <a:endParaRPr lang="en-US" sz="1200" dirty="0"/>
          </a:p>
        </p:txBody>
      </p:sp>
      <p:pic>
        <p:nvPicPr>
          <p:cNvPr id="7" name="Picture 6"/>
          <p:cNvPicPr>
            <a:picLocks noChangeAspect="1"/>
          </p:cNvPicPr>
          <p:nvPr/>
        </p:nvPicPr>
        <p:blipFill>
          <a:blip r:embed="rId6"/>
          <a:stretch>
            <a:fillRect/>
          </a:stretch>
        </p:blipFill>
        <p:spPr>
          <a:xfrm>
            <a:off x="7556730" y="4882012"/>
            <a:ext cx="1372396" cy="1661675"/>
          </a:xfrm>
          <a:prstGeom prst="rect">
            <a:avLst/>
          </a:prstGeom>
        </p:spPr>
      </p:pic>
    </p:spTree>
    <p:extLst>
      <p:ext uri="{BB962C8B-B14F-4D97-AF65-F5344CB8AC3E}">
        <p14:creationId xmlns:p14="http://schemas.microsoft.com/office/powerpoint/2010/main" val="11407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19846" y="105508"/>
            <a:ext cx="2684585" cy="3367934"/>
          </a:xfrm>
          <a:prstGeom prst="rect">
            <a:avLst/>
          </a:prstGeom>
        </p:spPr>
      </p:pic>
      <p:sp>
        <p:nvSpPr>
          <p:cNvPr id="3" name="TextBox 2"/>
          <p:cNvSpPr txBox="1"/>
          <p:nvPr/>
        </p:nvSpPr>
        <p:spPr>
          <a:xfrm>
            <a:off x="0" y="64171"/>
            <a:ext cx="11969261" cy="3139321"/>
          </a:xfrm>
          <a:prstGeom prst="rect">
            <a:avLst/>
          </a:prstGeom>
          <a:noFill/>
        </p:spPr>
        <p:txBody>
          <a:bodyPr wrap="square" rtlCol="0">
            <a:spAutoFit/>
          </a:bodyPr>
          <a:lstStyle/>
          <a:p>
            <a:r>
              <a:rPr lang="en-US" b="1" dirty="0" smtClean="0"/>
              <a:t>the War in Europe</a:t>
            </a:r>
          </a:p>
          <a:p>
            <a:r>
              <a:rPr lang="en-US" b="1" dirty="0" smtClean="0"/>
              <a:t>Battle of Britain</a:t>
            </a:r>
            <a:r>
              <a:rPr lang="en-US" dirty="0" smtClean="0"/>
              <a:t>, Summer 1940</a:t>
            </a:r>
          </a:p>
          <a:p>
            <a:pPr lvl="1"/>
            <a:r>
              <a:rPr lang="en-US" dirty="0" smtClean="0">
                <a:cs typeface="Cambria"/>
              </a:rPr>
              <a:t>Stages</a:t>
            </a:r>
            <a:r>
              <a:rPr lang="en-US" dirty="0">
                <a:cs typeface="Cambria"/>
              </a:rPr>
              <a:t>:</a:t>
            </a:r>
          </a:p>
          <a:p>
            <a:pPr marL="742950" lvl="1" indent="-285750">
              <a:buFont typeface="Arial"/>
              <a:buChar char="•"/>
            </a:pPr>
            <a:r>
              <a:rPr lang="en-US" b="1" dirty="0">
                <a:cs typeface="Cambria"/>
              </a:rPr>
              <a:t>Luftwaffe </a:t>
            </a:r>
            <a:r>
              <a:rPr lang="en-US" dirty="0">
                <a:cs typeface="Cambria"/>
              </a:rPr>
              <a:t>bomb shipping in English Channel</a:t>
            </a:r>
          </a:p>
          <a:p>
            <a:pPr marL="742950" lvl="1" indent="-285750">
              <a:buFont typeface="Arial"/>
              <a:buChar char="•"/>
            </a:pPr>
            <a:r>
              <a:rPr lang="en-US" b="1" dirty="0">
                <a:cs typeface="Cambria"/>
              </a:rPr>
              <a:t>Luftwaffe</a:t>
            </a:r>
            <a:r>
              <a:rPr lang="en-US" dirty="0">
                <a:cs typeface="Cambria"/>
              </a:rPr>
              <a:t> bomb </a:t>
            </a:r>
            <a:r>
              <a:rPr lang="en-US" b="1" dirty="0">
                <a:cs typeface="Cambria"/>
              </a:rPr>
              <a:t>RAF</a:t>
            </a:r>
            <a:r>
              <a:rPr lang="en-US" dirty="0">
                <a:cs typeface="Cambria"/>
              </a:rPr>
              <a:t> airfields &amp; radar stations</a:t>
            </a:r>
          </a:p>
          <a:p>
            <a:pPr marL="742950" lvl="1" indent="-285750">
              <a:buFont typeface="Arial"/>
              <a:buChar char="•"/>
            </a:pPr>
            <a:r>
              <a:rPr lang="en-US" b="1" dirty="0">
                <a:cs typeface="Cambria"/>
              </a:rPr>
              <a:t>Luftwaffe </a:t>
            </a:r>
            <a:r>
              <a:rPr lang="en-US" dirty="0">
                <a:cs typeface="Cambria"/>
              </a:rPr>
              <a:t>bomb ports and centers of </a:t>
            </a:r>
            <a:r>
              <a:rPr lang="en-US" dirty="0" smtClean="0">
                <a:cs typeface="Cambria"/>
              </a:rPr>
              <a:t>industry</a:t>
            </a:r>
          </a:p>
          <a:p>
            <a:endParaRPr lang="en-US" dirty="0">
              <a:cs typeface="Cambria"/>
            </a:endParaRPr>
          </a:p>
          <a:p>
            <a:r>
              <a:rPr lang="en-US" dirty="0" smtClean="0">
                <a:cs typeface="Cambria"/>
              </a:rPr>
              <a:t>Luftwaffe now </a:t>
            </a:r>
            <a:r>
              <a:rPr lang="en-US" dirty="0">
                <a:cs typeface="Cambria"/>
              </a:rPr>
              <a:t>begins ‘</a:t>
            </a:r>
            <a:r>
              <a:rPr lang="en-US" b="1" dirty="0">
                <a:cs typeface="Cambria"/>
              </a:rPr>
              <a:t>the Blitz’ – </a:t>
            </a:r>
            <a:r>
              <a:rPr lang="en-US" dirty="0">
                <a:cs typeface="Cambria"/>
              </a:rPr>
              <a:t>heavy bombing of city </a:t>
            </a:r>
            <a:r>
              <a:rPr lang="en-US" dirty="0" err="1">
                <a:cs typeface="Cambria"/>
              </a:rPr>
              <a:t>centres</a:t>
            </a:r>
            <a:r>
              <a:rPr lang="en-US" dirty="0">
                <a:cs typeface="Cambria"/>
              </a:rPr>
              <a:t> across England – London, </a:t>
            </a:r>
            <a:r>
              <a:rPr lang="en-US" dirty="0" smtClean="0">
                <a:cs typeface="Cambria"/>
              </a:rPr>
              <a:t>Coventry</a:t>
            </a:r>
          </a:p>
          <a:p>
            <a:r>
              <a:rPr lang="en-US" dirty="0">
                <a:cs typeface="Cambria"/>
              </a:rPr>
              <a:t>	</a:t>
            </a:r>
            <a:r>
              <a:rPr lang="en-US" dirty="0" smtClean="0">
                <a:cs typeface="Cambria"/>
              </a:rPr>
              <a:t>				             40 </a:t>
            </a:r>
            <a:r>
              <a:rPr lang="en-US" dirty="0">
                <a:cs typeface="Cambria"/>
              </a:rPr>
              <a:t>000 civilians die during summer of 1940</a:t>
            </a:r>
          </a:p>
          <a:p>
            <a:endParaRPr lang="en-US" b="1" dirty="0">
              <a:cs typeface="Cambria"/>
            </a:endParaRPr>
          </a:p>
          <a:p>
            <a:endParaRPr lang="en-US" dirty="0">
              <a:cs typeface="Cambria"/>
            </a:endParaRPr>
          </a:p>
        </p:txBody>
      </p:sp>
      <p:pic>
        <p:nvPicPr>
          <p:cNvPr id="4" name="Picture 3"/>
          <p:cNvPicPr>
            <a:picLocks noChangeAspect="1"/>
          </p:cNvPicPr>
          <p:nvPr/>
        </p:nvPicPr>
        <p:blipFill>
          <a:blip r:embed="rId3"/>
          <a:stretch>
            <a:fillRect/>
          </a:stretch>
        </p:blipFill>
        <p:spPr>
          <a:xfrm>
            <a:off x="8227627" y="14010"/>
            <a:ext cx="2184437" cy="1369119"/>
          </a:xfrm>
          <a:prstGeom prst="rect">
            <a:avLst/>
          </a:prstGeom>
        </p:spPr>
      </p:pic>
      <p:sp>
        <p:nvSpPr>
          <p:cNvPr id="5" name="Rectangle 4"/>
          <p:cNvSpPr/>
          <p:nvPr/>
        </p:nvSpPr>
        <p:spPr>
          <a:xfrm>
            <a:off x="5373058" y="1398169"/>
            <a:ext cx="4380542" cy="523220"/>
          </a:xfrm>
          <a:prstGeom prst="rect">
            <a:avLst/>
          </a:prstGeom>
        </p:spPr>
        <p:txBody>
          <a:bodyPr wrap="square">
            <a:spAutoFit/>
          </a:bodyPr>
          <a:lstStyle/>
          <a:p>
            <a:r>
              <a:rPr lang="en-US" sz="1400" dirty="0">
                <a:latin typeface="Cambria"/>
                <a:cs typeface="Cambria"/>
              </a:rPr>
              <a:t>**Errant bombs on London see Churchill retaliate</a:t>
            </a:r>
            <a:r>
              <a:rPr lang="en-US" sz="1400" dirty="0" smtClean="0">
                <a:latin typeface="Cambria"/>
                <a:cs typeface="Cambria"/>
              </a:rPr>
              <a:t>’ </a:t>
            </a:r>
            <a:r>
              <a:rPr lang="en-US" sz="1400" dirty="0">
                <a:latin typeface="Cambria"/>
                <a:cs typeface="Cambria"/>
              </a:rPr>
              <a:t>sends RAF bombers </a:t>
            </a:r>
            <a:r>
              <a:rPr lang="en-US" sz="1400" dirty="0" smtClean="0">
                <a:latin typeface="Cambria"/>
                <a:cs typeface="Cambria"/>
              </a:rPr>
              <a:t>on mission </a:t>
            </a:r>
            <a:r>
              <a:rPr lang="en-US" sz="1400" dirty="0">
                <a:latin typeface="Cambria"/>
                <a:cs typeface="Cambria"/>
              </a:rPr>
              <a:t>to Berlin (Aug. </a:t>
            </a:r>
            <a:r>
              <a:rPr lang="fr-FR" sz="1400" dirty="0">
                <a:latin typeface="Cambria"/>
                <a:cs typeface="Cambria"/>
              </a:rPr>
              <a:t>’</a:t>
            </a:r>
            <a:r>
              <a:rPr lang="en-US" sz="1400" dirty="0">
                <a:latin typeface="Cambria"/>
                <a:cs typeface="Cambria"/>
              </a:rPr>
              <a:t>40)</a:t>
            </a:r>
          </a:p>
        </p:txBody>
      </p:sp>
      <p:sp>
        <p:nvSpPr>
          <p:cNvPr id="6" name="TextBox 5"/>
          <p:cNvSpPr txBox="1"/>
          <p:nvPr/>
        </p:nvSpPr>
        <p:spPr>
          <a:xfrm>
            <a:off x="6295292" y="105508"/>
            <a:ext cx="1932335" cy="307777"/>
          </a:xfrm>
          <a:prstGeom prst="rect">
            <a:avLst/>
          </a:prstGeom>
          <a:noFill/>
        </p:spPr>
        <p:txBody>
          <a:bodyPr wrap="square" rtlCol="0">
            <a:spAutoFit/>
          </a:bodyPr>
          <a:lstStyle/>
          <a:p>
            <a:pPr algn="r"/>
            <a:r>
              <a:rPr lang="en-US" sz="1400" b="1" dirty="0" smtClean="0"/>
              <a:t>Spitfire</a:t>
            </a:r>
            <a:endParaRPr lang="en-US" sz="1400" b="1" dirty="0"/>
          </a:p>
        </p:txBody>
      </p:sp>
      <p:sp>
        <p:nvSpPr>
          <p:cNvPr id="7" name="Rectangle 6"/>
          <p:cNvSpPr/>
          <p:nvPr/>
        </p:nvSpPr>
        <p:spPr>
          <a:xfrm>
            <a:off x="3974123" y="3415277"/>
            <a:ext cx="9495691" cy="369332"/>
          </a:xfrm>
          <a:prstGeom prst="rect">
            <a:avLst/>
          </a:prstGeom>
        </p:spPr>
        <p:txBody>
          <a:bodyPr wrap="square">
            <a:spAutoFit/>
          </a:bodyPr>
          <a:lstStyle/>
          <a:p>
            <a:r>
              <a:rPr lang="en-US" dirty="0" smtClean="0">
                <a:cs typeface="Cambria"/>
              </a:rPr>
              <a:t>Hitler </a:t>
            </a:r>
            <a:r>
              <a:rPr lang="en-US" dirty="0">
                <a:cs typeface="Cambria"/>
              </a:rPr>
              <a:t>denied a quick conquest Allies remain able to launch an advance into W. Europe</a:t>
            </a:r>
          </a:p>
        </p:txBody>
      </p:sp>
      <p:sp>
        <p:nvSpPr>
          <p:cNvPr id="8" name="Rectangle 7"/>
          <p:cNvSpPr/>
          <p:nvPr/>
        </p:nvSpPr>
        <p:spPr>
          <a:xfrm>
            <a:off x="0" y="2303890"/>
            <a:ext cx="5040923" cy="1200329"/>
          </a:xfrm>
          <a:prstGeom prst="rect">
            <a:avLst/>
          </a:prstGeom>
        </p:spPr>
        <p:txBody>
          <a:bodyPr wrap="square">
            <a:spAutoFit/>
          </a:bodyPr>
          <a:lstStyle/>
          <a:p>
            <a:r>
              <a:rPr lang="en-US" b="1" dirty="0">
                <a:cs typeface="Cambria"/>
              </a:rPr>
              <a:t>Key Factors:</a:t>
            </a:r>
          </a:p>
          <a:p>
            <a:pPr marL="285750" indent="-285750">
              <a:buFont typeface="Arial"/>
              <a:buChar char="•"/>
            </a:pPr>
            <a:r>
              <a:rPr lang="en-US" b="1" dirty="0">
                <a:cs typeface="Cambria"/>
              </a:rPr>
              <a:t>Radar</a:t>
            </a:r>
            <a:r>
              <a:rPr lang="en-US" dirty="0">
                <a:cs typeface="Cambria"/>
              </a:rPr>
              <a:t> Defense</a:t>
            </a:r>
          </a:p>
          <a:p>
            <a:pPr marL="285750" indent="-285750">
              <a:buFont typeface="Arial"/>
              <a:buChar char="•"/>
            </a:pPr>
            <a:r>
              <a:rPr lang="en-US" dirty="0">
                <a:cs typeface="Cambria"/>
              </a:rPr>
              <a:t>Central Command </a:t>
            </a:r>
          </a:p>
          <a:p>
            <a:pPr marL="285750" indent="-285750">
              <a:buFont typeface="Arial"/>
              <a:buChar char="•"/>
            </a:pPr>
            <a:r>
              <a:rPr lang="en-US" b="1" dirty="0">
                <a:cs typeface="Cambria"/>
              </a:rPr>
              <a:t>Spitfires</a:t>
            </a:r>
            <a:r>
              <a:rPr lang="en-US" dirty="0">
                <a:cs typeface="Cambria"/>
              </a:rPr>
              <a:t> &amp; </a:t>
            </a:r>
            <a:r>
              <a:rPr lang="en-US" dirty="0" smtClean="0">
                <a:cs typeface="Cambria"/>
              </a:rPr>
              <a:t>Hurricanes v. BF 109 </a:t>
            </a:r>
            <a:r>
              <a:rPr lang="en-US" dirty="0" err="1" smtClean="0">
                <a:cs typeface="Cambria"/>
              </a:rPr>
              <a:t>Messerschmitts</a:t>
            </a:r>
            <a:endParaRPr lang="en-US" dirty="0">
              <a:cs typeface="Cambria"/>
            </a:endParaRPr>
          </a:p>
        </p:txBody>
      </p:sp>
      <p:sp>
        <p:nvSpPr>
          <p:cNvPr id="9" name="TextBox 8"/>
          <p:cNvSpPr txBox="1"/>
          <p:nvPr/>
        </p:nvSpPr>
        <p:spPr>
          <a:xfrm>
            <a:off x="0" y="3781218"/>
            <a:ext cx="8721968" cy="3139321"/>
          </a:xfrm>
          <a:prstGeom prst="rect">
            <a:avLst/>
          </a:prstGeom>
          <a:noFill/>
        </p:spPr>
        <p:txBody>
          <a:bodyPr wrap="square" rtlCol="0">
            <a:spAutoFit/>
          </a:bodyPr>
          <a:lstStyle/>
          <a:p>
            <a:r>
              <a:rPr lang="en-US" b="1" dirty="0" smtClean="0"/>
              <a:t>Battle of the Atlantic, 1939-45	</a:t>
            </a:r>
          </a:p>
          <a:p>
            <a:r>
              <a:rPr lang="en-US" dirty="0" smtClean="0"/>
              <a:t>the </a:t>
            </a:r>
            <a:r>
              <a:rPr lang="en-US" b="1" dirty="0" smtClean="0"/>
              <a:t>U-Boat </a:t>
            </a:r>
            <a:r>
              <a:rPr lang="en-US" dirty="0" smtClean="0"/>
              <a:t> threat				……submarine warfare</a:t>
            </a:r>
          </a:p>
          <a:p>
            <a:pPr lvl="1"/>
            <a:r>
              <a:rPr lang="en-US" dirty="0" smtClean="0"/>
              <a:t>Industrialism </a:t>
            </a:r>
          </a:p>
          <a:p>
            <a:pPr marL="1200150" lvl="2" indent="-285750">
              <a:buFont typeface="Arial" panose="020B0604020202020204" pitchFamily="34" charset="0"/>
              <a:buChar char="•"/>
            </a:pPr>
            <a:r>
              <a:rPr lang="en-US" dirty="0" smtClean="0"/>
              <a:t>North America as an ‘arsenal for democracy’</a:t>
            </a:r>
          </a:p>
          <a:p>
            <a:pPr marL="1200150" lvl="2" indent="-285750">
              <a:buFont typeface="Arial" panose="020B0604020202020204" pitchFamily="34" charset="0"/>
              <a:buChar char="•"/>
            </a:pPr>
            <a:r>
              <a:rPr lang="en-US" dirty="0"/>
              <a:t>m</a:t>
            </a:r>
            <a:r>
              <a:rPr lang="en-US" dirty="0" smtClean="0"/>
              <a:t>erchant navies</a:t>
            </a:r>
          </a:p>
          <a:p>
            <a:pPr marL="1200150" lvl="2" indent="-285750">
              <a:buFont typeface="Arial" panose="020B0604020202020204" pitchFamily="34" charset="0"/>
              <a:buChar char="•"/>
            </a:pPr>
            <a:r>
              <a:rPr lang="en-US" b="1" dirty="0" smtClean="0"/>
              <a:t>Convoy system</a:t>
            </a:r>
          </a:p>
          <a:p>
            <a:pPr marL="1200150" lvl="2" indent="-285750">
              <a:buFont typeface="Arial" panose="020B0604020202020204" pitchFamily="34" charset="0"/>
              <a:buChar char="•"/>
            </a:pPr>
            <a:r>
              <a:rPr lang="en-US" b="1" dirty="0" err="1"/>
              <a:t>w</a:t>
            </a:r>
            <a:r>
              <a:rPr lang="en-US" b="1" dirty="0" err="1" smtClean="0"/>
              <a:t>olfpacks</a:t>
            </a:r>
            <a:r>
              <a:rPr lang="en-US" b="1" dirty="0" smtClean="0"/>
              <a:t> </a:t>
            </a:r>
          </a:p>
          <a:p>
            <a:endParaRPr lang="en-US" dirty="0"/>
          </a:p>
          <a:p>
            <a:r>
              <a:rPr lang="en-US" dirty="0" smtClean="0"/>
              <a:t>the longest, largest and most complex naval battle in history…….</a:t>
            </a:r>
          </a:p>
          <a:p>
            <a:r>
              <a:rPr lang="en-US" dirty="0"/>
              <a:t>	</a:t>
            </a:r>
            <a:r>
              <a:rPr lang="en-US" dirty="0" smtClean="0"/>
              <a:t>				also, a strategic victory for the Allies</a:t>
            </a:r>
          </a:p>
          <a:p>
            <a:pPr marL="742950" lvl="1" indent="-285750">
              <a:buFont typeface="Arial" panose="020B0604020202020204" pitchFamily="34" charset="0"/>
              <a:buChar char="•"/>
            </a:pPr>
            <a:endParaRPr lang="en-US" dirty="0"/>
          </a:p>
        </p:txBody>
      </p:sp>
      <p:pic>
        <p:nvPicPr>
          <p:cNvPr id="10" name="Picture 9"/>
          <p:cNvPicPr>
            <a:picLocks noChangeAspect="1"/>
          </p:cNvPicPr>
          <p:nvPr/>
        </p:nvPicPr>
        <p:blipFill>
          <a:blip r:embed="rId4"/>
          <a:stretch>
            <a:fillRect/>
          </a:stretch>
        </p:blipFill>
        <p:spPr>
          <a:xfrm>
            <a:off x="8111299" y="3955057"/>
            <a:ext cx="4047476" cy="2733360"/>
          </a:xfrm>
          <a:prstGeom prst="rect">
            <a:avLst/>
          </a:prstGeom>
        </p:spPr>
      </p:pic>
      <p:sp>
        <p:nvSpPr>
          <p:cNvPr id="11" name="Rectangle 10"/>
          <p:cNvSpPr/>
          <p:nvPr/>
        </p:nvSpPr>
        <p:spPr>
          <a:xfrm>
            <a:off x="3974123" y="4860072"/>
            <a:ext cx="6096000" cy="923330"/>
          </a:xfrm>
          <a:prstGeom prst="rect">
            <a:avLst/>
          </a:prstGeom>
        </p:spPr>
        <p:txBody>
          <a:bodyPr>
            <a:spAutoFit/>
          </a:bodyPr>
          <a:lstStyle/>
          <a:p>
            <a:pPr marL="285750" indent="-285750">
              <a:buFont typeface="Arial"/>
              <a:buChar char="•"/>
            </a:pPr>
            <a:r>
              <a:rPr lang="en-US" b="1" dirty="0" smtClean="0">
                <a:cs typeface="Cambria"/>
              </a:rPr>
              <a:t>radar</a:t>
            </a:r>
            <a:r>
              <a:rPr lang="en-US" b="1" dirty="0">
                <a:cs typeface="Cambria"/>
              </a:rPr>
              <a:t>, </a:t>
            </a:r>
            <a:r>
              <a:rPr lang="en-US" b="1" dirty="0" smtClean="0">
                <a:cs typeface="Cambria"/>
              </a:rPr>
              <a:t>sonar</a:t>
            </a:r>
            <a:r>
              <a:rPr lang="en-US" b="1" dirty="0">
                <a:cs typeface="Cambria"/>
              </a:rPr>
              <a:t>,  &amp; long range aircraft</a:t>
            </a:r>
          </a:p>
          <a:p>
            <a:pPr marL="285750" indent="-285750">
              <a:buFont typeface="Arial"/>
              <a:buChar char="•"/>
            </a:pPr>
            <a:r>
              <a:rPr lang="en-US" b="1" dirty="0" smtClean="0">
                <a:cs typeface="Cambria"/>
              </a:rPr>
              <a:t>depth </a:t>
            </a:r>
            <a:r>
              <a:rPr lang="en-US" b="1" dirty="0">
                <a:cs typeface="Cambria"/>
              </a:rPr>
              <a:t>charges </a:t>
            </a:r>
          </a:p>
          <a:p>
            <a:pPr marL="285750" indent="-285750">
              <a:buFont typeface="Arial"/>
              <a:buChar char="•"/>
            </a:pPr>
            <a:r>
              <a:rPr lang="en-US" b="1" dirty="0" smtClean="0">
                <a:cs typeface="Cambria"/>
              </a:rPr>
              <a:t>evasive </a:t>
            </a:r>
            <a:r>
              <a:rPr lang="en-US" b="1" dirty="0">
                <a:cs typeface="Cambria"/>
              </a:rPr>
              <a:t>convoy routing</a:t>
            </a:r>
          </a:p>
        </p:txBody>
      </p:sp>
    </p:spTree>
    <p:extLst>
      <p:ext uri="{BB962C8B-B14F-4D97-AF65-F5344CB8AC3E}">
        <p14:creationId xmlns:p14="http://schemas.microsoft.com/office/powerpoint/2010/main" val="1488634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7827</TotalTime>
  <Words>1736</Words>
  <Application>Microsoft Office PowerPoint</Application>
  <PresentationFormat>Widescreen</PresentationFormat>
  <Paragraphs>390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Stages of the War</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Campbell, Scott</cp:lastModifiedBy>
  <cp:revision>72</cp:revision>
  <dcterms:created xsi:type="dcterms:W3CDTF">2020-01-28T19:07:17Z</dcterms:created>
  <dcterms:modified xsi:type="dcterms:W3CDTF">2020-02-06T03:56:02Z</dcterms:modified>
</cp:coreProperties>
</file>